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0" r:id="rId5"/>
    <p:sldId id="258" r:id="rId6"/>
    <p:sldId id="259" r:id="rId7"/>
    <p:sldId id="263" r:id="rId8"/>
    <p:sldId id="265" r:id="rId9"/>
    <p:sldId id="266" r:id="rId10"/>
    <p:sldId id="264" r:id="rId11"/>
    <p:sldId id="261"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Střední styl 4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9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285683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312999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2483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213523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3260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C386CC1-CD8B-4837-8404-2D20EACEB875}" type="datetimeFigureOut">
              <a:rPr lang="cs-CZ" smtClean="0"/>
              <a:t>5. 11. 2014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113777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C386CC1-CD8B-4837-8404-2D20EACEB875}" type="datetimeFigureOut">
              <a:rPr lang="cs-CZ" smtClean="0"/>
              <a:t>5. 11. 2014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40806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C386CC1-CD8B-4837-8404-2D20EACEB875}" type="datetimeFigureOut">
              <a:rPr lang="cs-CZ" smtClean="0"/>
              <a:t>5. 11. 2014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81902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C386CC1-CD8B-4837-8404-2D20EACEB875}" type="datetimeFigureOut">
              <a:rPr lang="cs-CZ" smtClean="0"/>
              <a:t>5. 11. 2014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69336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C386CC1-CD8B-4837-8404-2D20EACEB875}" type="datetimeFigureOut">
              <a:rPr lang="cs-CZ" smtClean="0"/>
              <a:t>5. 11. 2014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41532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C386CC1-CD8B-4837-8404-2D20EACEB875}" type="datetimeFigureOut">
              <a:rPr lang="cs-CZ" smtClean="0"/>
              <a:t>5. 11. 2014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4CDC4C-4085-4FDE-9CCD-A3B7291240F8}" type="slidenum">
              <a:rPr lang="cs-CZ" smtClean="0"/>
              <a:t>‹#›</a:t>
            </a:fld>
            <a:endParaRPr lang="cs-CZ"/>
          </a:p>
        </p:txBody>
      </p:sp>
    </p:spTree>
    <p:extLst>
      <p:ext uri="{BB962C8B-B14F-4D97-AF65-F5344CB8AC3E}">
        <p14:creationId xmlns:p14="http://schemas.microsoft.com/office/powerpoint/2010/main" val="258956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86CC1-CD8B-4837-8404-2D20EACEB875}" type="datetimeFigureOut">
              <a:rPr lang="cs-CZ" smtClean="0"/>
              <a:t>5. 11. 2014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CDC4C-4085-4FDE-9CCD-A3B7291240F8}" type="slidenum">
              <a:rPr lang="cs-CZ" smtClean="0"/>
              <a:t>‹#›</a:t>
            </a:fld>
            <a:endParaRPr lang="cs-CZ"/>
          </a:p>
        </p:txBody>
      </p:sp>
    </p:spTree>
    <p:extLst>
      <p:ext uri="{BB962C8B-B14F-4D97-AF65-F5344CB8AC3E}">
        <p14:creationId xmlns:p14="http://schemas.microsoft.com/office/powerpoint/2010/main" val="264772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eskatelevize.cz/porady/10267564582-o-vede-a-vedcich/213563231640003-sdileni-vedomost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Koncept </a:t>
            </a:r>
            <a:r>
              <a:rPr lang="cs-CZ" cap="small" dirty="0" smtClean="0"/>
              <a:t>násobení</a:t>
            </a:r>
            <a:endParaRPr lang="cs-CZ" cap="small" dirty="0"/>
          </a:p>
        </p:txBody>
      </p:sp>
      <p:sp>
        <p:nvSpPr>
          <p:cNvPr id="3" name="Podnadpis 2"/>
          <p:cNvSpPr>
            <a:spLocks noGrp="1"/>
          </p:cNvSpPr>
          <p:nvPr>
            <p:ph type="subTitle" idx="1"/>
          </p:nvPr>
        </p:nvSpPr>
        <p:spPr/>
        <p:txBody>
          <a:bodyPr>
            <a:normAutofit/>
          </a:bodyPr>
          <a:lstStyle/>
          <a:p>
            <a:r>
              <a:rPr lang="cs-CZ" dirty="0"/>
              <a:t>Didaktika se má vyznat v tom, jak se v</a:t>
            </a:r>
            <a:r>
              <a:rPr lang="cs-CZ" i="1" dirty="0"/>
              <a:t> </a:t>
            </a:r>
            <a:r>
              <a:rPr lang="cs-CZ" dirty="0"/>
              <a:t>kontextu kultury transformuje subjektivní obsah </a:t>
            </a:r>
            <a:r>
              <a:rPr lang="cs-CZ" dirty="0" smtClean="0"/>
              <a:t>mysli prostřednictvím </a:t>
            </a:r>
            <a:r>
              <a:rPr lang="cs-CZ" dirty="0"/>
              <a:t>vyučování a učení</a:t>
            </a:r>
            <a:r>
              <a:rPr lang="cs-CZ" dirty="0" smtClean="0"/>
              <a:t>.</a:t>
            </a:r>
          </a:p>
          <a:p>
            <a:r>
              <a:rPr lang="cs-CZ" u="sng" dirty="0">
                <a:hlinkClick r:id="rId2"/>
              </a:rPr>
              <a:t>http://www.ceskatelevize.cz/porady/10267564582-o-vede-a-vedcich/213563231640003-sdileni-vedomosti</a:t>
            </a:r>
            <a:endParaRPr lang="cs-CZ" dirty="0"/>
          </a:p>
          <a:p>
            <a:endParaRPr lang="cs-CZ" dirty="0"/>
          </a:p>
        </p:txBody>
      </p:sp>
    </p:spTree>
    <p:extLst>
      <p:ext uri="{BB962C8B-B14F-4D97-AF65-F5344CB8AC3E}">
        <p14:creationId xmlns:p14="http://schemas.microsoft.com/office/powerpoint/2010/main" val="218038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Metafora</a:t>
            </a:r>
            <a:endParaRPr lang="cs-CZ" dirty="0"/>
          </a:p>
        </p:txBody>
      </p:sp>
      <p:sp>
        <p:nvSpPr>
          <p:cNvPr id="3" name="Zástupný symbol pro obsah 2"/>
          <p:cNvSpPr>
            <a:spLocks noGrp="1"/>
          </p:cNvSpPr>
          <p:nvPr>
            <p:ph idx="1"/>
          </p:nvPr>
        </p:nvSpPr>
        <p:spPr>
          <a:xfrm>
            <a:off x="6816436" y="796413"/>
            <a:ext cx="4537364" cy="5380550"/>
          </a:xfrm>
        </p:spPr>
        <p:txBody>
          <a:bodyPr>
            <a:noAutofit/>
          </a:bodyPr>
          <a:lstStyle/>
          <a:p>
            <a:r>
              <a:rPr lang="cs-CZ" sz="1200" dirty="0" smtClean="0"/>
              <a:t>Kantova metafora </a:t>
            </a:r>
            <a:r>
              <a:rPr lang="cs-CZ" sz="1200" dirty="0"/>
              <a:t>„Absolutistický stát je ruční mlýn“ </a:t>
            </a:r>
            <a:endParaRPr lang="cs-CZ" sz="1200" dirty="0" smtClean="0"/>
          </a:p>
          <a:p>
            <a:r>
              <a:rPr lang="cs-CZ" sz="1400" dirty="0" smtClean="0"/>
              <a:t>Hlavní prvek </a:t>
            </a:r>
            <a:r>
              <a:rPr lang="cs-CZ" sz="1400" dirty="0"/>
              <a:t>nadřazeného generického </a:t>
            </a:r>
            <a:r>
              <a:rPr lang="cs-CZ" sz="1400" dirty="0" smtClean="0"/>
              <a:t>prostoru: </a:t>
            </a:r>
            <a:r>
              <a:rPr lang="cs-CZ" sz="1400" dirty="0"/>
              <a:t>obecný pojem </a:t>
            </a:r>
            <a:r>
              <a:rPr lang="cs-CZ" sz="1400" i="1" dirty="0"/>
              <a:t>mechanismus</a:t>
            </a:r>
            <a:r>
              <a:rPr lang="cs-CZ" sz="1400" dirty="0"/>
              <a:t>. </a:t>
            </a:r>
            <a:endParaRPr lang="cs-CZ" sz="1400" dirty="0" smtClean="0"/>
          </a:p>
          <a:p>
            <a:pPr lvl="1"/>
            <a:r>
              <a:rPr lang="cs-CZ" sz="1200" dirty="0" smtClean="0"/>
              <a:t>Mechanismus: pohyblivá </a:t>
            </a:r>
            <a:r>
              <a:rPr lang="cs-CZ" sz="1200" dirty="0"/>
              <a:t>soustava částí, která během stále se opakující procedury přeměňuje určité objekty z počátečního do výsledného stavu. Pojem </a:t>
            </a:r>
            <a:r>
              <a:rPr lang="cs-CZ" sz="1200" i="1" dirty="0"/>
              <a:t>mechanismus</a:t>
            </a:r>
            <a:r>
              <a:rPr lang="cs-CZ" sz="1200" dirty="0"/>
              <a:t> v sobě sjednocuje konkrétní i abstraktní momenty – znamená totiž jak materiální zařízení či stroj, tak stereotypní proces. Proto vhodně provazuje konkrétní smyslovou zkušenost s jejími abstrakcemi. Mechanismus je kromě toho obvykle spojován s představou činnosti ve prospěch někoho – ve prospěch určitého aktéra, jímž je mechanismus ovládán. Tím se nabízí možnost vložit do integračního prostoru roli majitele stroje společně s rolí panovníka: „majitele“ absolutistického státu. </a:t>
            </a:r>
            <a:endParaRPr lang="cs-CZ" sz="1200" dirty="0" smtClean="0"/>
          </a:p>
          <a:p>
            <a:r>
              <a:rPr lang="cs-CZ" sz="1200" dirty="0"/>
              <a:t>D</a:t>
            </a:r>
            <a:r>
              <a:rPr lang="cs-CZ" sz="1200" dirty="0" smtClean="0"/>
              <a:t>vě vnořené metafory vyprodukované </a:t>
            </a:r>
            <a:r>
              <a:rPr lang="cs-CZ" sz="1200" dirty="0"/>
              <a:t>v integračním prostoru. První z těchto vnořených metafor, jak objasňuje Mácha zní „stát je stroj“. Je to stroj ovládaný aktérem – absolutistickým panovníkem, který „otáčí klikou mlýna“. </a:t>
            </a:r>
            <a:endParaRPr lang="cs-CZ" sz="1200" dirty="0" smtClean="0"/>
          </a:p>
          <a:p>
            <a:pPr lvl="1"/>
            <a:r>
              <a:rPr lang="cs-CZ" sz="1200" dirty="0" smtClean="0"/>
              <a:t>V</a:t>
            </a:r>
            <a:r>
              <a:rPr lang="cs-CZ" sz="1200" dirty="0"/>
              <a:t> inferenčním souladu s touto představou je druhá vnořená metafora: „obyvatel státu je obilné zrno“. Implikuje představu mechanického využití do posledního zlomku rozdrceného těla. A nakonec i představu pozření, pohlcení, tj. absolutního využití aktérem, jenž ovládá stroj. V případě člověka se tedy jedná o zneužití či vykořisťování až na samu krajní mez snesitelnosti.              </a:t>
            </a:r>
            <a:endParaRPr lang="cs-CZ" sz="1200" dirty="0" smtClean="0"/>
          </a:p>
          <a:p>
            <a:pPr lvl="1"/>
            <a:r>
              <a:rPr lang="cs-CZ" sz="1000" dirty="0" smtClean="0"/>
              <a:t>(Mácha</a:t>
            </a:r>
            <a:r>
              <a:rPr lang="cs-CZ" sz="1000" dirty="0"/>
              <a:t>, J. (2009) </a:t>
            </a:r>
            <a:r>
              <a:rPr lang="cs-CZ" sz="1000" dirty="0" err="1"/>
              <a:t>Davidsonova</a:t>
            </a:r>
            <a:r>
              <a:rPr lang="cs-CZ" sz="1000" dirty="0"/>
              <a:t> kritika metaforického významu. In </a:t>
            </a:r>
            <a:r>
              <a:rPr lang="cs-CZ" sz="1000" i="1" dirty="0"/>
              <a:t>Filosofický časopis: </a:t>
            </a:r>
            <a:r>
              <a:rPr lang="cs-CZ" sz="1000" i="1" dirty="0" err="1"/>
              <a:t>Supplementum</a:t>
            </a:r>
            <a:r>
              <a:rPr lang="cs-CZ" sz="1000" i="1" dirty="0"/>
              <a:t> II. Studie k filosofii Donalda </a:t>
            </a:r>
            <a:r>
              <a:rPr lang="cs-CZ" sz="1000" i="1" dirty="0" err="1"/>
              <a:t>Davidsona</a:t>
            </a:r>
            <a:r>
              <a:rPr lang="cs-CZ" sz="1000" i="1" dirty="0"/>
              <a:t>. </a:t>
            </a:r>
            <a:r>
              <a:rPr lang="cs-CZ" sz="1000" dirty="0"/>
              <a:t>Praha, Filosofický ústav AV ČR, s. 141</a:t>
            </a:r>
            <a:r>
              <a:rPr lang="cs-CZ" sz="1000" dirty="0" smtClean="0"/>
              <a:t>.)</a:t>
            </a:r>
          </a:p>
          <a:p>
            <a:pPr lvl="1"/>
            <a:r>
              <a:rPr lang="cs-CZ" sz="1000" dirty="0" smtClean="0"/>
              <a:t>Slavík, Chrz, Štech et. al. 2013, s. 193 – 194 </a:t>
            </a:r>
            <a:endParaRPr lang="cs-CZ" sz="1000" dirty="0"/>
          </a:p>
        </p:txBody>
      </p:sp>
      <p:grpSp>
        <p:nvGrpSpPr>
          <p:cNvPr id="4" name="Plátno 4282"/>
          <p:cNvGrpSpPr/>
          <p:nvPr/>
        </p:nvGrpSpPr>
        <p:grpSpPr>
          <a:xfrm>
            <a:off x="913282" y="1255337"/>
            <a:ext cx="5760720" cy="4921626"/>
            <a:chOff x="0" y="0"/>
            <a:chExt cx="5760720" cy="3456305"/>
          </a:xfrm>
        </p:grpSpPr>
        <p:sp>
          <p:nvSpPr>
            <p:cNvPr id="5" name="Obdélník 4"/>
            <p:cNvSpPr/>
            <p:nvPr/>
          </p:nvSpPr>
          <p:spPr>
            <a:xfrm>
              <a:off x="0" y="0"/>
              <a:ext cx="5760720" cy="3456305"/>
            </a:xfrm>
            <a:prstGeom prst="rect">
              <a:avLst/>
            </a:prstGeom>
            <a:noFill/>
          </p:spPr>
        </p:sp>
        <p:sp>
          <p:nvSpPr>
            <p:cNvPr id="6" name="Oval 4"/>
            <p:cNvSpPr>
              <a:spLocks noChangeArrowheads="1"/>
            </p:cNvSpPr>
            <p:nvPr/>
          </p:nvSpPr>
          <p:spPr bwMode="auto">
            <a:xfrm>
              <a:off x="1704622" y="36803"/>
              <a:ext cx="1897427" cy="139532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7" name="Oval 5"/>
            <p:cNvSpPr>
              <a:spLocks noChangeArrowheads="1"/>
            </p:cNvSpPr>
            <p:nvPr/>
          </p:nvSpPr>
          <p:spPr bwMode="auto">
            <a:xfrm>
              <a:off x="84811" y="1057214"/>
              <a:ext cx="1845589" cy="138892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8" name="Oval 6"/>
            <p:cNvSpPr>
              <a:spLocks noChangeArrowheads="1"/>
            </p:cNvSpPr>
            <p:nvPr/>
          </p:nvSpPr>
          <p:spPr bwMode="auto">
            <a:xfrm>
              <a:off x="3549244" y="1104097"/>
              <a:ext cx="2211476" cy="132891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9" name="Oval 7"/>
            <p:cNvSpPr>
              <a:spLocks noChangeArrowheads="1"/>
            </p:cNvSpPr>
            <p:nvPr/>
          </p:nvSpPr>
          <p:spPr bwMode="auto">
            <a:xfrm>
              <a:off x="2077860" y="2232997"/>
              <a:ext cx="1250556" cy="122330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0" name="Oval 8"/>
            <p:cNvSpPr>
              <a:spLocks noChangeArrowheads="1"/>
            </p:cNvSpPr>
            <p:nvPr/>
          </p:nvSpPr>
          <p:spPr bwMode="auto">
            <a:xfrm>
              <a:off x="2659532" y="346431"/>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1" name="Oval 9"/>
            <p:cNvSpPr>
              <a:spLocks noChangeArrowheads="1"/>
            </p:cNvSpPr>
            <p:nvPr/>
          </p:nvSpPr>
          <p:spPr bwMode="auto">
            <a:xfrm>
              <a:off x="2659532" y="837674"/>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2" name="Oval 10"/>
            <p:cNvSpPr>
              <a:spLocks noChangeArrowheads="1"/>
            </p:cNvSpPr>
            <p:nvPr/>
          </p:nvSpPr>
          <p:spPr bwMode="auto">
            <a:xfrm>
              <a:off x="1088136" y="1432126"/>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3" name="Oval 11"/>
            <p:cNvSpPr>
              <a:spLocks noChangeArrowheads="1"/>
            </p:cNvSpPr>
            <p:nvPr/>
          </p:nvSpPr>
          <p:spPr bwMode="auto">
            <a:xfrm>
              <a:off x="1088136" y="1721752"/>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4" name="Oval 12"/>
            <p:cNvSpPr>
              <a:spLocks noChangeArrowheads="1"/>
            </p:cNvSpPr>
            <p:nvPr/>
          </p:nvSpPr>
          <p:spPr bwMode="auto">
            <a:xfrm>
              <a:off x="2647531" y="2745842"/>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5" name="Oval 13"/>
            <p:cNvSpPr>
              <a:spLocks noChangeArrowheads="1"/>
            </p:cNvSpPr>
            <p:nvPr/>
          </p:nvSpPr>
          <p:spPr bwMode="auto">
            <a:xfrm>
              <a:off x="4235729" y="1784157"/>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6" name="Oval 14"/>
            <p:cNvSpPr>
              <a:spLocks noChangeArrowheads="1"/>
            </p:cNvSpPr>
            <p:nvPr/>
          </p:nvSpPr>
          <p:spPr bwMode="auto">
            <a:xfrm>
              <a:off x="4235729" y="1479331"/>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7" name="Rectangle 15"/>
            <p:cNvSpPr>
              <a:spLocks noChangeArrowheads="1"/>
            </p:cNvSpPr>
            <p:nvPr/>
          </p:nvSpPr>
          <p:spPr bwMode="auto">
            <a:xfrm>
              <a:off x="2241880" y="2433015"/>
              <a:ext cx="892112" cy="8120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cxnSp>
          <p:nvCxnSpPr>
            <p:cNvPr id="18" name="AutoShape 16"/>
            <p:cNvCxnSpPr>
              <a:cxnSpLocks noChangeShapeType="1"/>
            </p:cNvCxnSpPr>
            <p:nvPr/>
          </p:nvCxnSpPr>
          <p:spPr bwMode="auto">
            <a:xfrm>
              <a:off x="1177747" y="1476930"/>
              <a:ext cx="3057982" cy="480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AutoShape 17"/>
            <p:cNvCxnSpPr>
              <a:cxnSpLocks noChangeShapeType="1"/>
            </p:cNvCxnSpPr>
            <p:nvPr/>
          </p:nvCxnSpPr>
          <p:spPr bwMode="auto">
            <a:xfrm>
              <a:off x="1165746" y="1798559"/>
              <a:ext cx="3069984" cy="312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18"/>
            <p:cNvCxnSpPr>
              <a:cxnSpLocks noChangeShapeType="1"/>
            </p:cNvCxnSpPr>
            <p:nvPr/>
          </p:nvCxnSpPr>
          <p:spPr bwMode="auto">
            <a:xfrm>
              <a:off x="2749944" y="392035"/>
              <a:ext cx="1485786" cy="113290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1" name="AutoShape 19"/>
            <p:cNvCxnSpPr>
              <a:cxnSpLocks noChangeShapeType="1"/>
            </p:cNvCxnSpPr>
            <p:nvPr/>
          </p:nvCxnSpPr>
          <p:spPr bwMode="auto">
            <a:xfrm flipV="1">
              <a:off x="2723540" y="1524935"/>
              <a:ext cx="1512189" cy="90808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2" name="AutoShape 20"/>
            <p:cNvCxnSpPr>
              <a:cxnSpLocks noChangeShapeType="1"/>
            </p:cNvCxnSpPr>
            <p:nvPr/>
          </p:nvCxnSpPr>
          <p:spPr bwMode="auto">
            <a:xfrm>
              <a:off x="1177747" y="1476930"/>
              <a:ext cx="1514589" cy="942483"/>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3" name="AutoShape 21"/>
            <p:cNvCxnSpPr>
              <a:cxnSpLocks noChangeShapeType="1"/>
            </p:cNvCxnSpPr>
            <p:nvPr/>
          </p:nvCxnSpPr>
          <p:spPr bwMode="auto">
            <a:xfrm flipV="1">
              <a:off x="1177747" y="392035"/>
              <a:ext cx="1481785" cy="1084896"/>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4" name="Oval 22"/>
            <p:cNvSpPr>
              <a:spLocks noChangeArrowheads="1"/>
            </p:cNvSpPr>
            <p:nvPr/>
          </p:nvSpPr>
          <p:spPr bwMode="auto">
            <a:xfrm>
              <a:off x="2647531" y="2419414"/>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cxnSp>
          <p:nvCxnSpPr>
            <p:cNvPr id="25" name="AutoShape 23"/>
            <p:cNvCxnSpPr>
              <a:cxnSpLocks noChangeShapeType="1"/>
            </p:cNvCxnSpPr>
            <p:nvPr/>
          </p:nvCxnSpPr>
          <p:spPr bwMode="auto">
            <a:xfrm>
              <a:off x="944918" y="1844163"/>
              <a:ext cx="1433779" cy="975286"/>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6" name="AutoShape 24"/>
            <p:cNvCxnSpPr>
              <a:cxnSpLocks noChangeShapeType="1"/>
            </p:cNvCxnSpPr>
            <p:nvPr/>
          </p:nvCxnSpPr>
          <p:spPr bwMode="auto">
            <a:xfrm flipV="1">
              <a:off x="2998775" y="1860164"/>
              <a:ext cx="1249756" cy="737665"/>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7" name="AutoShape 25"/>
            <p:cNvCxnSpPr>
              <a:cxnSpLocks noChangeShapeType="1"/>
            </p:cNvCxnSpPr>
            <p:nvPr/>
          </p:nvCxnSpPr>
          <p:spPr bwMode="auto">
            <a:xfrm>
              <a:off x="1165746" y="1798559"/>
              <a:ext cx="1212952" cy="76646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8" name="Oval 26"/>
            <p:cNvSpPr>
              <a:spLocks noChangeArrowheads="1"/>
            </p:cNvSpPr>
            <p:nvPr/>
          </p:nvSpPr>
          <p:spPr bwMode="auto">
            <a:xfrm>
              <a:off x="2365096" y="2552225"/>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29" name="Oval 27"/>
            <p:cNvSpPr>
              <a:spLocks noChangeArrowheads="1"/>
            </p:cNvSpPr>
            <p:nvPr/>
          </p:nvSpPr>
          <p:spPr bwMode="auto">
            <a:xfrm>
              <a:off x="2921965" y="2584228"/>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cxnSp>
          <p:nvCxnSpPr>
            <p:cNvPr id="30" name="AutoShape 28"/>
            <p:cNvCxnSpPr>
              <a:cxnSpLocks noChangeShapeType="1"/>
            </p:cNvCxnSpPr>
            <p:nvPr/>
          </p:nvCxnSpPr>
          <p:spPr bwMode="auto">
            <a:xfrm flipH="1">
              <a:off x="1165746" y="915281"/>
              <a:ext cx="1506588" cy="81927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1" name="AutoShape 29"/>
            <p:cNvCxnSpPr>
              <a:cxnSpLocks noChangeShapeType="1"/>
            </p:cNvCxnSpPr>
            <p:nvPr/>
          </p:nvCxnSpPr>
          <p:spPr bwMode="auto">
            <a:xfrm>
              <a:off x="2749944" y="883278"/>
              <a:ext cx="1485786" cy="946484"/>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2" name="AutoShape 30"/>
            <p:cNvCxnSpPr>
              <a:cxnSpLocks noChangeShapeType="1"/>
            </p:cNvCxnSpPr>
            <p:nvPr/>
          </p:nvCxnSpPr>
          <p:spPr bwMode="auto">
            <a:xfrm flipV="1">
              <a:off x="2967571" y="2069783"/>
              <a:ext cx="1433779" cy="778469"/>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33" name="Oval 31"/>
            <p:cNvSpPr>
              <a:spLocks noChangeArrowheads="1"/>
            </p:cNvSpPr>
            <p:nvPr/>
          </p:nvSpPr>
          <p:spPr bwMode="auto">
            <a:xfrm>
              <a:off x="4387748" y="1992176"/>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4" name="Oval 32"/>
            <p:cNvSpPr>
              <a:spLocks noChangeArrowheads="1"/>
            </p:cNvSpPr>
            <p:nvPr/>
          </p:nvSpPr>
          <p:spPr bwMode="auto">
            <a:xfrm>
              <a:off x="853707" y="1798559"/>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5" name="Oval 33"/>
            <p:cNvSpPr>
              <a:spLocks noChangeArrowheads="1"/>
            </p:cNvSpPr>
            <p:nvPr/>
          </p:nvSpPr>
          <p:spPr bwMode="auto">
            <a:xfrm>
              <a:off x="2889161" y="2835450"/>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6" name="Oval 34"/>
            <p:cNvSpPr>
              <a:spLocks noChangeArrowheads="1"/>
            </p:cNvSpPr>
            <p:nvPr/>
          </p:nvSpPr>
          <p:spPr bwMode="auto">
            <a:xfrm>
              <a:off x="2555519" y="2552225"/>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7" name="Oval 35"/>
            <p:cNvSpPr>
              <a:spLocks noChangeArrowheads="1"/>
            </p:cNvSpPr>
            <p:nvPr/>
          </p:nvSpPr>
          <p:spPr bwMode="auto">
            <a:xfrm>
              <a:off x="2365096" y="2805848"/>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8" name="Text Box 36"/>
            <p:cNvSpPr txBox="1">
              <a:spLocks noChangeArrowheads="1"/>
            </p:cNvSpPr>
            <p:nvPr/>
          </p:nvSpPr>
          <p:spPr bwMode="auto">
            <a:xfrm>
              <a:off x="3763670" y="260823"/>
              <a:ext cx="1272159"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Generický prostor </a:t>
              </a:r>
            </a:p>
          </p:txBody>
        </p:sp>
        <p:sp>
          <p:nvSpPr>
            <p:cNvPr id="39" name="Text Box 37"/>
            <p:cNvSpPr txBox="1">
              <a:spLocks noChangeArrowheads="1"/>
            </p:cNvSpPr>
            <p:nvPr/>
          </p:nvSpPr>
          <p:spPr bwMode="auto">
            <a:xfrm>
              <a:off x="1872234" y="1518534"/>
              <a:ext cx="1729816" cy="265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Komparativní spojnice</a:t>
              </a:r>
            </a:p>
          </p:txBody>
        </p:sp>
        <p:sp>
          <p:nvSpPr>
            <p:cNvPr id="40" name="Text Box 38"/>
            <p:cNvSpPr txBox="1">
              <a:spLocks noChangeArrowheads="1"/>
            </p:cNvSpPr>
            <p:nvPr/>
          </p:nvSpPr>
          <p:spPr bwMode="auto">
            <a:xfrm>
              <a:off x="4478960" y="3111475"/>
              <a:ext cx="1271359"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Integrační prostor </a:t>
              </a:r>
            </a:p>
          </p:txBody>
        </p:sp>
        <p:sp>
          <p:nvSpPr>
            <p:cNvPr id="41" name="Text Box 39"/>
            <p:cNvSpPr txBox="1">
              <a:spLocks noChangeArrowheads="1"/>
            </p:cNvSpPr>
            <p:nvPr/>
          </p:nvSpPr>
          <p:spPr bwMode="auto">
            <a:xfrm>
              <a:off x="4486961" y="2552225"/>
              <a:ext cx="1273759" cy="2648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Vstup 2</a:t>
              </a:r>
            </a:p>
          </p:txBody>
        </p:sp>
        <p:sp>
          <p:nvSpPr>
            <p:cNvPr id="42" name="Text Box 40"/>
            <p:cNvSpPr txBox="1">
              <a:spLocks noChangeArrowheads="1"/>
            </p:cNvSpPr>
            <p:nvPr/>
          </p:nvSpPr>
          <p:spPr bwMode="auto">
            <a:xfrm>
              <a:off x="192024" y="2642633"/>
              <a:ext cx="896112"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Vstup 1 </a:t>
              </a:r>
            </a:p>
          </p:txBody>
        </p:sp>
        <p:sp>
          <p:nvSpPr>
            <p:cNvPr id="43" name="Text Box 41"/>
            <p:cNvSpPr txBox="1">
              <a:spLocks noChangeArrowheads="1"/>
            </p:cNvSpPr>
            <p:nvPr/>
          </p:nvSpPr>
          <p:spPr bwMode="auto">
            <a:xfrm>
              <a:off x="2433904" y="196817"/>
              <a:ext cx="533667" cy="2400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Aktér</a:t>
              </a:r>
            </a:p>
          </p:txBody>
        </p:sp>
        <p:sp>
          <p:nvSpPr>
            <p:cNvPr id="44" name="Text Box 42"/>
            <p:cNvSpPr txBox="1">
              <a:spLocks noChangeArrowheads="1"/>
            </p:cNvSpPr>
            <p:nvPr/>
          </p:nvSpPr>
          <p:spPr bwMode="auto">
            <a:xfrm>
              <a:off x="2142668" y="481643"/>
              <a:ext cx="1096137" cy="2400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Mechanismus </a:t>
              </a:r>
            </a:p>
          </p:txBody>
        </p:sp>
        <p:sp>
          <p:nvSpPr>
            <p:cNvPr id="45" name="Text Box 43"/>
            <p:cNvSpPr txBox="1">
              <a:spLocks noChangeArrowheads="1"/>
            </p:cNvSpPr>
            <p:nvPr/>
          </p:nvSpPr>
          <p:spPr bwMode="auto">
            <a:xfrm>
              <a:off x="1872234" y="792870"/>
              <a:ext cx="1542655" cy="4576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Činnost – ovládání  </a:t>
              </a:r>
            </a:p>
            <a:p>
              <a:pPr algn="ctr">
                <a:lnSpc>
                  <a:spcPct val="115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Cíl – prospěch aktéra</a:t>
              </a:r>
            </a:p>
          </p:txBody>
        </p:sp>
        <p:sp>
          <p:nvSpPr>
            <p:cNvPr id="46" name="Text Box 44"/>
            <p:cNvSpPr txBox="1">
              <a:spLocks noChangeArrowheads="1"/>
            </p:cNvSpPr>
            <p:nvPr/>
          </p:nvSpPr>
          <p:spPr bwMode="auto">
            <a:xfrm>
              <a:off x="3973689" y="1329717"/>
              <a:ext cx="1478844" cy="2400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Role: ruční mlýn</a:t>
              </a:r>
            </a:p>
          </p:txBody>
        </p:sp>
        <p:sp>
          <p:nvSpPr>
            <p:cNvPr id="47" name="Text Box 45"/>
            <p:cNvSpPr txBox="1">
              <a:spLocks noChangeArrowheads="1"/>
            </p:cNvSpPr>
            <p:nvPr/>
          </p:nvSpPr>
          <p:spPr bwMode="auto">
            <a:xfrm>
              <a:off x="280835" y="1329717"/>
              <a:ext cx="1105738" cy="2400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Role: stát</a:t>
              </a:r>
            </a:p>
          </p:txBody>
        </p:sp>
        <p:sp>
          <p:nvSpPr>
            <p:cNvPr id="48" name="Text Box 46"/>
            <p:cNvSpPr txBox="1">
              <a:spLocks noChangeArrowheads="1"/>
            </p:cNvSpPr>
            <p:nvPr/>
          </p:nvSpPr>
          <p:spPr bwMode="auto">
            <a:xfrm>
              <a:off x="146755" y="1620143"/>
              <a:ext cx="1725479" cy="29922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Role: obyvatel státu</a:t>
              </a:r>
            </a:p>
          </p:txBody>
        </p:sp>
        <p:sp>
          <p:nvSpPr>
            <p:cNvPr id="49" name="Text Box 47"/>
            <p:cNvSpPr txBox="1">
              <a:spLocks noChangeArrowheads="1"/>
            </p:cNvSpPr>
            <p:nvPr/>
          </p:nvSpPr>
          <p:spPr bwMode="auto">
            <a:xfrm>
              <a:off x="3945293" y="1620143"/>
              <a:ext cx="1544193" cy="2400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Role: obilné zrno</a:t>
              </a:r>
            </a:p>
          </p:txBody>
        </p:sp>
        <p:sp>
          <p:nvSpPr>
            <p:cNvPr id="50" name="Text Box 48"/>
            <p:cNvSpPr txBox="1">
              <a:spLocks noChangeArrowheads="1"/>
            </p:cNvSpPr>
            <p:nvPr/>
          </p:nvSpPr>
          <p:spPr bwMode="auto">
            <a:xfrm>
              <a:off x="3763670" y="1873765"/>
              <a:ext cx="1758620" cy="2696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Cíl: semlít zrno na mouku</a:t>
              </a:r>
            </a:p>
          </p:txBody>
        </p:sp>
        <p:sp>
          <p:nvSpPr>
            <p:cNvPr id="51" name="Text Box 49"/>
            <p:cNvSpPr txBox="1">
              <a:spLocks noChangeArrowheads="1"/>
            </p:cNvSpPr>
            <p:nvPr/>
          </p:nvSpPr>
          <p:spPr bwMode="auto">
            <a:xfrm>
              <a:off x="84811" y="1964973"/>
              <a:ext cx="1993049" cy="30409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Cíl: využít činnosti obyvatel </a:t>
              </a:r>
            </a:p>
          </p:txBody>
        </p:sp>
        <p:sp>
          <p:nvSpPr>
            <p:cNvPr id="52" name="Text Box 50"/>
            <p:cNvSpPr txBox="1">
              <a:spLocks noChangeArrowheads="1"/>
            </p:cNvSpPr>
            <p:nvPr/>
          </p:nvSpPr>
          <p:spPr bwMode="auto">
            <a:xfrm>
              <a:off x="944918" y="2384210"/>
              <a:ext cx="3497259" cy="9072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300"/>
                </a:spcAft>
              </a:pPr>
              <a:r>
                <a:rPr lang="cs-CZ" sz="1100">
                  <a:effectLst/>
                  <a:latin typeface="Calibri" panose="020F0502020204030204" pitchFamily="34" charset="0"/>
                  <a:ea typeface="Calibri" panose="020F0502020204030204" pitchFamily="34" charset="0"/>
                  <a:cs typeface="Times New Roman" panose="02020603050405020304" pitchFamily="18" charset="0"/>
                </a:rPr>
                <a:t>Identita státu: role – ruční mlýn </a:t>
              </a:r>
            </a:p>
            <a:p>
              <a:pPr>
                <a:lnSpc>
                  <a:spcPct val="115000"/>
                </a:lnSpc>
                <a:spcAft>
                  <a:spcPts val="300"/>
                </a:spcAft>
              </a:pPr>
              <a:r>
                <a:rPr lang="cs-CZ" sz="1100">
                  <a:effectLst/>
                  <a:latin typeface="Calibri" panose="020F0502020204030204" pitchFamily="34" charset="0"/>
                  <a:ea typeface="Calibri" panose="020F0502020204030204" pitchFamily="34" charset="0"/>
                  <a:cs typeface="Times New Roman" panose="02020603050405020304" pitchFamily="18" charset="0"/>
                </a:rPr>
                <a:t>Identita obyvatele státu: role – obilné zrno </a:t>
              </a:r>
            </a:p>
            <a:p>
              <a:pPr>
                <a:lnSpc>
                  <a:spcPct val="115000"/>
                </a:lnSpc>
                <a:spcAft>
                  <a:spcPts val="300"/>
                </a:spcAft>
              </a:pPr>
              <a:r>
                <a:rPr lang="cs-CZ" sz="1100">
                  <a:effectLst/>
                  <a:latin typeface="Calibri" panose="020F0502020204030204" pitchFamily="34" charset="0"/>
                  <a:ea typeface="Calibri" panose="020F0502020204030204" pitchFamily="34" charset="0"/>
                  <a:cs typeface="Times New Roman" panose="02020603050405020304" pitchFamily="18" charset="0"/>
                </a:rPr>
                <a:t>Identita činnosti ovládání: semlít zrno (využít k pozření)</a:t>
              </a:r>
            </a:p>
            <a:p>
              <a:pPr algn="ctr">
                <a:lnSpc>
                  <a:spcPct val="115000"/>
                </a:lnSpc>
                <a:spcAft>
                  <a:spcPts val="30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Absolutní využití – zneužití, vykořisťování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168215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a:t>
            </a:r>
            <a:r>
              <a:rPr lang="cs-CZ" dirty="0" smtClean="0"/>
              <a:t>iteratura</a:t>
            </a:r>
            <a:endParaRPr lang="cs-CZ" dirty="0"/>
          </a:p>
        </p:txBody>
      </p:sp>
      <p:sp>
        <p:nvSpPr>
          <p:cNvPr id="3" name="Zástupný symbol pro obsah 2"/>
          <p:cNvSpPr>
            <a:spLocks noGrp="1"/>
          </p:cNvSpPr>
          <p:nvPr>
            <p:ph idx="1"/>
          </p:nvPr>
        </p:nvSpPr>
        <p:spPr/>
        <p:txBody>
          <a:bodyPr>
            <a:normAutofit/>
          </a:bodyPr>
          <a:lstStyle/>
          <a:p>
            <a:r>
              <a:rPr lang="en-US" sz="1600" dirty="0" smtClean="0"/>
              <a:t>CURRIE, G.; RAVENSCROFT, I. </a:t>
            </a:r>
            <a:r>
              <a:rPr lang="en-US" sz="1600" dirty="0"/>
              <a:t>(2011). </a:t>
            </a:r>
            <a:r>
              <a:rPr lang="en-US" sz="1600" i="1" dirty="0" err="1"/>
              <a:t>Recreative</a:t>
            </a:r>
            <a:r>
              <a:rPr lang="en-US" sz="1600" i="1" dirty="0"/>
              <a:t> minds. Imagination in philosophy and psychology. </a:t>
            </a:r>
            <a:r>
              <a:rPr lang="en-US" sz="1600" dirty="0"/>
              <a:t>New York, Oxford University Press</a:t>
            </a:r>
            <a:r>
              <a:rPr lang="en-US" sz="1600" dirty="0" smtClean="0"/>
              <a:t>.</a:t>
            </a:r>
            <a:endParaRPr lang="cs-CZ" sz="1600" dirty="0" smtClean="0"/>
          </a:p>
          <a:p>
            <a:r>
              <a:rPr lang="fr-FR" sz="1600" dirty="0" smtClean="0"/>
              <a:t>FAUCONNIER, G.; TURNER, M</a:t>
            </a:r>
            <a:r>
              <a:rPr lang="fr-FR" sz="1600" dirty="0"/>
              <a:t>. (2002). </a:t>
            </a:r>
            <a:r>
              <a:rPr lang="en-GB" sz="1600" i="1" dirty="0"/>
              <a:t>The Way We Think. Conceptual Blending and the Mind's Hidden Complexities</a:t>
            </a:r>
            <a:r>
              <a:rPr lang="en-GB" sz="1600" dirty="0"/>
              <a:t>. New York, Basic Books.</a:t>
            </a:r>
            <a:endParaRPr lang="cs-CZ" sz="1600" dirty="0" smtClean="0"/>
          </a:p>
          <a:p>
            <a:r>
              <a:rPr lang="en-US" sz="1600" dirty="0" smtClean="0"/>
              <a:t>GRAY</a:t>
            </a:r>
            <a:r>
              <a:rPr lang="en-US" sz="1600" dirty="0"/>
              <a:t>, E. M.</a:t>
            </a:r>
            <a:r>
              <a:rPr lang="cs-CZ" sz="1600" dirty="0"/>
              <a:t>; TALL</a:t>
            </a:r>
            <a:r>
              <a:rPr lang="en-US" sz="1600" dirty="0"/>
              <a:t>, D. </a:t>
            </a:r>
            <a:r>
              <a:rPr lang="cs-CZ" sz="1600" dirty="0" smtClean="0"/>
              <a:t>(1994) </a:t>
            </a:r>
            <a:r>
              <a:rPr lang="en-US" sz="1600" dirty="0" smtClean="0"/>
              <a:t>Duality</a:t>
            </a:r>
            <a:r>
              <a:rPr lang="en-US" sz="1600" dirty="0"/>
              <a:t>, ambiguity, and flexibility: a </a:t>
            </a:r>
            <a:r>
              <a:rPr lang="en-US" sz="1600" dirty="0" err="1"/>
              <a:t>proceptual</a:t>
            </a:r>
            <a:r>
              <a:rPr lang="en-US" sz="1600" dirty="0"/>
              <a:t> view on simple arithmetic. </a:t>
            </a:r>
            <a:r>
              <a:rPr lang="en-US" sz="1600" i="1" dirty="0"/>
              <a:t>Journal of Research on Mathematic Education</a:t>
            </a:r>
            <a:r>
              <a:rPr lang="en-US" sz="1600" dirty="0"/>
              <a:t>, 1994, </a:t>
            </a:r>
            <a:r>
              <a:rPr lang="en-US" sz="1600" dirty="0" err="1"/>
              <a:t>roč</a:t>
            </a:r>
            <a:r>
              <a:rPr lang="en-US" sz="1600" dirty="0"/>
              <a:t>. 25, č. 2, s. 116</a:t>
            </a:r>
            <a:r>
              <a:rPr lang="cs-CZ" sz="1600" dirty="0"/>
              <a:t>–</a:t>
            </a:r>
            <a:r>
              <a:rPr lang="en-US" sz="1600" dirty="0"/>
              <a:t>141.</a:t>
            </a:r>
            <a:endParaRPr lang="cs-CZ" sz="1600" dirty="0"/>
          </a:p>
          <a:p>
            <a:r>
              <a:rPr lang="cs-CZ" sz="1600" dirty="0" smtClean="0"/>
              <a:t>HEJNÝ</a:t>
            </a:r>
            <a:r>
              <a:rPr lang="cs-CZ" sz="1600" dirty="0"/>
              <a:t>, M. </a:t>
            </a:r>
            <a:r>
              <a:rPr lang="cs-CZ" sz="1600" dirty="0" smtClean="0"/>
              <a:t>(2003) </a:t>
            </a:r>
            <a:r>
              <a:rPr lang="cs-CZ" sz="1600" i="1" dirty="0" smtClean="0"/>
              <a:t>Diagnostika </a:t>
            </a:r>
            <a:r>
              <a:rPr lang="cs-CZ" sz="1600" i="1" dirty="0"/>
              <a:t>aritmetické struktury</a:t>
            </a:r>
            <a:r>
              <a:rPr lang="cs-CZ" sz="1600" dirty="0"/>
              <a:t>. In BURIAN, V.; HEJNÝ, M.; JÁNY, Š. </a:t>
            </a:r>
            <a:r>
              <a:rPr lang="cs-CZ" sz="1600" i="1" dirty="0"/>
              <a:t>Zborník </a:t>
            </a:r>
            <a:r>
              <a:rPr lang="cs-CZ" sz="1600" i="1" dirty="0" err="1"/>
              <a:t>príspevkov</a:t>
            </a:r>
            <a:r>
              <a:rPr lang="cs-CZ" sz="1600" i="1" dirty="0"/>
              <a:t> z </a:t>
            </a:r>
            <a:r>
              <a:rPr lang="cs-CZ" sz="1600" i="1" dirty="0" err="1"/>
              <a:t>letnej</a:t>
            </a:r>
            <a:r>
              <a:rPr lang="cs-CZ" sz="1600" i="1" dirty="0"/>
              <a:t> školy z </a:t>
            </a:r>
            <a:r>
              <a:rPr lang="cs-CZ" sz="1600" i="1" dirty="0" err="1"/>
              <a:t>teórie</a:t>
            </a:r>
            <a:r>
              <a:rPr lang="cs-CZ" sz="1600" i="1" dirty="0"/>
              <a:t> </a:t>
            </a:r>
            <a:r>
              <a:rPr lang="cs-CZ" sz="1600" i="1" dirty="0" err="1"/>
              <a:t>vyučovania</a:t>
            </a:r>
            <a:r>
              <a:rPr lang="cs-CZ" sz="1600" i="1" dirty="0"/>
              <a:t> matematiky PYTHAGORAS 2003</a:t>
            </a:r>
            <a:r>
              <a:rPr lang="cs-CZ" sz="1600" dirty="0"/>
              <a:t>. Bratislava : </a:t>
            </a:r>
            <a:r>
              <a:rPr lang="cs-CZ" sz="1600" dirty="0" err="1"/>
              <a:t>Exam</a:t>
            </a:r>
            <a:r>
              <a:rPr lang="cs-CZ" sz="1600" dirty="0"/>
              <a:t>, 2003, s. 22 – 42</a:t>
            </a:r>
            <a:r>
              <a:rPr lang="cs-CZ" sz="1600" dirty="0" smtClean="0"/>
              <a:t>.</a:t>
            </a:r>
          </a:p>
          <a:p>
            <a:r>
              <a:rPr lang="cs-CZ" sz="1600" dirty="0"/>
              <a:t>JANÍK, T.; SLAVÍK, J. </a:t>
            </a:r>
            <a:r>
              <a:rPr lang="cs-CZ" sz="1600" dirty="0" smtClean="0"/>
              <a:t>(2009) Obsah</a:t>
            </a:r>
            <a:r>
              <a:rPr lang="cs-CZ" sz="1600" dirty="0"/>
              <a:t>, subjekt a intersubjektivita v oborových didaktikách. </a:t>
            </a:r>
            <a:r>
              <a:rPr lang="cs-CZ" sz="1600" i="1" dirty="0"/>
              <a:t>Pedagogika</a:t>
            </a:r>
            <a:r>
              <a:rPr lang="cs-CZ" sz="1600" dirty="0"/>
              <a:t>, </a:t>
            </a:r>
            <a:r>
              <a:rPr lang="cs-CZ" sz="1600" dirty="0" smtClean="0"/>
              <a:t>2009, </a:t>
            </a:r>
            <a:r>
              <a:rPr lang="cs-CZ" sz="1600" dirty="0"/>
              <a:t>roč. 59, č. 2, s. 116–135</a:t>
            </a:r>
            <a:r>
              <a:rPr lang="cs-CZ" sz="1600" dirty="0" smtClean="0"/>
              <a:t>.</a:t>
            </a:r>
          </a:p>
          <a:p>
            <a:r>
              <a:rPr lang="fr-FR" sz="1600" dirty="0" smtClean="0"/>
              <a:t>PIAGET, </a:t>
            </a:r>
            <a:r>
              <a:rPr lang="fr-FR" sz="1600" dirty="0"/>
              <a:t>J. (1972) </a:t>
            </a:r>
            <a:r>
              <a:rPr lang="fr-FR" sz="1600" i="1" dirty="0"/>
              <a:t>Play, Dreams and Imitaton in Childhood</a:t>
            </a:r>
            <a:r>
              <a:rPr lang="fr-FR" sz="1600" dirty="0"/>
              <a:t>. London, Routledge et Kegan Paul.</a:t>
            </a:r>
            <a:endParaRPr lang="cs-CZ" sz="1600" dirty="0" smtClean="0"/>
          </a:p>
          <a:p>
            <a:r>
              <a:rPr lang="cs-CZ" sz="1600" dirty="0"/>
              <a:t>SLAVÍK, J.; JANÍK, T. (2012) Kvalita výuky: obsahově zaměřený přístup ke studiu procesů učení a vyučování. </a:t>
            </a:r>
            <a:r>
              <a:rPr lang="cs-CZ" sz="1600" i="1" dirty="0"/>
              <a:t>Pedagogika</a:t>
            </a:r>
            <a:r>
              <a:rPr lang="cs-CZ" sz="1600" dirty="0"/>
              <a:t>, 62, č. 3, s. 262 – 286. ISSN 0031-3815. </a:t>
            </a:r>
          </a:p>
          <a:p>
            <a:pPr>
              <a:lnSpc>
                <a:spcPct val="107000"/>
              </a:lnSpc>
              <a:spcAft>
                <a:spcPts val="600"/>
              </a:spcAft>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SLAVÍK, J.; CHRZ, V.; ŠTECH, S. et al. (2013) </a:t>
            </a:r>
            <a:r>
              <a:rPr lang="cs-CZ" sz="1600" i="1" dirty="0" smtClean="0">
                <a:effectLst/>
                <a:latin typeface="Calibri" panose="020F0502020204030204" pitchFamily="34" charset="0"/>
                <a:ea typeface="Calibri" panose="020F0502020204030204" pitchFamily="34" charset="0"/>
                <a:cs typeface="Times New Roman" panose="02020603050405020304" pitchFamily="18" charset="0"/>
              </a:rPr>
              <a:t>Tvorba jako způsob poznávání</a:t>
            </a: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 Praha, Karolinum.  </a:t>
            </a:r>
            <a:r>
              <a:rPr lang="cs-CZ" sz="1600" dirty="0" smtClean="0"/>
              <a:t> </a:t>
            </a:r>
            <a:endParaRPr lang="cs-CZ" sz="1600" dirty="0" smtClean="0"/>
          </a:p>
          <a:p>
            <a:endParaRPr lang="cs-CZ" sz="1600" dirty="0"/>
          </a:p>
          <a:p>
            <a:endParaRPr lang="cs-CZ" sz="1600" dirty="0"/>
          </a:p>
        </p:txBody>
      </p:sp>
    </p:spTree>
    <p:extLst>
      <p:ext uri="{BB962C8B-B14F-4D97-AF65-F5344CB8AC3E}">
        <p14:creationId xmlns:p14="http://schemas.microsoft.com/office/powerpoint/2010/main" val="143162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s odříznutými rohy na stejné straně 1"/>
          <p:cNvSpPr/>
          <p:nvPr/>
        </p:nvSpPr>
        <p:spPr>
          <a:xfrm>
            <a:off x="4617443" y="5279470"/>
            <a:ext cx="4282519" cy="865691"/>
          </a:xfrm>
          <a:prstGeom prst="snip2SameRect">
            <a:avLst/>
          </a:prstGeom>
          <a:solidFill>
            <a:schemeClr val="accent1">
              <a:alpha val="47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74" name="Rectangle 4"/>
          <p:cNvSpPr>
            <a:spLocks noGrp="1" noChangeArrowheads="1"/>
          </p:cNvSpPr>
          <p:nvPr>
            <p:ph type="title"/>
          </p:nvPr>
        </p:nvSpPr>
        <p:spPr/>
        <p:txBody>
          <a:bodyPr>
            <a:normAutofit/>
          </a:bodyPr>
          <a:lstStyle/>
          <a:p>
            <a:pPr eaLnBrk="1" hangingPunct="1"/>
            <a:r>
              <a:rPr lang="cs-CZ" altLang="cs-CZ" sz="3600" dirty="0" smtClean="0"/>
              <a:t>Jednotky transformace </a:t>
            </a:r>
            <a:r>
              <a:rPr lang="cs-CZ" altLang="cs-CZ" sz="3600" dirty="0" smtClean="0"/>
              <a:t>obsahu v učební situaci </a:t>
            </a:r>
            <a:br>
              <a:rPr lang="cs-CZ" altLang="cs-CZ" sz="3600" dirty="0" smtClean="0"/>
            </a:br>
            <a:r>
              <a:rPr lang="cs-CZ" altLang="cs-CZ" sz="3600" dirty="0" smtClean="0"/>
              <a:t>prekoncept / představa – výraz – </a:t>
            </a:r>
            <a:r>
              <a:rPr lang="cs-CZ" altLang="cs-CZ" sz="3600" dirty="0" smtClean="0"/>
              <a:t>koncept </a:t>
            </a:r>
          </a:p>
        </p:txBody>
      </p:sp>
      <p:sp>
        <p:nvSpPr>
          <p:cNvPr id="3075" name="Rectangle 5"/>
          <p:cNvSpPr>
            <a:spLocks noGrp="1" noChangeArrowheads="1"/>
          </p:cNvSpPr>
          <p:nvPr>
            <p:ph idx="1"/>
          </p:nvPr>
        </p:nvSpPr>
        <p:spPr>
          <a:xfrm>
            <a:off x="1919288" y="1700213"/>
            <a:ext cx="8050622" cy="4287632"/>
          </a:xfrm>
          <a:ln w="22225">
            <a:solidFill>
              <a:schemeClr val="hlink"/>
            </a:solidFill>
            <a:miter lim="800000"/>
            <a:headEnd/>
            <a:tailEnd/>
          </a:ln>
        </p:spPr>
        <p:txBody>
          <a:bodyPr/>
          <a:lstStyle/>
          <a:p>
            <a:pPr eaLnBrk="1" hangingPunct="1"/>
            <a:endParaRPr lang="cs-CZ" altLang="cs-CZ" dirty="0" smtClean="0"/>
          </a:p>
        </p:txBody>
      </p:sp>
      <p:sp>
        <p:nvSpPr>
          <p:cNvPr id="3076" name="Oval 6"/>
          <p:cNvSpPr>
            <a:spLocks noChangeArrowheads="1"/>
          </p:cNvSpPr>
          <p:nvPr/>
        </p:nvSpPr>
        <p:spPr bwMode="auto">
          <a:xfrm>
            <a:off x="3648075" y="1484314"/>
            <a:ext cx="4751388" cy="1584325"/>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800" b="1"/>
              <a:t>OBSAH</a:t>
            </a:r>
          </a:p>
        </p:txBody>
      </p:sp>
      <p:sp>
        <p:nvSpPr>
          <p:cNvPr id="3077" name="Text Box 8"/>
          <p:cNvSpPr txBox="1">
            <a:spLocks noChangeArrowheads="1"/>
          </p:cNvSpPr>
          <p:nvPr/>
        </p:nvSpPr>
        <p:spPr bwMode="auto">
          <a:xfrm>
            <a:off x="2927350" y="2997201"/>
            <a:ext cx="1830388" cy="461963"/>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2400"/>
              <a:t>PREKONCEPT</a:t>
            </a:r>
          </a:p>
        </p:txBody>
      </p:sp>
      <p:sp>
        <p:nvSpPr>
          <p:cNvPr id="3078" name="Text Box 9"/>
          <p:cNvSpPr txBox="1">
            <a:spLocks noChangeArrowheads="1"/>
          </p:cNvSpPr>
          <p:nvPr/>
        </p:nvSpPr>
        <p:spPr bwMode="auto">
          <a:xfrm>
            <a:off x="7319964" y="2997201"/>
            <a:ext cx="1379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2400" b="1"/>
              <a:t>KONCEPT</a:t>
            </a:r>
          </a:p>
        </p:txBody>
      </p:sp>
      <p:sp>
        <p:nvSpPr>
          <p:cNvPr id="3079" name="Text Box 10"/>
          <p:cNvSpPr txBox="1">
            <a:spLocks noChangeArrowheads="1"/>
          </p:cNvSpPr>
          <p:nvPr/>
        </p:nvSpPr>
        <p:spPr bwMode="auto">
          <a:xfrm>
            <a:off x="3843339" y="1865313"/>
            <a:ext cx="9698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a:t>SITUACE</a:t>
            </a:r>
          </a:p>
        </p:txBody>
      </p:sp>
      <p:sp>
        <p:nvSpPr>
          <p:cNvPr id="3080" name="Text Box 11"/>
          <p:cNvSpPr txBox="1">
            <a:spLocks noChangeArrowheads="1"/>
          </p:cNvSpPr>
          <p:nvPr/>
        </p:nvSpPr>
        <p:spPr bwMode="auto">
          <a:xfrm>
            <a:off x="6796088" y="1792288"/>
            <a:ext cx="933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a:t>ZÁŽITEK</a:t>
            </a:r>
          </a:p>
        </p:txBody>
      </p:sp>
      <p:sp>
        <p:nvSpPr>
          <p:cNvPr id="3081" name="Text Box 12"/>
          <p:cNvSpPr txBox="1">
            <a:spLocks noChangeArrowheads="1"/>
          </p:cNvSpPr>
          <p:nvPr/>
        </p:nvSpPr>
        <p:spPr bwMode="auto">
          <a:xfrm>
            <a:off x="3359151" y="3716338"/>
            <a:ext cx="1258293" cy="369332"/>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a:t>PŘEDSTAVA</a:t>
            </a:r>
          </a:p>
        </p:txBody>
      </p:sp>
      <p:sp>
        <p:nvSpPr>
          <p:cNvPr id="3082" name="Text Box 13"/>
          <p:cNvSpPr txBox="1">
            <a:spLocks noChangeArrowheads="1"/>
          </p:cNvSpPr>
          <p:nvPr/>
        </p:nvSpPr>
        <p:spPr bwMode="auto">
          <a:xfrm>
            <a:off x="7248526" y="3716338"/>
            <a:ext cx="793807" cy="369332"/>
          </a:xfrm>
          <a:prstGeom prst="rect">
            <a:avLst/>
          </a:prstGeom>
          <a:noFill/>
          <a:ln w="158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a:t>VÝRAZ</a:t>
            </a:r>
          </a:p>
        </p:txBody>
      </p:sp>
      <p:sp>
        <p:nvSpPr>
          <p:cNvPr id="3083" name="Text Box 14"/>
          <p:cNvSpPr txBox="1">
            <a:spLocks noChangeArrowheads="1"/>
          </p:cNvSpPr>
          <p:nvPr/>
        </p:nvSpPr>
        <p:spPr bwMode="auto">
          <a:xfrm>
            <a:off x="3935413" y="36449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p>
        </p:txBody>
      </p:sp>
      <p:cxnSp>
        <p:nvCxnSpPr>
          <p:cNvPr id="3084" name="AutoShape 15"/>
          <p:cNvCxnSpPr>
            <a:cxnSpLocks noChangeShapeType="1"/>
            <a:stCxn id="3076" idx="2"/>
            <a:endCxn id="3077" idx="0"/>
          </p:cNvCxnSpPr>
          <p:nvPr/>
        </p:nvCxnSpPr>
        <p:spPr bwMode="auto">
          <a:xfrm rot="10800000" flipH="1" flipV="1">
            <a:off x="3648076" y="2276476"/>
            <a:ext cx="195263" cy="7207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085" name="AutoShape 16"/>
          <p:cNvCxnSpPr>
            <a:cxnSpLocks noChangeShapeType="1"/>
            <a:stCxn id="3081" idx="0"/>
            <a:endCxn id="3077" idx="2"/>
          </p:cNvCxnSpPr>
          <p:nvPr/>
        </p:nvCxnSpPr>
        <p:spPr bwMode="auto">
          <a:xfrm flipH="1" flipV="1">
            <a:off x="3842545" y="3459164"/>
            <a:ext cx="145753" cy="257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086" name="AutoShape 17"/>
          <p:cNvCxnSpPr>
            <a:cxnSpLocks noChangeShapeType="1"/>
            <a:stCxn id="3081" idx="3"/>
            <a:endCxn id="3082" idx="1"/>
          </p:cNvCxnSpPr>
          <p:nvPr/>
        </p:nvCxnSpPr>
        <p:spPr bwMode="auto">
          <a:xfrm>
            <a:off x="4617443" y="3901004"/>
            <a:ext cx="263108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87" name="AutoShape 18"/>
          <p:cNvCxnSpPr>
            <a:cxnSpLocks noChangeShapeType="1"/>
            <a:stCxn id="3077" idx="3"/>
            <a:endCxn id="3078" idx="1"/>
          </p:cNvCxnSpPr>
          <p:nvPr/>
        </p:nvCxnSpPr>
        <p:spPr bwMode="auto">
          <a:xfrm>
            <a:off x="4757739" y="3227389"/>
            <a:ext cx="2562225" cy="1587"/>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88" name="AutoShape 19"/>
          <p:cNvSpPr>
            <a:spLocks/>
          </p:cNvSpPr>
          <p:nvPr/>
        </p:nvSpPr>
        <p:spPr bwMode="auto">
          <a:xfrm rot="16200000" flipH="1">
            <a:off x="5862638" y="3230563"/>
            <a:ext cx="431800" cy="2413000"/>
          </a:xfrm>
          <a:prstGeom prst="rightBrace">
            <a:avLst>
              <a:gd name="adj1" fmla="val 465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p>
        </p:txBody>
      </p:sp>
      <p:sp>
        <p:nvSpPr>
          <p:cNvPr id="3089" name="Text Box 20"/>
          <p:cNvSpPr txBox="1">
            <a:spLocks noChangeArrowheads="1"/>
          </p:cNvSpPr>
          <p:nvPr/>
        </p:nvSpPr>
        <p:spPr bwMode="auto">
          <a:xfrm>
            <a:off x="4872038" y="4652963"/>
            <a:ext cx="2313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a:t>VÝZNAM - komunikace</a:t>
            </a:r>
          </a:p>
        </p:txBody>
      </p:sp>
      <p:sp>
        <p:nvSpPr>
          <p:cNvPr id="3090" name="Text Box 22"/>
          <p:cNvSpPr txBox="1">
            <a:spLocks noChangeArrowheads="1"/>
          </p:cNvSpPr>
          <p:nvPr/>
        </p:nvSpPr>
        <p:spPr bwMode="auto">
          <a:xfrm>
            <a:off x="4757738" y="5383768"/>
            <a:ext cx="4142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800" dirty="0"/>
              <a:t>Kontext – možný </a:t>
            </a:r>
            <a:r>
              <a:rPr lang="cs-CZ" altLang="cs-CZ" sz="1800" dirty="0" smtClean="0"/>
              <a:t>svět v rámci dané kultury</a:t>
            </a:r>
            <a:endParaRPr lang="cs-CZ" altLang="cs-CZ" sz="1800" dirty="0">
              <a:sym typeface="Symbol" panose="05050102010706020507" pitchFamily="18" charset="2"/>
            </a:endParaRPr>
          </a:p>
        </p:txBody>
      </p:sp>
      <p:sp>
        <p:nvSpPr>
          <p:cNvPr id="3091" name="Text Box 32"/>
          <p:cNvSpPr txBox="1">
            <a:spLocks noChangeArrowheads="1"/>
          </p:cNvSpPr>
          <p:nvPr/>
        </p:nvSpPr>
        <p:spPr bwMode="auto">
          <a:xfrm>
            <a:off x="4851400" y="481647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p>
        </p:txBody>
      </p:sp>
      <p:cxnSp>
        <p:nvCxnSpPr>
          <p:cNvPr id="3092" name="AutoShape 33"/>
          <p:cNvCxnSpPr>
            <a:cxnSpLocks noChangeShapeType="1"/>
            <a:stCxn id="3091" idx="1"/>
          </p:cNvCxnSpPr>
          <p:nvPr/>
        </p:nvCxnSpPr>
        <p:spPr bwMode="auto">
          <a:xfrm flipH="1">
            <a:off x="4594966" y="4999833"/>
            <a:ext cx="256434" cy="753267"/>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093" name="AutoShape 34"/>
          <p:cNvCxnSpPr>
            <a:cxnSpLocks noChangeShapeType="1"/>
            <a:stCxn id="3089" idx="3"/>
            <a:endCxn id="3090" idx="3"/>
          </p:cNvCxnSpPr>
          <p:nvPr/>
        </p:nvCxnSpPr>
        <p:spPr bwMode="auto">
          <a:xfrm>
            <a:off x="7185428" y="4837629"/>
            <a:ext cx="1714534" cy="73080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63780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Modality existence </a:t>
            </a:r>
            <a:r>
              <a:rPr lang="cs-CZ" dirty="0" smtClean="0"/>
              <a:t>obsahu – koncept v pojetí didaktiky</a:t>
            </a:r>
            <a:endParaRPr lang="cs-CZ" dirty="0"/>
          </a:p>
        </p:txBody>
      </p:sp>
      <p:sp>
        <p:nvSpPr>
          <p:cNvPr id="3" name="Zástupný symbol pro obsah 2"/>
          <p:cNvSpPr>
            <a:spLocks noGrp="1"/>
          </p:cNvSpPr>
          <p:nvPr>
            <p:ph idx="1"/>
          </p:nvPr>
        </p:nvSpPr>
        <p:spPr>
          <a:xfrm>
            <a:off x="8274670" y="1825625"/>
            <a:ext cx="3079130" cy="4351338"/>
          </a:xfrm>
        </p:spPr>
        <p:txBody>
          <a:bodyPr>
            <a:normAutofit fontScale="47500" lnSpcReduction="20000"/>
          </a:bodyPr>
          <a:lstStyle/>
          <a:p>
            <a:r>
              <a:rPr lang="cs-CZ" dirty="0" smtClean="0"/>
              <a:t>P - subjektivně </a:t>
            </a:r>
            <a:r>
              <a:rPr lang="cs-CZ" dirty="0"/>
              <a:t>uchopený obsah (představa, prekoncept – P) </a:t>
            </a:r>
            <a:endParaRPr lang="cs-CZ" dirty="0" smtClean="0"/>
          </a:p>
          <a:p>
            <a:r>
              <a:rPr lang="cs-CZ" dirty="0" smtClean="0"/>
              <a:t>Q – výraz</a:t>
            </a:r>
          </a:p>
          <a:p>
            <a:r>
              <a:rPr lang="cs-CZ" dirty="0" smtClean="0"/>
              <a:t>R – reálný objekt označený výrazem </a:t>
            </a:r>
          </a:p>
          <a:p>
            <a:r>
              <a:rPr lang="cs-CZ" dirty="0" smtClean="0"/>
              <a:t>Vědomí </a:t>
            </a:r>
            <a:r>
              <a:rPr lang="cs-CZ" dirty="0"/>
              <a:t>obsahu P předpokládá </a:t>
            </a:r>
            <a:r>
              <a:rPr lang="cs-CZ" dirty="0">
                <a:solidFill>
                  <a:srgbClr val="FF0000"/>
                </a:solidFill>
              </a:rPr>
              <a:t>vzájemné poznávání obsahu mysli prostřednictvím společného jazyka</a:t>
            </a:r>
            <a:r>
              <a:rPr lang="cs-CZ" dirty="0"/>
              <a:t>. Jinými slovy, k tomu, aby lidský subjekt </a:t>
            </a:r>
            <a:r>
              <a:rPr lang="cs-CZ" i="1" dirty="0"/>
              <a:t>věděl</a:t>
            </a:r>
            <a:r>
              <a:rPr lang="cs-CZ" dirty="0"/>
              <a:t>, že si myslí či představuje určitý obsah, musí znát a umět používat výraz Q srozumitelný i jiným lidem. </a:t>
            </a:r>
            <a:endParaRPr lang="cs-CZ" dirty="0" smtClean="0"/>
          </a:p>
          <a:p>
            <a:r>
              <a:rPr lang="cs-CZ" dirty="0" smtClean="0"/>
              <a:t>V</a:t>
            </a:r>
            <a:r>
              <a:rPr lang="cs-CZ" dirty="0"/>
              <a:t> aplikaci na výuku to znamená, že o obsahu, kterému žák má </a:t>
            </a:r>
            <a:r>
              <a:rPr lang="cs-CZ" i="1" dirty="0"/>
              <a:t>rozumět</a:t>
            </a:r>
            <a:r>
              <a:rPr lang="cs-CZ" dirty="0"/>
              <a:t>, se má umět </a:t>
            </a:r>
            <a:r>
              <a:rPr lang="cs-CZ" i="1" dirty="0"/>
              <a:t>dorozumět</a:t>
            </a:r>
            <a:r>
              <a:rPr lang="cs-CZ" dirty="0"/>
              <a:t> s druhými lidmi. </a:t>
            </a:r>
            <a:endParaRPr lang="cs-CZ" dirty="0" smtClean="0"/>
          </a:p>
          <a:p>
            <a:r>
              <a:rPr lang="cs-CZ" dirty="0" smtClean="0"/>
              <a:t>Tuto </a:t>
            </a:r>
            <a:r>
              <a:rPr lang="cs-CZ" dirty="0"/>
              <a:t>skutečnost lze schematicky zapsat jako ekvivalenci Q</a:t>
            </a:r>
            <a:r>
              <a:rPr lang="cs-CZ" baseline="-25000" dirty="0"/>
              <a:t>X</a:t>
            </a:r>
            <a:r>
              <a:rPr lang="cs-CZ" dirty="0"/>
              <a:t>~Q</a:t>
            </a:r>
            <a:r>
              <a:rPr lang="cs-CZ" baseline="-25000" dirty="0"/>
              <a:t>Y</a:t>
            </a:r>
            <a:r>
              <a:rPr lang="cs-CZ" i="1" baseline="-25000" dirty="0"/>
              <a:t>, </a:t>
            </a:r>
            <a:r>
              <a:rPr lang="cs-CZ" dirty="0"/>
              <a:t>přičemž Q</a:t>
            </a:r>
            <a:r>
              <a:rPr lang="cs-CZ" baseline="-25000" dirty="0"/>
              <a:t>X</a:t>
            </a:r>
            <a:r>
              <a:rPr lang="cs-CZ" dirty="0"/>
              <a:t> a Q</a:t>
            </a:r>
            <a:r>
              <a:rPr lang="cs-CZ" baseline="-25000" dirty="0"/>
              <a:t>Y</a:t>
            </a:r>
            <a:r>
              <a:rPr lang="cs-CZ" dirty="0"/>
              <a:t> jsou výrazy použité různými mluvčími pro tentýž předmět R. Tehdy platí vztah P~Q</a:t>
            </a:r>
            <a:r>
              <a:rPr lang="cs-CZ" baseline="-25000" dirty="0"/>
              <a:t>X</a:t>
            </a:r>
            <a:r>
              <a:rPr lang="cs-CZ" dirty="0"/>
              <a:t>~Q</a:t>
            </a:r>
            <a:r>
              <a:rPr lang="cs-CZ" baseline="-25000" dirty="0"/>
              <a:t>Y</a:t>
            </a:r>
            <a:r>
              <a:rPr lang="cs-CZ" dirty="0"/>
              <a:t>~R</a:t>
            </a:r>
            <a:r>
              <a:rPr lang="cs-CZ" dirty="0" smtClean="0"/>
              <a:t>. </a:t>
            </a:r>
          </a:p>
          <a:p>
            <a:r>
              <a:rPr lang="cs-CZ" dirty="0" smtClean="0"/>
              <a:t>(Slavík &amp; Janík 2012)   </a:t>
            </a:r>
            <a:endParaRPr lang="cs-CZ" dirty="0"/>
          </a:p>
          <a:p>
            <a:endParaRPr lang="cs-CZ" dirty="0"/>
          </a:p>
        </p:txBody>
      </p:sp>
      <p:grpSp>
        <p:nvGrpSpPr>
          <p:cNvPr id="4" name="Plátno 8"/>
          <p:cNvGrpSpPr/>
          <p:nvPr/>
        </p:nvGrpSpPr>
        <p:grpSpPr>
          <a:xfrm>
            <a:off x="378690" y="2230409"/>
            <a:ext cx="7435273" cy="3385300"/>
            <a:chOff x="0" y="0"/>
            <a:chExt cx="5486400" cy="1769110"/>
          </a:xfrm>
        </p:grpSpPr>
        <p:sp>
          <p:nvSpPr>
            <p:cNvPr id="5" name="Obdélník 4"/>
            <p:cNvSpPr/>
            <p:nvPr/>
          </p:nvSpPr>
          <p:spPr>
            <a:xfrm>
              <a:off x="0" y="0"/>
              <a:ext cx="5486400" cy="1769110"/>
            </a:xfrm>
            <a:prstGeom prst="rect">
              <a:avLst/>
            </a:prstGeom>
          </p:spPr>
        </p:sp>
        <p:sp>
          <p:nvSpPr>
            <p:cNvPr id="6" name="Ovál 5"/>
            <p:cNvSpPr/>
            <p:nvPr/>
          </p:nvSpPr>
          <p:spPr>
            <a:xfrm>
              <a:off x="3460878" y="17068"/>
              <a:ext cx="741045" cy="549399"/>
            </a:xfrm>
            <a:prstGeom prst="ellipse">
              <a:avLst/>
            </a:prstGeom>
            <a:no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cs-CZ" sz="1100">
                  <a:effectLst/>
                  <a:latin typeface="Calibri" panose="020F0502020204030204" pitchFamily="34" charset="0"/>
                  <a:ea typeface="Times New Roman" panose="02020603050405020304" pitchFamily="18"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aoblený obdélník 6"/>
            <p:cNvSpPr/>
            <p:nvPr/>
          </p:nvSpPr>
          <p:spPr>
            <a:xfrm>
              <a:off x="2180125" y="1233639"/>
              <a:ext cx="755582" cy="500513"/>
            </a:xfrm>
            <a:prstGeom prst="roundRect">
              <a:avLst/>
            </a:prstGeom>
            <a:no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8" name="Textové pole 10"/>
            <p:cNvSpPr txBox="1"/>
            <p:nvPr/>
          </p:nvSpPr>
          <p:spPr>
            <a:xfrm>
              <a:off x="1078030" y="104606"/>
              <a:ext cx="510139" cy="4620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cs-CZ" sz="2200">
                  <a:effectLst/>
                  <a:ea typeface="Calibri" panose="020F0502020204030204" pitchFamily="34" charset="0"/>
                  <a:cs typeface="Times New Roman" panose="02020603050405020304" pitchFamily="18" charset="0"/>
                </a:rPr>
                <a:t>P</a:t>
              </a:r>
              <a:r>
                <a:rPr lang="cs-CZ" sz="2200" baseline="-25000">
                  <a:effectLst/>
                  <a:ea typeface="Calibri" panose="020F0502020204030204" pitchFamily="34" charset="0"/>
                  <a:cs typeface="Times New Roman" panose="02020603050405020304" pitchFamily="18" charset="0"/>
                </a:rPr>
                <a:t>X</a:t>
              </a:r>
              <a:endParaRPr lang="cs-CZ" sz="1100">
                <a:effectLst/>
                <a:ea typeface="Calibri" panose="020F0502020204030204" pitchFamily="34" charset="0"/>
                <a:cs typeface="Times New Roman" panose="02020603050405020304" pitchFamily="18" charset="0"/>
              </a:endParaRPr>
            </a:p>
          </p:txBody>
        </p:sp>
        <p:sp>
          <p:nvSpPr>
            <p:cNvPr id="9" name="Textové pole 10"/>
            <p:cNvSpPr txBox="1"/>
            <p:nvPr/>
          </p:nvSpPr>
          <p:spPr>
            <a:xfrm>
              <a:off x="3571302" y="60789"/>
              <a:ext cx="509905" cy="4616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cs-CZ" sz="2200">
                  <a:effectLst/>
                  <a:ea typeface="Calibri" panose="020F0502020204030204" pitchFamily="34" charset="0"/>
                  <a:cs typeface="Calibri" panose="020F0502020204030204" pitchFamily="34" charset="0"/>
                </a:rPr>
                <a:t>P</a:t>
              </a:r>
              <a:r>
                <a:rPr lang="cs-CZ" sz="2200" baseline="-25000">
                  <a:effectLst/>
                  <a:ea typeface="Calibri" panose="020F0502020204030204" pitchFamily="34" charset="0"/>
                  <a:cs typeface="Calibri" panose="020F0502020204030204" pitchFamily="34" charset="0"/>
                </a:rPr>
                <a:t>Y</a:t>
              </a:r>
              <a:endParaRPr lang="cs-CZ" sz="1200">
                <a:effectLst/>
                <a:latin typeface="Times New Roman" panose="02020603050405020304" pitchFamily="18" charset="0"/>
                <a:ea typeface="Times New Roman" panose="02020603050405020304" pitchFamily="18" charset="0"/>
              </a:endParaRPr>
            </a:p>
          </p:txBody>
        </p:sp>
        <p:sp>
          <p:nvSpPr>
            <p:cNvPr id="10" name="Textové pole 10"/>
            <p:cNvSpPr txBox="1"/>
            <p:nvPr/>
          </p:nvSpPr>
          <p:spPr>
            <a:xfrm>
              <a:off x="2307183" y="1242074"/>
              <a:ext cx="509905" cy="4616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cs-CZ" sz="2200">
                  <a:effectLst/>
                  <a:ea typeface="Calibri" panose="020F0502020204030204" pitchFamily="34" charset="0"/>
                  <a:cs typeface="Calibri" panose="020F0502020204030204" pitchFamily="34" charset="0"/>
                </a:rPr>
                <a:t>R</a:t>
              </a:r>
              <a:endParaRPr lang="cs-CZ" sz="1200">
                <a:effectLst/>
                <a:latin typeface="Times New Roman" panose="02020603050405020304" pitchFamily="18" charset="0"/>
                <a:ea typeface="Times New Roman" panose="02020603050405020304" pitchFamily="18" charset="0"/>
              </a:endParaRPr>
            </a:p>
          </p:txBody>
        </p:sp>
        <p:sp>
          <p:nvSpPr>
            <p:cNvPr id="11" name="Textové pole 10"/>
            <p:cNvSpPr txBox="1"/>
            <p:nvPr/>
          </p:nvSpPr>
          <p:spPr>
            <a:xfrm>
              <a:off x="1889760" y="566152"/>
              <a:ext cx="482867" cy="4086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cs-CZ" sz="2200">
                  <a:effectLst/>
                  <a:ea typeface="Calibri" panose="020F0502020204030204" pitchFamily="34" charset="0"/>
                  <a:cs typeface="Calibri" panose="020F0502020204030204" pitchFamily="34" charset="0"/>
                </a:rPr>
                <a:t>Q</a:t>
              </a:r>
              <a:r>
                <a:rPr lang="cs-CZ" sz="2200" baseline="-25000">
                  <a:effectLst/>
                  <a:ea typeface="Calibri" panose="020F0502020204030204" pitchFamily="34" charset="0"/>
                  <a:cs typeface="Calibri" panose="020F0502020204030204" pitchFamily="34" charset="0"/>
                </a:rPr>
                <a:t>X</a:t>
              </a:r>
              <a:endParaRPr lang="cs-CZ" sz="1200">
                <a:effectLst/>
                <a:latin typeface="Times New Roman" panose="02020603050405020304" pitchFamily="18" charset="0"/>
                <a:ea typeface="Times New Roman" panose="02020603050405020304" pitchFamily="18" charset="0"/>
              </a:endParaRPr>
            </a:p>
          </p:txBody>
        </p:sp>
        <p:sp>
          <p:nvSpPr>
            <p:cNvPr id="12" name="Textové pole 10"/>
            <p:cNvSpPr txBox="1"/>
            <p:nvPr/>
          </p:nvSpPr>
          <p:spPr>
            <a:xfrm>
              <a:off x="2817088" y="556888"/>
              <a:ext cx="495071" cy="41817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cs-CZ" sz="2200" dirty="0" smtClean="0">
                  <a:effectLst/>
                  <a:ea typeface="Calibri" panose="020F0502020204030204" pitchFamily="34" charset="0"/>
                  <a:cs typeface="Calibri" panose="020F0502020204030204" pitchFamily="34" charset="0"/>
                </a:rPr>
                <a:t>Q</a:t>
              </a:r>
              <a:r>
                <a:rPr lang="cs-CZ" sz="2200" baseline="-25000" dirty="0" smtClean="0">
                  <a:effectLst/>
                  <a:ea typeface="Calibri" panose="020F0502020204030204" pitchFamily="34" charset="0"/>
                  <a:cs typeface="Calibri" panose="020F0502020204030204" pitchFamily="34" charset="0"/>
                </a:rPr>
                <a:t>Y</a:t>
              </a:r>
              <a:endParaRPr lang="cs-CZ" sz="1200" dirty="0">
                <a:effectLst/>
                <a:latin typeface="Times New Roman" panose="02020603050405020304" pitchFamily="18" charset="0"/>
                <a:ea typeface="Times New Roman" panose="02020603050405020304" pitchFamily="18" charset="0"/>
              </a:endParaRPr>
            </a:p>
          </p:txBody>
        </p:sp>
        <p:cxnSp>
          <p:nvCxnSpPr>
            <p:cNvPr id="13" name="Přímá spojnice se šipkou 12"/>
            <p:cNvCxnSpPr>
              <a:stCxn id="17" idx="6"/>
              <a:endCxn id="11" idx="1"/>
            </p:cNvCxnSpPr>
            <p:nvPr/>
          </p:nvCxnSpPr>
          <p:spPr>
            <a:xfrm>
              <a:off x="1723724" y="324741"/>
              <a:ext cx="166036" cy="445679"/>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6" idx="2"/>
              <a:endCxn id="12" idx="3"/>
            </p:cNvCxnSpPr>
            <p:nvPr/>
          </p:nvCxnSpPr>
          <p:spPr>
            <a:xfrm flipH="1">
              <a:off x="3312159" y="291768"/>
              <a:ext cx="148719" cy="474151"/>
            </a:xfrm>
            <a:prstGeom prst="straightConnector1">
              <a:avLst/>
            </a:prstGeom>
            <a:noFill/>
            <a:ln w="12700" cap="flat" cmpd="sng" algn="ctr">
              <a:solidFill>
                <a:sysClr val="windowText" lastClr="000000"/>
              </a:solidFill>
              <a:prstDash val="solid"/>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1" idx="2"/>
              <a:endCxn id="7" idx="0"/>
            </p:cNvCxnSpPr>
            <p:nvPr/>
          </p:nvCxnSpPr>
          <p:spPr>
            <a:xfrm>
              <a:off x="2131194" y="974688"/>
              <a:ext cx="426722" cy="258951"/>
            </a:xfrm>
            <a:prstGeom prst="straightConnector1">
              <a:avLst/>
            </a:prstGeom>
            <a:noFill/>
            <a:ln w="12700" cap="flat" cmpd="sng" algn="ctr">
              <a:solidFill>
                <a:sysClr val="windowText" lastClr="000000"/>
              </a:solidFill>
              <a:prstDash val="solid"/>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stCxn id="12" idx="2"/>
              <a:endCxn id="7" idx="0"/>
            </p:cNvCxnSpPr>
            <p:nvPr/>
          </p:nvCxnSpPr>
          <p:spPr>
            <a:xfrm flipH="1">
              <a:off x="2557916" y="974950"/>
              <a:ext cx="506708" cy="258689"/>
            </a:xfrm>
            <a:prstGeom prst="straightConnector1">
              <a:avLst/>
            </a:prstGeom>
            <a:noFill/>
            <a:ln w="12700" cap="flat" cmpd="sng" algn="ctr">
              <a:solidFill>
                <a:sysClr val="windowText" lastClr="000000"/>
              </a:solidFill>
              <a:prstDash val="solid"/>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17" name="Ovál 16"/>
            <p:cNvSpPr/>
            <p:nvPr/>
          </p:nvSpPr>
          <p:spPr>
            <a:xfrm>
              <a:off x="982679" y="50421"/>
              <a:ext cx="741045" cy="548640"/>
            </a:xfrm>
            <a:prstGeom prst="ellipse">
              <a:avLst/>
            </a:prstGeom>
            <a:no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cs-CZ" sz="1100">
                  <a:effectLst/>
                  <a:latin typeface="Calibri" panose="020F0502020204030204" pitchFamily="34" charset="0"/>
                  <a:ea typeface="Times New Roman" panose="02020603050405020304" pitchFamily="18" charset="0"/>
                </a:rPr>
                <a:t> </a:t>
              </a:r>
              <a:endParaRPr lang="cs-CZ" sz="1200">
                <a:effectLst/>
                <a:latin typeface="Times New Roman" panose="02020603050405020304" pitchFamily="18" charset="0"/>
                <a:ea typeface="Times New Roman" panose="02020603050405020304" pitchFamily="18" charset="0"/>
              </a:endParaRPr>
            </a:p>
          </p:txBody>
        </p:sp>
        <p:cxnSp>
          <p:nvCxnSpPr>
            <p:cNvPr id="18" name="Přímá spojnice 17"/>
            <p:cNvCxnSpPr/>
            <p:nvPr/>
          </p:nvCxnSpPr>
          <p:spPr>
            <a:xfrm flipV="1">
              <a:off x="599440" y="557186"/>
              <a:ext cx="4470400" cy="4171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flipV="1">
              <a:off x="599440" y="1094174"/>
              <a:ext cx="4470400" cy="41275"/>
            </a:xfrm>
            <a:prstGeom prst="line">
              <a:avLst/>
            </a:prstGeom>
            <a:noFill/>
            <a:ln w="9525" cap="flat" cmpd="sng" algn="ctr">
              <a:solidFill>
                <a:sysClr val="windowText" lastClr="000000"/>
              </a:solidFill>
              <a:prstDash val="dash"/>
            </a:ln>
            <a:effectLst/>
          </p:spPr>
          <p:style>
            <a:lnRef idx="1">
              <a:schemeClr val="accent1"/>
            </a:lnRef>
            <a:fillRef idx="0">
              <a:schemeClr val="accent1"/>
            </a:fillRef>
            <a:effectRef idx="0">
              <a:schemeClr val="accent1"/>
            </a:effectRef>
            <a:fontRef idx="minor">
              <a:schemeClr val="tx1"/>
            </a:fontRef>
          </p:style>
        </p:cxnSp>
        <p:sp>
          <p:nvSpPr>
            <p:cNvPr id="20" name="Textové pole 2"/>
            <p:cNvSpPr txBox="1"/>
            <p:nvPr/>
          </p:nvSpPr>
          <p:spPr>
            <a:xfrm>
              <a:off x="1986281" y="0"/>
              <a:ext cx="1178560" cy="56643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cs-CZ" sz="1400" dirty="0">
                  <a:effectLst/>
                  <a:ea typeface="Calibri" panose="020F0502020204030204" pitchFamily="34" charset="0"/>
                  <a:cs typeface="Times New Roman" panose="02020603050405020304" pitchFamily="18" charset="0"/>
                </a:rPr>
                <a:t>SUBJEKTIVNÍ MODALITA</a:t>
              </a:r>
            </a:p>
            <a:p>
              <a:pPr algn="ctr">
                <a:lnSpc>
                  <a:spcPct val="115000"/>
                </a:lnSpc>
                <a:spcAft>
                  <a:spcPts val="1000"/>
                </a:spcAft>
              </a:pPr>
              <a:r>
                <a:rPr lang="cs-CZ" sz="1400" dirty="0">
                  <a:effectLst/>
                  <a:ea typeface="Calibri" panose="020F0502020204030204" pitchFamily="34" charset="0"/>
                  <a:cs typeface="Times New Roman" panose="02020603050405020304" pitchFamily="18" charset="0"/>
                </a:rPr>
                <a:t>obsah v psychice</a:t>
              </a:r>
            </a:p>
          </p:txBody>
        </p:sp>
        <p:sp>
          <p:nvSpPr>
            <p:cNvPr id="21" name="Textové pole 2"/>
            <p:cNvSpPr txBox="1"/>
            <p:nvPr/>
          </p:nvSpPr>
          <p:spPr>
            <a:xfrm>
              <a:off x="3876040" y="549298"/>
              <a:ext cx="1417320" cy="58570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cs-CZ" sz="1400" dirty="0">
                  <a:effectLst/>
                  <a:ea typeface="Calibri" panose="020F0502020204030204" pitchFamily="34" charset="0"/>
                  <a:cs typeface="Calibri" panose="020F0502020204030204" pitchFamily="34" charset="0"/>
                </a:rPr>
                <a:t>INTERSUBJEKTIVNÍ MODALITA</a:t>
              </a:r>
              <a:endParaRPr lang="cs-CZ" sz="1400" dirty="0">
                <a:effectLst/>
                <a:latin typeface="Times New Roman" panose="02020603050405020304" pitchFamily="18" charset="0"/>
                <a:ea typeface="Times New Roman" panose="02020603050405020304" pitchFamily="18" charset="0"/>
              </a:endParaRPr>
            </a:p>
            <a:p>
              <a:pPr algn="ctr">
                <a:spcAft>
                  <a:spcPts val="0"/>
                </a:spcAft>
              </a:pPr>
              <a:r>
                <a:rPr lang="cs-CZ" sz="1400" dirty="0">
                  <a:effectLst/>
                  <a:ea typeface="Times New Roman" panose="02020603050405020304" pitchFamily="18" charset="0"/>
                  <a:cs typeface="Calibri" panose="020F0502020204030204" pitchFamily="34" charset="0"/>
                </a:rPr>
                <a:t>obsah v sociální interakci</a:t>
              </a:r>
              <a:endParaRPr lang="cs-CZ" sz="1400" dirty="0">
                <a:effectLst/>
                <a:latin typeface="Times New Roman" panose="02020603050405020304" pitchFamily="18" charset="0"/>
                <a:ea typeface="Times New Roman" panose="02020603050405020304" pitchFamily="18" charset="0"/>
              </a:endParaRPr>
            </a:p>
          </p:txBody>
        </p:sp>
        <p:sp>
          <p:nvSpPr>
            <p:cNvPr id="22" name="Textové pole 2"/>
            <p:cNvSpPr txBox="1"/>
            <p:nvPr/>
          </p:nvSpPr>
          <p:spPr>
            <a:xfrm>
              <a:off x="3164841" y="1145544"/>
              <a:ext cx="1417320" cy="587532"/>
            </a:xfrm>
            <a:prstGeom prst="rect">
              <a:avLst/>
            </a:prstGeom>
            <a:solidFill>
              <a:sysClr val="window" lastClr="FFFF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cs-CZ" sz="1400" dirty="0">
                  <a:effectLst/>
                  <a:ea typeface="Calibri" panose="020F0502020204030204" pitchFamily="34" charset="0"/>
                  <a:cs typeface="Calibri" panose="020F0502020204030204" pitchFamily="34" charset="0"/>
                </a:rPr>
                <a:t>OBJEKTIVNÍ MODALITA</a:t>
              </a:r>
              <a:endParaRPr lang="cs-CZ" sz="1400" dirty="0">
                <a:effectLst/>
                <a:latin typeface="Times New Roman" panose="02020603050405020304" pitchFamily="18" charset="0"/>
                <a:ea typeface="Times New Roman" panose="02020603050405020304" pitchFamily="18" charset="0"/>
              </a:endParaRPr>
            </a:p>
            <a:p>
              <a:pPr algn="ctr">
                <a:lnSpc>
                  <a:spcPct val="115000"/>
                </a:lnSpc>
                <a:spcAft>
                  <a:spcPts val="1000"/>
                </a:spcAft>
              </a:pPr>
              <a:r>
                <a:rPr lang="cs-CZ" sz="1400" dirty="0">
                  <a:effectLst/>
                  <a:ea typeface="Times New Roman" panose="02020603050405020304" pitchFamily="18" charset="0"/>
                  <a:cs typeface="Calibri" panose="020F0502020204030204" pitchFamily="34" charset="0"/>
                </a:rPr>
                <a:t>obsah ve fyzickém světě </a:t>
              </a:r>
              <a:endParaRPr lang="cs-CZ" sz="1400" dirty="0">
                <a:effectLst/>
                <a:latin typeface="Times New Roman" panose="02020603050405020304" pitchFamily="18" charset="0"/>
                <a:ea typeface="Times New Roman" panose="02020603050405020304" pitchFamily="18" charset="0"/>
              </a:endParaRPr>
            </a:p>
          </p:txBody>
        </p:sp>
        <p:sp>
          <p:nvSpPr>
            <p:cNvPr id="23" name="Obousměrná vodorovná šipka 22"/>
            <p:cNvSpPr/>
            <p:nvPr/>
          </p:nvSpPr>
          <p:spPr>
            <a:xfrm>
              <a:off x="2372627" y="720781"/>
              <a:ext cx="482333" cy="187354"/>
            </a:xfrm>
            <a:prstGeom prst="leftRightArrow">
              <a:avLst>
                <a:gd name="adj1" fmla="val 28528"/>
                <a:gd name="adj2" fmla="val 4727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4" name="Zaoblený obdélník 23"/>
            <p:cNvSpPr/>
            <p:nvPr/>
          </p:nvSpPr>
          <p:spPr>
            <a:xfrm>
              <a:off x="599440" y="629753"/>
              <a:ext cx="3058160" cy="426438"/>
            </a:xfrm>
            <a:prstGeom prst="round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5" name="Textové pole 5"/>
            <p:cNvSpPr txBox="1"/>
            <p:nvPr/>
          </p:nvSpPr>
          <p:spPr>
            <a:xfrm>
              <a:off x="772160" y="598985"/>
              <a:ext cx="951564" cy="45688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cs-CZ" sz="1600" dirty="0">
                  <a:effectLst/>
                  <a:ea typeface="Calibri" panose="020F0502020204030204" pitchFamily="34" charset="0"/>
                  <a:cs typeface="Times New Roman" panose="02020603050405020304" pitchFamily="18" charset="0"/>
                </a:rPr>
                <a:t>kontext:</a:t>
              </a:r>
            </a:p>
            <a:p>
              <a:pPr algn="ctr">
                <a:lnSpc>
                  <a:spcPct val="115000"/>
                </a:lnSpc>
                <a:spcAft>
                  <a:spcPts val="0"/>
                </a:spcAft>
              </a:pPr>
              <a:r>
                <a:rPr lang="cs-CZ" sz="1600" dirty="0">
                  <a:effectLst/>
                  <a:ea typeface="Calibri" panose="020F0502020204030204" pitchFamily="34" charset="0"/>
                  <a:cs typeface="Times New Roman" panose="02020603050405020304" pitchFamily="18" charset="0"/>
                </a:rPr>
                <a:t>kultura, obor</a:t>
              </a:r>
            </a:p>
          </p:txBody>
        </p:sp>
      </p:grpSp>
    </p:spTree>
    <p:extLst>
      <p:ext uri="{BB962C8B-B14F-4D97-AF65-F5344CB8AC3E}">
        <p14:creationId xmlns:p14="http://schemas.microsoft.com/office/powerpoint/2010/main" val="3999415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eaLnBrk="1" hangingPunct="1"/>
            <a:r>
              <a:rPr lang="cs-CZ" altLang="cs-CZ" dirty="0" smtClean="0"/>
              <a:t>Koncept, prekoncept – představa </a:t>
            </a:r>
          </a:p>
        </p:txBody>
      </p:sp>
      <p:sp>
        <p:nvSpPr>
          <p:cNvPr id="3" name="Zástupný symbol pro obsah 2"/>
          <p:cNvSpPr>
            <a:spLocks noGrp="1"/>
          </p:cNvSpPr>
          <p:nvPr>
            <p:ph idx="1"/>
          </p:nvPr>
        </p:nvSpPr>
        <p:spPr/>
        <p:txBody>
          <a:bodyPr rtlCol="0">
            <a:normAutofit fontScale="85000" lnSpcReduction="20000"/>
          </a:bodyPr>
          <a:lstStyle/>
          <a:p>
            <a:pPr>
              <a:defRPr/>
            </a:pPr>
            <a:r>
              <a:rPr lang="cs-CZ" i="1" dirty="0" smtClean="0"/>
              <a:t>Představa – prekoncept</a:t>
            </a:r>
          </a:p>
          <a:p>
            <a:pPr lvl="1">
              <a:defRPr/>
            </a:pPr>
            <a:r>
              <a:rPr lang="cs-CZ" dirty="0" smtClean="0"/>
              <a:t>Vysvětluje subjektivní (časově a místně lokalizovaný) moment </a:t>
            </a:r>
            <a:r>
              <a:rPr lang="cs-CZ" dirty="0"/>
              <a:t>existence </a:t>
            </a:r>
            <a:r>
              <a:rPr lang="cs-CZ" dirty="0" smtClean="0"/>
              <a:t>obsahu. </a:t>
            </a:r>
          </a:p>
          <a:p>
            <a:pPr>
              <a:defRPr/>
            </a:pPr>
            <a:r>
              <a:rPr lang="cs-CZ" i="1" dirty="0" smtClean="0"/>
              <a:t>Výraz</a:t>
            </a:r>
            <a:r>
              <a:rPr lang="cs-CZ" dirty="0" smtClean="0"/>
              <a:t> </a:t>
            </a:r>
          </a:p>
          <a:p>
            <a:pPr lvl="1">
              <a:defRPr/>
            </a:pPr>
            <a:r>
              <a:rPr lang="cs-CZ" dirty="0" smtClean="0"/>
              <a:t>Vysvětluje subjektivní </a:t>
            </a:r>
            <a:r>
              <a:rPr lang="cs-CZ" dirty="0"/>
              <a:t>akt vyjádření, jímž se obsah stává intersubjektivně </a:t>
            </a:r>
            <a:r>
              <a:rPr lang="cs-CZ" dirty="0" smtClean="0"/>
              <a:t>uchopitelným. </a:t>
            </a:r>
          </a:p>
          <a:p>
            <a:pPr>
              <a:defRPr/>
            </a:pPr>
            <a:r>
              <a:rPr lang="cs-CZ" i="1" dirty="0" smtClean="0"/>
              <a:t>Význam, koncept, pojem </a:t>
            </a:r>
          </a:p>
          <a:p>
            <a:pPr lvl="1">
              <a:defRPr/>
            </a:pPr>
            <a:r>
              <a:rPr lang="cs-CZ" dirty="0" smtClean="0"/>
              <a:t>Vysvětluje</a:t>
            </a:r>
            <a:r>
              <a:rPr lang="cs-CZ" i="1" dirty="0" smtClean="0"/>
              <a:t> </a:t>
            </a:r>
            <a:r>
              <a:rPr lang="cs-CZ" dirty="0" smtClean="0"/>
              <a:t>intersubjektivní </a:t>
            </a:r>
            <a:r>
              <a:rPr lang="cs-CZ" dirty="0"/>
              <a:t>shody při zacházení s obsahem a podchycuje ideální měřítko shod – objektivitu</a:t>
            </a:r>
            <a:r>
              <a:rPr lang="cs-CZ" i="1" dirty="0"/>
              <a:t> </a:t>
            </a:r>
            <a:r>
              <a:rPr lang="cs-CZ" sz="1900" dirty="0"/>
              <a:t>(Janík; Slavík </a:t>
            </a:r>
            <a:r>
              <a:rPr lang="cs-CZ" sz="1900" dirty="0" smtClean="0"/>
              <a:t>2009, </a:t>
            </a:r>
            <a:r>
              <a:rPr lang="cs-CZ" sz="1900" dirty="0"/>
              <a:t>s. </a:t>
            </a:r>
            <a:r>
              <a:rPr lang="cs-CZ" sz="1900" dirty="0" smtClean="0"/>
              <a:t>122, Slavík, Chrz, Štech et al. 2013, s. 64 – 67, 90)</a:t>
            </a:r>
            <a:r>
              <a:rPr lang="cs-CZ" dirty="0" smtClean="0"/>
              <a:t>. </a:t>
            </a:r>
          </a:p>
          <a:p>
            <a:pPr>
              <a:defRPr/>
            </a:pPr>
            <a:r>
              <a:rPr lang="cs-CZ" i="1" dirty="0" smtClean="0"/>
              <a:t>Prekoncept</a:t>
            </a:r>
            <a:r>
              <a:rPr lang="cs-CZ" dirty="0" smtClean="0"/>
              <a:t> je subjektivním předpokladem konceptu: konkretizuje jeho existenci v paměti a v chování jednotlivých lidí. </a:t>
            </a:r>
          </a:p>
          <a:p>
            <a:pPr>
              <a:defRPr/>
            </a:pPr>
            <a:r>
              <a:rPr lang="cs-CZ" i="1" dirty="0" smtClean="0"/>
              <a:t>Koncept</a:t>
            </a:r>
            <a:r>
              <a:rPr lang="cs-CZ" dirty="0" smtClean="0"/>
              <a:t> je intersubjektivním předpokladem prekonceptu: podmiňuje interakci, komunikaci a sdílení prekonceptů. </a:t>
            </a:r>
          </a:p>
          <a:p>
            <a:pPr lvl="1">
              <a:defRPr/>
            </a:pPr>
            <a:r>
              <a:rPr lang="cs-CZ" dirty="0" smtClean="0"/>
              <a:t>Nemohli bychom uvažovat o tom, že  prekoncepty jsou mezi lidmi vzájemně porovnatelné, kdybychom nebrali v úvahu koncept jako ideální bod jejich vzájemné sociální konvergence. </a:t>
            </a:r>
          </a:p>
        </p:txBody>
      </p:sp>
    </p:spTree>
    <p:extLst>
      <p:ext uri="{BB962C8B-B14F-4D97-AF65-F5344CB8AC3E}">
        <p14:creationId xmlns:p14="http://schemas.microsoft.com/office/powerpoint/2010/main" val="417282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1952625" y="0"/>
            <a:ext cx="8229600" cy="1143000"/>
          </a:xfrm>
        </p:spPr>
        <p:txBody>
          <a:bodyPr/>
          <a:lstStyle/>
          <a:p>
            <a:pPr eaLnBrk="1" hangingPunct="1"/>
            <a:r>
              <a:rPr lang="cs-CZ" altLang="cs-CZ" dirty="0" smtClean="0"/>
              <a:t>Koncept, procept </a:t>
            </a:r>
          </a:p>
        </p:txBody>
      </p:sp>
      <p:sp>
        <p:nvSpPr>
          <p:cNvPr id="3" name="Zástupný symbol pro obsah 2"/>
          <p:cNvSpPr>
            <a:spLocks noGrp="1"/>
          </p:cNvSpPr>
          <p:nvPr>
            <p:ph idx="1"/>
          </p:nvPr>
        </p:nvSpPr>
        <p:spPr>
          <a:xfrm>
            <a:off x="2024063" y="1071564"/>
            <a:ext cx="8229600" cy="5286375"/>
          </a:xfrm>
        </p:spPr>
        <p:txBody>
          <a:bodyPr rtlCol="0">
            <a:normAutofit fontScale="85000" lnSpcReduction="20000"/>
          </a:bodyPr>
          <a:lstStyle/>
          <a:p>
            <a:pPr>
              <a:defRPr/>
            </a:pPr>
            <a:r>
              <a:rPr lang="cs-CZ" i="1" dirty="0" smtClean="0"/>
              <a:t>Koncept</a:t>
            </a:r>
            <a:r>
              <a:rPr lang="cs-CZ" dirty="0" smtClean="0"/>
              <a:t> </a:t>
            </a:r>
          </a:p>
          <a:p>
            <a:pPr lvl="1">
              <a:defRPr/>
            </a:pPr>
            <a:r>
              <a:rPr lang="cs-CZ" dirty="0" smtClean="0"/>
              <a:t>zážitkové a interpretační pole výrazu, které je předpokladem pro interpretaci a komunikaci obsahu. </a:t>
            </a:r>
          </a:p>
          <a:p>
            <a:pPr lvl="1">
              <a:defRPr/>
            </a:pPr>
            <a:r>
              <a:rPr lang="cs-CZ" dirty="0" smtClean="0"/>
              <a:t>Koncept má charakter pojmu, ale protože subjektivně existuje pouze prostřednictvím prekonceptů, zahrnuje smyslové nebo kinestetické představy a motorické operace, kterými jsou tvořeny výrazy a zprostředkovány významy při společné činnosti s věcmi.</a:t>
            </a:r>
          </a:p>
          <a:p>
            <a:pPr lvl="1">
              <a:defRPr/>
            </a:pPr>
            <a:r>
              <a:rPr lang="cs-CZ" dirty="0" smtClean="0"/>
              <a:t>Koncept je přístupný jen prostřednictvím výrazové konstrukce a její struktury.</a:t>
            </a:r>
          </a:p>
          <a:p>
            <a:pPr>
              <a:defRPr/>
            </a:pPr>
            <a:r>
              <a:rPr lang="cs-CZ" i="1" dirty="0" smtClean="0"/>
              <a:t>Procept </a:t>
            </a:r>
          </a:p>
          <a:p>
            <a:pPr lvl="1">
              <a:defRPr/>
            </a:pPr>
            <a:r>
              <a:rPr lang="cs-CZ" dirty="0" err="1" smtClean="0"/>
              <a:t>amalgamizace</a:t>
            </a:r>
            <a:r>
              <a:rPr lang="cs-CZ" dirty="0" smtClean="0"/>
              <a:t> aktuálního dynamického </a:t>
            </a:r>
            <a:r>
              <a:rPr lang="cs-CZ" i="1" dirty="0" smtClean="0"/>
              <a:t>procesu s</a:t>
            </a:r>
            <a:r>
              <a:rPr lang="cs-CZ" dirty="0" smtClean="0"/>
              <a:t> </a:t>
            </a:r>
            <a:r>
              <a:rPr lang="cs-CZ" dirty="0"/>
              <a:t>relativně </a:t>
            </a:r>
            <a:r>
              <a:rPr lang="cs-CZ" dirty="0" smtClean="0"/>
              <a:t>nadčasovým statickým </a:t>
            </a:r>
            <a:r>
              <a:rPr lang="cs-CZ" i="1" dirty="0"/>
              <a:t>konceptem</a:t>
            </a:r>
            <a:r>
              <a:rPr lang="cs-CZ" dirty="0"/>
              <a:t> (</a:t>
            </a:r>
            <a:r>
              <a:rPr lang="cs-CZ" dirty="0" err="1"/>
              <a:t>Gray</a:t>
            </a:r>
            <a:r>
              <a:rPr lang="cs-CZ" dirty="0"/>
              <a:t>; </a:t>
            </a:r>
            <a:r>
              <a:rPr lang="cs-CZ" dirty="0" err="1"/>
              <a:t>Tall</a:t>
            </a:r>
            <a:r>
              <a:rPr lang="cs-CZ" dirty="0"/>
              <a:t> 1994, s. 116 n., Hejný 2003, s. 26 n.). </a:t>
            </a:r>
            <a:endParaRPr lang="cs-CZ" dirty="0" smtClean="0"/>
          </a:p>
          <a:p>
            <a:pPr>
              <a:defRPr/>
            </a:pPr>
            <a:r>
              <a:rPr lang="cs-CZ" i="1" dirty="0" smtClean="0"/>
              <a:t>Elementární </a:t>
            </a:r>
            <a:r>
              <a:rPr lang="cs-CZ" i="1" dirty="0"/>
              <a:t>procept</a:t>
            </a:r>
            <a:r>
              <a:rPr lang="cs-CZ" dirty="0"/>
              <a:t> (</a:t>
            </a:r>
            <a:r>
              <a:rPr lang="cs-CZ" i="1" dirty="0" err="1"/>
              <a:t>elementary</a:t>
            </a:r>
            <a:r>
              <a:rPr lang="cs-CZ" i="1" dirty="0"/>
              <a:t> procept</a:t>
            </a:r>
            <a:r>
              <a:rPr lang="cs-CZ" dirty="0"/>
              <a:t>) </a:t>
            </a:r>
            <a:endParaRPr lang="cs-CZ" dirty="0" smtClean="0"/>
          </a:p>
          <a:p>
            <a:pPr lvl="1">
              <a:defRPr/>
            </a:pPr>
            <a:r>
              <a:rPr lang="cs-CZ" dirty="0" smtClean="0"/>
              <a:t>Amalgám: </a:t>
            </a:r>
          </a:p>
          <a:p>
            <a:pPr lvl="3">
              <a:defRPr/>
            </a:pPr>
            <a:r>
              <a:rPr lang="cs-CZ" i="1" dirty="0" smtClean="0"/>
              <a:t>konstrukčního </a:t>
            </a:r>
            <a:r>
              <a:rPr lang="cs-CZ" i="1" dirty="0"/>
              <a:t>procesu</a:t>
            </a:r>
            <a:r>
              <a:rPr lang="cs-CZ" dirty="0"/>
              <a:t>, </a:t>
            </a:r>
            <a:endParaRPr lang="cs-CZ" dirty="0" smtClean="0"/>
          </a:p>
          <a:p>
            <a:pPr lvl="3">
              <a:defRPr/>
            </a:pPr>
            <a:r>
              <a:rPr lang="cs-CZ" i="1" dirty="0" smtClean="0"/>
              <a:t>ideálního </a:t>
            </a:r>
            <a:r>
              <a:rPr lang="cs-CZ" i="1" dirty="0"/>
              <a:t>objektu </a:t>
            </a:r>
            <a:r>
              <a:rPr lang="cs-CZ" dirty="0"/>
              <a:t>vytvořeného tímto </a:t>
            </a:r>
            <a:r>
              <a:rPr lang="cs-CZ" dirty="0" smtClean="0"/>
              <a:t>procesem</a:t>
            </a:r>
          </a:p>
          <a:p>
            <a:pPr lvl="3">
              <a:defRPr/>
            </a:pPr>
            <a:r>
              <a:rPr lang="cs-CZ" i="1" dirty="0" smtClean="0"/>
              <a:t>výrazu</a:t>
            </a:r>
            <a:r>
              <a:rPr lang="cs-CZ" dirty="0"/>
              <a:t>, který reprezentuje jak proces, tak objekt (</a:t>
            </a:r>
            <a:r>
              <a:rPr lang="cs-CZ" dirty="0" err="1"/>
              <a:t>Gray</a:t>
            </a:r>
            <a:r>
              <a:rPr lang="cs-CZ" dirty="0"/>
              <a:t>; </a:t>
            </a:r>
            <a:r>
              <a:rPr lang="cs-CZ" dirty="0" err="1"/>
              <a:t>Tall</a:t>
            </a:r>
            <a:r>
              <a:rPr lang="cs-CZ" dirty="0"/>
              <a:t> 1994, s. 121). </a:t>
            </a:r>
            <a:r>
              <a:rPr lang="cs-CZ" dirty="0" smtClean="0"/>
              <a:t> </a:t>
            </a:r>
          </a:p>
          <a:p>
            <a:pPr lvl="2">
              <a:defRPr/>
            </a:pPr>
            <a:r>
              <a:rPr lang="cs-CZ" dirty="0"/>
              <a:t>Hejný (2003, s. 27</a:t>
            </a:r>
            <a:r>
              <a:rPr lang="cs-CZ" dirty="0" smtClean="0"/>
              <a:t>): </a:t>
            </a:r>
            <a:r>
              <a:rPr lang="cs-CZ" dirty="0"/>
              <a:t>např. elementární procept zapsaný „3 + 2“ lze pojímat zároveň jako proces sčítání i koncept součtu. </a:t>
            </a:r>
            <a:endParaRPr lang="cs-CZ" dirty="0" smtClean="0"/>
          </a:p>
        </p:txBody>
      </p:sp>
    </p:spTree>
    <p:extLst>
      <p:ext uri="{BB962C8B-B14F-4D97-AF65-F5344CB8AC3E}">
        <p14:creationId xmlns:p14="http://schemas.microsoft.com/office/powerpoint/2010/main" val="202322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dirty="0" smtClean="0"/>
              <a:t>Prekoncept, představa</a:t>
            </a:r>
          </a:p>
        </p:txBody>
      </p:sp>
      <p:sp>
        <p:nvSpPr>
          <p:cNvPr id="9219" name="Zástupný symbol pro obsah 2"/>
          <p:cNvSpPr>
            <a:spLocks noGrp="1"/>
          </p:cNvSpPr>
          <p:nvPr>
            <p:ph idx="1"/>
          </p:nvPr>
        </p:nvSpPr>
        <p:spPr/>
        <p:txBody>
          <a:bodyPr>
            <a:normAutofit fontScale="92500"/>
          </a:bodyPr>
          <a:lstStyle/>
          <a:p>
            <a:pPr eaLnBrk="1" hangingPunct="1"/>
            <a:r>
              <a:rPr lang="cs-CZ" altLang="cs-CZ" i="1" dirty="0" smtClean="0"/>
              <a:t>Prekoncept</a:t>
            </a:r>
          </a:p>
          <a:p>
            <a:pPr lvl="1"/>
            <a:r>
              <a:rPr lang="cs-CZ" altLang="cs-CZ" dirty="0" smtClean="0"/>
              <a:t>subjektivní ekvivalent konceptu: individuálně osobitá, sdělitelná jednotka obsahu v duševní realitě subjektu, kterou lze vyjadřovat, pojmenovat ji nebo ji vysvětlovat. </a:t>
            </a:r>
          </a:p>
          <a:p>
            <a:pPr lvl="1"/>
            <a:r>
              <a:rPr lang="cs-CZ" dirty="0" smtClean="0"/>
              <a:t>Piaget (1972, s. 224): </a:t>
            </a:r>
            <a:r>
              <a:rPr lang="cs-CZ" dirty="0" err="1" smtClean="0"/>
              <a:t>infralogický</a:t>
            </a:r>
            <a:r>
              <a:rPr lang="cs-CZ" dirty="0" smtClean="0"/>
              <a:t> </a:t>
            </a:r>
            <a:r>
              <a:rPr lang="cs-CZ" dirty="0"/>
              <a:t>předobraz pojmu zabarvený </a:t>
            </a:r>
            <a:r>
              <a:rPr lang="cs-CZ" dirty="0">
                <a:solidFill>
                  <a:srgbClr val="FF0000"/>
                </a:solidFill>
              </a:rPr>
              <a:t>subjektivitou představy</a:t>
            </a:r>
            <a:r>
              <a:rPr lang="cs-CZ" dirty="0"/>
              <a:t>, senzomotorickými komponentami a </a:t>
            </a:r>
            <a:r>
              <a:rPr lang="cs-CZ" dirty="0" err="1"/>
              <a:t>ludickou</a:t>
            </a:r>
            <a:r>
              <a:rPr lang="cs-CZ" dirty="0"/>
              <a:t> symbolikou.</a:t>
            </a:r>
            <a:r>
              <a:rPr lang="cs-CZ" altLang="cs-CZ" dirty="0" smtClean="0"/>
              <a:t> </a:t>
            </a:r>
          </a:p>
          <a:p>
            <a:r>
              <a:rPr lang="cs-CZ" i="1" dirty="0" smtClean="0"/>
              <a:t>Představa</a:t>
            </a:r>
          </a:p>
          <a:p>
            <a:pPr lvl="1"/>
            <a:r>
              <a:rPr lang="cs-CZ" dirty="0" smtClean="0"/>
              <a:t>subjektivní </a:t>
            </a:r>
            <a:r>
              <a:rPr lang="cs-CZ" dirty="0"/>
              <a:t>moment existence obsahu ve </a:t>
            </a:r>
            <a:r>
              <a:rPr lang="cs-CZ" dirty="0" smtClean="0"/>
              <a:t>vědomí </a:t>
            </a:r>
          </a:p>
          <a:p>
            <a:pPr lvl="1"/>
            <a:r>
              <a:rPr lang="cs-CZ" dirty="0" smtClean="0"/>
              <a:t>analogie a re-kreativní </a:t>
            </a:r>
            <a:r>
              <a:rPr lang="cs-CZ" dirty="0"/>
              <a:t>(</a:t>
            </a:r>
            <a:r>
              <a:rPr lang="cs-CZ" i="1" dirty="0" err="1"/>
              <a:t>recreative</a:t>
            </a:r>
            <a:r>
              <a:rPr lang="cs-CZ" dirty="0"/>
              <a:t>) </a:t>
            </a:r>
            <a:r>
              <a:rPr lang="cs-CZ" dirty="0" smtClean="0"/>
              <a:t>protějšek a doplněk </a:t>
            </a:r>
            <a:r>
              <a:rPr lang="cs-CZ" dirty="0"/>
              <a:t>(</a:t>
            </a:r>
            <a:r>
              <a:rPr lang="cs-CZ" i="1" dirty="0" err="1"/>
              <a:t>counterpart</a:t>
            </a:r>
            <a:r>
              <a:rPr lang="cs-CZ" dirty="0" smtClean="0"/>
              <a:t>) smyslového nebo pohybového zážitku nebo přesvědčení, </a:t>
            </a:r>
            <a:r>
              <a:rPr lang="cs-CZ" dirty="0"/>
              <a:t>jenž autorovi dovoluje komplexně si vybavovat anebo fantazijně přetvářet určitý obsah</a:t>
            </a:r>
            <a:r>
              <a:rPr lang="cs-CZ" i="1" dirty="0"/>
              <a:t> </a:t>
            </a:r>
            <a:r>
              <a:rPr lang="cs-CZ" sz="1600" dirty="0"/>
              <a:t>(Curie; Ravenscroft </a:t>
            </a:r>
            <a:r>
              <a:rPr lang="cs-CZ" sz="1600" dirty="0" smtClean="0"/>
              <a:t>2011, </a:t>
            </a:r>
            <a:r>
              <a:rPr lang="cs-CZ" sz="1600" dirty="0"/>
              <a:t>s. 11 n., s. 100 n. aj.). </a:t>
            </a:r>
            <a:r>
              <a:rPr lang="cs-CZ" altLang="cs-CZ" sz="1600" dirty="0" smtClean="0"/>
              <a:t> </a:t>
            </a:r>
          </a:p>
          <a:p>
            <a:pPr lvl="2"/>
            <a:r>
              <a:rPr lang="cs-CZ" sz="1200" dirty="0"/>
              <a:t>Analogie je zde chápána v Aristotelském duchu jako nenáhodná významová souvztažnost mezi různými způsoby existence obsahu na základě poměru nebo úměrnosti. Např. podíl 6 ku 3 je analogie podílu 10 ku 5, protože oba lze interpretovat společným významem jako stejnou úměrnost: 2. Podobně ploutve ryb jsou analogií křídel ptáků, protože obojí lze interpretovat společným významem jako končetiny sloužící k pohybu máváním v tekutém (tj. vodním nebo plynném) prostředí.</a:t>
            </a:r>
            <a:endParaRPr lang="cs-CZ" altLang="cs-CZ" sz="1200" dirty="0" smtClean="0"/>
          </a:p>
        </p:txBody>
      </p:sp>
    </p:spTree>
    <p:extLst>
      <p:ext uri="{BB962C8B-B14F-4D97-AF65-F5344CB8AC3E}">
        <p14:creationId xmlns:p14="http://schemas.microsoft.com/office/powerpoint/2010/main" val="241133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94982" y="348849"/>
            <a:ext cx="10515600" cy="1325563"/>
          </a:xfrm>
        </p:spPr>
        <p:txBody>
          <a:bodyPr/>
          <a:lstStyle/>
          <a:p>
            <a:r>
              <a:rPr lang="cs-CZ" dirty="0" smtClean="0"/>
              <a:t>Konceptová integrace – </a:t>
            </a:r>
            <a:r>
              <a:rPr lang="cs-CZ" i="1" dirty="0" err="1" smtClean="0"/>
              <a:t>blending</a:t>
            </a:r>
            <a:r>
              <a:rPr lang="cs-CZ" dirty="0" smtClean="0"/>
              <a:t> </a:t>
            </a:r>
            <a:endParaRPr lang="cs-CZ" dirty="0"/>
          </a:p>
        </p:txBody>
      </p:sp>
      <p:sp>
        <p:nvSpPr>
          <p:cNvPr id="3" name="Zástupný symbol pro obsah 2"/>
          <p:cNvSpPr>
            <a:spLocks noGrp="1"/>
          </p:cNvSpPr>
          <p:nvPr>
            <p:ph idx="1"/>
          </p:nvPr>
        </p:nvSpPr>
        <p:spPr>
          <a:xfrm>
            <a:off x="7112000" y="1825625"/>
            <a:ext cx="4241800" cy="4695248"/>
          </a:xfrm>
        </p:spPr>
        <p:txBody>
          <a:bodyPr>
            <a:normAutofit fontScale="92500" lnSpcReduction="20000"/>
          </a:bodyPr>
          <a:lstStyle/>
          <a:p>
            <a:r>
              <a:rPr lang="cs-CZ" sz="1800" dirty="0" smtClean="0"/>
              <a:t>Historie </a:t>
            </a:r>
            <a:r>
              <a:rPr lang="cs-CZ" sz="1800" dirty="0"/>
              <a:t>utváření konceptu </a:t>
            </a:r>
            <a:r>
              <a:rPr lang="cs-CZ" sz="1800" dirty="0" smtClean="0"/>
              <a:t>kalkulací (</a:t>
            </a:r>
            <a:r>
              <a:rPr lang="fr-FR" sz="1800" dirty="0" smtClean="0"/>
              <a:t>Fauconnier, G.; Turner, M. 2002)</a:t>
            </a:r>
            <a:endParaRPr lang="cs-CZ" sz="1800" dirty="0" smtClean="0"/>
          </a:p>
          <a:p>
            <a:r>
              <a:rPr lang="cs-CZ" sz="1800" dirty="0" smtClean="0"/>
              <a:t>Konceptová </a:t>
            </a:r>
            <a:r>
              <a:rPr lang="cs-CZ" sz="1800" dirty="0"/>
              <a:t>integrace </a:t>
            </a:r>
            <a:r>
              <a:rPr lang="cs-CZ" sz="1800" dirty="0" smtClean="0"/>
              <a:t>(</a:t>
            </a:r>
            <a:r>
              <a:rPr lang="cs-CZ" sz="1800" dirty="0" err="1" smtClean="0"/>
              <a:t>blending</a:t>
            </a:r>
            <a:r>
              <a:rPr lang="cs-CZ" sz="1800" dirty="0" smtClean="0"/>
              <a:t>) vstupů</a:t>
            </a:r>
            <a:r>
              <a:rPr lang="cs-CZ" sz="1800" dirty="0"/>
              <a:t>, které kombinují určité smyslově vnímatelné prvky (části a celky) s čísly různého typu a na tomto základě generují určité operace. </a:t>
            </a:r>
            <a:endParaRPr lang="cs-CZ" sz="1800" dirty="0" smtClean="0"/>
          </a:p>
          <a:p>
            <a:r>
              <a:rPr lang="cs-CZ" sz="1800" dirty="0" smtClean="0"/>
              <a:t>Např</a:t>
            </a:r>
            <a:r>
              <a:rPr lang="cs-CZ" sz="1800" dirty="0"/>
              <a:t>. integrace mentálního prostoru (vstupu) </a:t>
            </a:r>
            <a:r>
              <a:rPr lang="cs-CZ" sz="1800" i="1" dirty="0"/>
              <a:t>celých čísel</a:t>
            </a:r>
            <a:r>
              <a:rPr lang="cs-CZ" sz="1800" dirty="0"/>
              <a:t> a mentálního prostoru (vstupu) </a:t>
            </a:r>
            <a:r>
              <a:rPr lang="cs-CZ" sz="1800" i="1" dirty="0"/>
              <a:t>proporcí objektů</a:t>
            </a:r>
            <a:r>
              <a:rPr lang="cs-CZ" sz="1800" dirty="0"/>
              <a:t> vede prostřednictvím generického prostoru logicko-matematických operací ke kategorizaci všech dílčích částí objektů jako čísel – tak vzniká </a:t>
            </a:r>
            <a:r>
              <a:rPr lang="cs-CZ" sz="1800" i="1" dirty="0"/>
              <a:t>integrovaný koncept dělení</a:t>
            </a:r>
            <a:r>
              <a:rPr lang="cs-CZ" sz="1800" dirty="0" smtClean="0"/>
              <a:t>.</a:t>
            </a:r>
          </a:p>
          <a:p>
            <a:pPr lvl="1"/>
            <a:r>
              <a:rPr lang="cs-CZ" sz="1400" dirty="0"/>
              <a:t>Dejme tomu, jeden koláč rozčleněný do šesti částí lze rozdělit po třech částech na dva talíře. Tentýž koláč rozčleněný do dvanácti částí lze rozdělit po šesti částech také na dva talíře. Tímto způsobem např. 6:3, 12:6 a 18:9 vede ke stejnému důsledku – k číslu 2, které vystihuje stejný výsledek kategorizace ve „směsi“ čísel a dílčích částí objektů. Tak se postupně ukazuje </a:t>
            </a:r>
            <a:r>
              <a:rPr lang="cs-CZ" sz="1400" i="1" dirty="0"/>
              <a:t>pravidlo dělení</a:t>
            </a:r>
            <a:r>
              <a:rPr lang="cs-CZ" sz="1400" dirty="0"/>
              <a:t>. Po jeho zvládnutí na malých číslech lze další varianty postupně domýšlet již bez vazby na konkrétní operace.</a:t>
            </a:r>
          </a:p>
        </p:txBody>
      </p:sp>
      <p:grpSp>
        <p:nvGrpSpPr>
          <p:cNvPr id="4" name="Plátno 4234"/>
          <p:cNvGrpSpPr/>
          <p:nvPr/>
        </p:nvGrpSpPr>
        <p:grpSpPr>
          <a:xfrm>
            <a:off x="189955" y="1664798"/>
            <a:ext cx="6371706" cy="4845311"/>
            <a:chOff x="0" y="-252672"/>
            <a:chExt cx="5760720" cy="3708977"/>
          </a:xfrm>
        </p:grpSpPr>
        <p:sp>
          <p:nvSpPr>
            <p:cNvPr id="5" name="Obdélník 4"/>
            <p:cNvSpPr/>
            <p:nvPr/>
          </p:nvSpPr>
          <p:spPr>
            <a:xfrm>
              <a:off x="0" y="0"/>
              <a:ext cx="5760720" cy="3456305"/>
            </a:xfrm>
            <a:prstGeom prst="rect">
              <a:avLst/>
            </a:prstGeom>
            <a:noFill/>
          </p:spPr>
        </p:sp>
        <p:sp>
          <p:nvSpPr>
            <p:cNvPr id="6" name="Oval 53"/>
            <p:cNvSpPr>
              <a:spLocks noChangeArrowheads="1"/>
            </p:cNvSpPr>
            <p:nvPr/>
          </p:nvSpPr>
          <p:spPr bwMode="auto">
            <a:xfrm>
              <a:off x="2077860" y="207218"/>
              <a:ext cx="1248956" cy="122490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7" name="Oval 54"/>
            <p:cNvSpPr>
              <a:spLocks noChangeArrowheads="1"/>
            </p:cNvSpPr>
            <p:nvPr/>
          </p:nvSpPr>
          <p:spPr bwMode="auto">
            <a:xfrm>
              <a:off x="395249" y="1074495"/>
              <a:ext cx="1248956" cy="122490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8" name="Oval 55"/>
            <p:cNvSpPr>
              <a:spLocks noChangeArrowheads="1"/>
            </p:cNvSpPr>
            <p:nvPr/>
          </p:nvSpPr>
          <p:spPr bwMode="auto">
            <a:xfrm>
              <a:off x="3859682" y="1104097"/>
              <a:ext cx="1248956" cy="122490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9" name="Oval 56"/>
            <p:cNvSpPr>
              <a:spLocks noChangeArrowheads="1"/>
            </p:cNvSpPr>
            <p:nvPr/>
          </p:nvSpPr>
          <p:spPr bwMode="auto">
            <a:xfrm>
              <a:off x="2077860" y="2082584"/>
              <a:ext cx="1250556" cy="122410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0" name="Oval 57"/>
            <p:cNvSpPr>
              <a:spLocks noChangeArrowheads="1"/>
            </p:cNvSpPr>
            <p:nvPr/>
          </p:nvSpPr>
          <p:spPr bwMode="auto">
            <a:xfrm>
              <a:off x="2646731" y="436839"/>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1" name="Oval 58"/>
            <p:cNvSpPr>
              <a:spLocks noChangeArrowheads="1"/>
            </p:cNvSpPr>
            <p:nvPr/>
          </p:nvSpPr>
          <p:spPr bwMode="auto">
            <a:xfrm>
              <a:off x="2645931" y="746466"/>
              <a:ext cx="91211" cy="912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2" name="Oval 59"/>
            <p:cNvSpPr>
              <a:spLocks noChangeArrowheads="1"/>
            </p:cNvSpPr>
            <p:nvPr/>
          </p:nvSpPr>
          <p:spPr bwMode="auto">
            <a:xfrm>
              <a:off x="1088136" y="1432126"/>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3" name="Oval 60"/>
            <p:cNvSpPr>
              <a:spLocks noChangeArrowheads="1"/>
            </p:cNvSpPr>
            <p:nvPr/>
          </p:nvSpPr>
          <p:spPr bwMode="auto">
            <a:xfrm>
              <a:off x="1088136" y="1721752"/>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4" name="Oval 61"/>
            <p:cNvSpPr>
              <a:spLocks noChangeArrowheads="1"/>
            </p:cNvSpPr>
            <p:nvPr/>
          </p:nvSpPr>
          <p:spPr bwMode="auto">
            <a:xfrm>
              <a:off x="2647531" y="2745842"/>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5" name="Oval 62"/>
            <p:cNvSpPr>
              <a:spLocks noChangeArrowheads="1"/>
            </p:cNvSpPr>
            <p:nvPr/>
          </p:nvSpPr>
          <p:spPr bwMode="auto">
            <a:xfrm>
              <a:off x="4235729" y="1784157"/>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6" name="Oval 63"/>
            <p:cNvSpPr>
              <a:spLocks noChangeArrowheads="1"/>
            </p:cNvSpPr>
            <p:nvPr/>
          </p:nvSpPr>
          <p:spPr bwMode="auto">
            <a:xfrm>
              <a:off x="4235729" y="1479331"/>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17" name="Rectangle 64"/>
            <p:cNvSpPr>
              <a:spLocks noChangeArrowheads="1"/>
            </p:cNvSpPr>
            <p:nvPr/>
          </p:nvSpPr>
          <p:spPr bwMode="auto">
            <a:xfrm>
              <a:off x="2241880" y="2299403"/>
              <a:ext cx="892112" cy="8120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cxnSp>
          <p:nvCxnSpPr>
            <p:cNvPr id="18" name="AutoShape 65"/>
            <p:cNvCxnSpPr>
              <a:cxnSpLocks noChangeShapeType="1"/>
            </p:cNvCxnSpPr>
            <p:nvPr/>
          </p:nvCxnSpPr>
          <p:spPr bwMode="auto">
            <a:xfrm>
              <a:off x="1177747" y="1476930"/>
              <a:ext cx="3057982" cy="480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AutoShape 66"/>
            <p:cNvCxnSpPr>
              <a:cxnSpLocks noChangeShapeType="1"/>
            </p:cNvCxnSpPr>
            <p:nvPr/>
          </p:nvCxnSpPr>
          <p:spPr bwMode="auto">
            <a:xfrm>
              <a:off x="1165746" y="1798559"/>
              <a:ext cx="3069984" cy="312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67"/>
            <p:cNvCxnSpPr>
              <a:cxnSpLocks noChangeShapeType="1"/>
            </p:cNvCxnSpPr>
            <p:nvPr/>
          </p:nvCxnSpPr>
          <p:spPr bwMode="auto">
            <a:xfrm>
              <a:off x="2737142" y="481643"/>
              <a:ext cx="1498587" cy="104329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1" name="AutoShape 68"/>
            <p:cNvCxnSpPr>
              <a:cxnSpLocks noChangeShapeType="1"/>
            </p:cNvCxnSpPr>
            <p:nvPr/>
          </p:nvCxnSpPr>
          <p:spPr bwMode="auto">
            <a:xfrm flipV="1">
              <a:off x="2723540" y="1524935"/>
              <a:ext cx="1512189" cy="90808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2" name="AutoShape 69"/>
            <p:cNvCxnSpPr>
              <a:cxnSpLocks noChangeShapeType="1"/>
            </p:cNvCxnSpPr>
            <p:nvPr/>
          </p:nvCxnSpPr>
          <p:spPr bwMode="auto">
            <a:xfrm>
              <a:off x="1177747" y="1476930"/>
              <a:ext cx="1514589" cy="942483"/>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3" name="AutoShape 70"/>
            <p:cNvCxnSpPr>
              <a:cxnSpLocks noChangeShapeType="1"/>
            </p:cNvCxnSpPr>
            <p:nvPr/>
          </p:nvCxnSpPr>
          <p:spPr bwMode="auto">
            <a:xfrm flipV="1">
              <a:off x="1177747" y="481643"/>
              <a:ext cx="1468984" cy="99528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4" name="Oval 71"/>
            <p:cNvSpPr>
              <a:spLocks noChangeArrowheads="1"/>
            </p:cNvSpPr>
            <p:nvPr/>
          </p:nvSpPr>
          <p:spPr bwMode="auto">
            <a:xfrm>
              <a:off x="2647531" y="2419414"/>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cxnSp>
          <p:nvCxnSpPr>
            <p:cNvPr id="25" name="AutoShape 72"/>
            <p:cNvCxnSpPr>
              <a:cxnSpLocks noChangeShapeType="1"/>
            </p:cNvCxnSpPr>
            <p:nvPr/>
          </p:nvCxnSpPr>
          <p:spPr bwMode="auto">
            <a:xfrm>
              <a:off x="944918" y="1919369"/>
              <a:ext cx="1433779" cy="900079"/>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6" name="AutoShape 73"/>
            <p:cNvCxnSpPr>
              <a:cxnSpLocks noChangeShapeType="1"/>
            </p:cNvCxnSpPr>
            <p:nvPr/>
          </p:nvCxnSpPr>
          <p:spPr bwMode="auto">
            <a:xfrm flipV="1">
              <a:off x="2998775" y="1860164"/>
              <a:ext cx="1249756" cy="737665"/>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27" name="AutoShape 74"/>
            <p:cNvCxnSpPr>
              <a:cxnSpLocks noChangeShapeType="1"/>
            </p:cNvCxnSpPr>
            <p:nvPr/>
          </p:nvCxnSpPr>
          <p:spPr bwMode="auto">
            <a:xfrm>
              <a:off x="1165746" y="1798559"/>
              <a:ext cx="1212952" cy="76646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8" name="Oval 75"/>
            <p:cNvSpPr>
              <a:spLocks noChangeArrowheads="1"/>
            </p:cNvSpPr>
            <p:nvPr/>
          </p:nvSpPr>
          <p:spPr bwMode="auto">
            <a:xfrm>
              <a:off x="2365096" y="2552225"/>
              <a:ext cx="896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29" name="Oval 76"/>
            <p:cNvSpPr>
              <a:spLocks noChangeArrowheads="1"/>
            </p:cNvSpPr>
            <p:nvPr/>
          </p:nvSpPr>
          <p:spPr bwMode="auto">
            <a:xfrm>
              <a:off x="2921965" y="2584228"/>
              <a:ext cx="89611" cy="896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cxnSp>
          <p:nvCxnSpPr>
            <p:cNvPr id="30" name="AutoShape 77"/>
            <p:cNvCxnSpPr>
              <a:cxnSpLocks noChangeShapeType="1"/>
            </p:cNvCxnSpPr>
            <p:nvPr/>
          </p:nvCxnSpPr>
          <p:spPr bwMode="auto">
            <a:xfrm flipH="1">
              <a:off x="1165746" y="824073"/>
              <a:ext cx="1493787" cy="91048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1" name="AutoShape 78"/>
            <p:cNvCxnSpPr>
              <a:cxnSpLocks noChangeShapeType="1"/>
            </p:cNvCxnSpPr>
            <p:nvPr/>
          </p:nvCxnSpPr>
          <p:spPr bwMode="auto">
            <a:xfrm>
              <a:off x="2737142" y="792870"/>
              <a:ext cx="1498587" cy="103689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2" name="AutoShape 79"/>
            <p:cNvCxnSpPr>
              <a:cxnSpLocks noChangeShapeType="1"/>
            </p:cNvCxnSpPr>
            <p:nvPr/>
          </p:nvCxnSpPr>
          <p:spPr bwMode="auto">
            <a:xfrm flipV="1">
              <a:off x="2967571" y="2069783"/>
              <a:ext cx="1433779" cy="778469"/>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33" name="Oval 80"/>
            <p:cNvSpPr>
              <a:spLocks noChangeArrowheads="1"/>
            </p:cNvSpPr>
            <p:nvPr/>
          </p:nvSpPr>
          <p:spPr bwMode="auto">
            <a:xfrm>
              <a:off x="4387748" y="1992176"/>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4" name="Oval 81"/>
            <p:cNvSpPr>
              <a:spLocks noChangeArrowheads="1"/>
            </p:cNvSpPr>
            <p:nvPr/>
          </p:nvSpPr>
          <p:spPr bwMode="auto">
            <a:xfrm>
              <a:off x="853707" y="1873765"/>
              <a:ext cx="91211" cy="912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5" name="Oval 82"/>
            <p:cNvSpPr>
              <a:spLocks noChangeArrowheads="1"/>
            </p:cNvSpPr>
            <p:nvPr/>
          </p:nvSpPr>
          <p:spPr bwMode="auto">
            <a:xfrm>
              <a:off x="2889161" y="2835450"/>
              <a:ext cx="912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6" name="Oval 83"/>
            <p:cNvSpPr>
              <a:spLocks noChangeArrowheads="1"/>
            </p:cNvSpPr>
            <p:nvPr/>
          </p:nvSpPr>
          <p:spPr bwMode="auto">
            <a:xfrm>
              <a:off x="2555519" y="2552225"/>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7" name="Oval 84"/>
            <p:cNvSpPr>
              <a:spLocks noChangeArrowheads="1"/>
            </p:cNvSpPr>
            <p:nvPr/>
          </p:nvSpPr>
          <p:spPr bwMode="auto">
            <a:xfrm>
              <a:off x="2365096" y="2805848"/>
              <a:ext cx="90411" cy="90408"/>
            </a:xfrm>
            <a:prstGeom prst="ellipse">
              <a:avLst/>
            </a:prstGeom>
            <a:solidFill>
              <a:schemeClr val="tx1">
                <a:lumMod val="100000"/>
                <a:lumOff val="0"/>
              </a:schemeClr>
            </a:solidFill>
            <a:ln w="9525">
              <a:solidFill>
                <a:srgbClr val="000000"/>
              </a:solidFill>
              <a:round/>
              <a:headEnd/>
              <a:tailEnd/>
            </a:ln>
          </p:spPr>
          <p:txBody>
            <a:bodyPr rot="0" vert="horz" wrap="square" lIns="91440" tIns="45720" rIns="91440" bIns="45720" anchor="t" anchorCtr="0" upright="1">
              <a:noAutofit/>
            </a:bodyPr>
            <a:lstStyle/>
            <a:p>
              <a:endParaRPr lang="cs-CZ"/>
            </a:p>
          </p:txBody>
        </p:sp>
        <p:sp>
          <p:nvSpPr>
            <p:cNvPr id="38" name="Text Box 85"/>
            <p:cNvSpPr txBox="1">
              <a:spLocks noChangeArrowheads="1"/>
            </p:cNvSpPr>
            <p:nvPr/>
          </p:nvSpPr>
          <p:spPr bwMode="auto">
            <a:xfrm>
              <a:off x="3623653" y="-252672"/>
              <a:ext cx="1900657"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dirty="0">
                  <a:effectLst/>
                  <a:latin typeface="Calibri" panose="020F0502020204030204" pitchFamily="34" charset="0"/>
                  <a:ea typeface="Calibri" panose="020F0502020204030204" pitchFamily="34" charset="0"/>
                  <a:cs typeface="Times New Roman" panose="02020603050405020304" pitchFamily="18" charset="0"/>
                </a:rPr>
                <a:t>Generický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prostor (hledisko, konceptuální rámec integrace): </a:t>
              </a:r>
              <a:r>
                <a:rPr lang="cs-CZ" i="1" dirty="0" smtClean="0">
                  <a:effectLst/>
                  <a:latin typeface="Calibri" panose="020F0502020204030204" pitchFamily="34" charset="0"/>
                  <a:ea typeface="Calibri" panose="020F0502020204030204" pitchFamily="34" charset="0"/>
                  <a:cs typeface="Times New Roman" panose="02020603050405020304" pitchFamily="18" charset="0"/>
                </a:rPr>
                <a:t>abstrakční zdvih </a:t>
              </a:r>
            </a:p>
            <a:p>
              <a:pPr>
                <a:lnSpc>
                  <a:spcPct val="115000"/>
                </a:lnSpc>
                <a:spcAft>
                  <a:spcPts val="10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 Box 86"/>
            <p:cNvSpPr txBox="1">
              <a:spLocks noChangeArrowheads="1"/>
            </p:cNvSpPr>
            <p:nvPr/>
          </p:nvSpPr>
          <p:spPr bwMode="auto">
            <a:xfrm rot="299654">
              <a:off x="1481043" y="1449210"/>
              <a:ext cx="2500649" cy="26562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cs-CZ" sz="1600" b="1" dirty="0">
                  <a:effectLst/>
                  <a:latin typeface="Calibri" panose="020F0502020204030204" pitchFamily="34" charset="0"/>
                  <a:ea typeface="Calibri" panose="020F0502020204030204" pitchFamily="34" charset="0"/>
                  <a:cs typeface="Times New Roman" panose="02020603050405020304" pitchFamily="18" charset="0"/>
                </a:rPr>
                <a:t>Komparativní </a:t>
              </a:r>
              <a:r>
                <a:rPr lang="cs-CZ" sz="1600" b="1" dirty="0" smtClean="0">
                  <a:effectLst/>
                  <a:latin typeface="Calibri" panose="020F0502020204030204" pitchFamily="34" charset="0"/>
                  <a:ea typeface="Calibri" panose="020F0502020204030204" pitchFamily="34" charset="0"/>
                  <a:cs typeface="Times New Roman" panose="02020603050405020304" pitchFamily="18" charset="0"/>
                </a:rPr>
                <a:t>spojnice</a:t>
              </a:r>
            </a:p>
            <a:p>
              <a:pPr algn="ctr"/>
              <a:r>
                <a:rPr lang="cs-CZ" sz="1600" b="1" dirty="0">
                  <a:latin typeface="Calibri" panose="020F0502020204030204" pitchFamily="34" charset="0"/>
                  <a:ea typeface="Calibri" panose="020F0502020204030204" pitchFamily="34" charset="0"/>
                  <a:cs typeface="Times New Roman" panose="02020603050405020304" pitchFamily="18" charset="0"/>
                </a:rPr>
                <a:t>s</a:t>
              </a:r>
              <a:r>
                <a:rPr lang="cs-CZ" sz="1600" b="1" dirty="0" smtClean="0">
                  <a:latin typeface="Calibri" panose="020F0502020204030204" pitchFamily="34" charset="0"/>
                  <a:ea typeface="Calibri" panose="020F0502020204030204" pitchFamily="34" charset="0"/>
                  <a:cs typeface="Times New Roman" panose="02020603050405020304" pitchFamily="18" charset="0"/>
                </a:rPr>
                <a:t>eparovaných oblastí zkušenosti</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87"/>
            <p:cNvSpPr txBox="1">
              <a:spLocks noChangeArrowheads="1"/>
            </p:cNvSpPr>
            <p:nvPr/>
          </p:nvSpPr>
          <p:spPr bwMode="auto">
            <a:xfrm>
              <a:off x="3326816" y="3111475"/>
              <a:ext cx="1272159"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Integrační prostor </a:t>
              </a:r>
            </a:p>
          </p:txBody>
        </p:sp>
        <p:sp>
          <p:nvSpPr>
            <p:cNvPr id="41" name="Text Box 88"/>
            <p:cNvSpPr txBox="1">
              <a:spLocks noChangeArrowheads="1"/>
            </p:cNvSpPr>
            <p:nvPr/>
          </p:nvSpPr>
          <p:spPr bwMode="auto">
            <a:xfrm>
              <a:off x="4390208" y="2198995"/>
              <a:ext cx="1273759" cy="2656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Vstup 2 </a:t>
              </a:r>
            </a:p>
          </p:txBody>
        </p:sp>
        <p:sp>
          <p:nvSpPr>
            <p:cNvPr id="42" name="Text Box 89"/>
            <p:cNvSpPr txBox="1">
              <a:spLocks noChangeArrowheads="1"/>
            </p:cNvSpPr>
            <p:nvPr/>
          </p:nvSpPr>
          <p:spPr bwMode="auto">
            <a:xfrm>
              <a:off x="38405" y="2234683"/>
              <a:ext cx="896912" cy="266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Vstup 1 </a:t>
              </a:r>
            </a:p>
          </p:txBody>
        </p:sp>
      </p:grpSp>
      <p:sp>
        <p:nvSpPr>
          <p:cNvPr id="43" name="TextovéPole 42"/>
          <p:cNvSpPr txBox="1"/>
          <p:nvPr/>
        </p:nvSpPr>
        <p:spPr>
          <a:xfrm>
            <a:off x="108390" y="2852841"/>
            <a:ext cx="2109081" cy="1200329"/>
          </a:xfrm>
          <a:prstGeom prst="rect">
            <a:avLst/>
          </a:prstGeom>
          <a:noFill/>
        </p:spPr>
        <p:txBody>
          <a:bodyPr wrap="square" rtlCol="0">
            <a:spAutoFit/>
          </a:bodyPr>
          <a:lstStyle/>
          <a:p>
            <a:r>
              <a:rPr lang="cs-CZ" dirty="0" smtClean="0">
                <a:solidFill>
                  <a:srgbClr val="FF0000"/>
                </a:solidFill>
              </a:rPr>
              <a:t>Jednotky – jména</a:t>
            </a:r>
          </a:p>
          <a:p>
            <a:r>
              <a:rPr lang="cs-CZ" dirty="0" smtClean="0">
                <a:solidFill>
                  <a:srgbClr val="FF0000"/>
                </a:solidFill>
              </a:rPr>
              <a:t>Jednotky – kvantity</a:t>
            </a:r>
          </a:p>
          <a:p>
            <a:r>
              <a:rPr lang="cs-CZ" dirty="0" smtClean="0">
                <a:solidFill>
                  <a:srgbClr val="FF0000"/>
                </a:solidFill>
              </a:rPr>
              <a:t>Čísla   </a:t>
            </a:r>
          </a:p>
          <a:p>
            <a:endParaRPr lang="cs-CZ" dirty="0"/>
          </a:p>
        </p:txBody>
      </p:sp>
      <p:sp>
        <p:nvSpPr>
          <p:cNvPr id="44" name="TextovéPole 43"/>
          <p:cNvSpPr txBox="1"/>
          <p:nvPr/>
        </p:nvSpPr>
        <p:spPr>
          <a:xfrm>
            <a:off x="5806224" y="3725494"/>
            <a:ext cx="1400383" cy="1200329"/>
          </a:xfrm>
          <a:prstGeom prst="rect">
            <a:avLst/>
          </a:prstGeom>
          <a:noFill/>
        </p:spPr>
        <p:txBody>
          <a:bodyPr wrap="none" rtlCol="0">
            <a:spAutoFit/>
          </a:bodyPr>
          <a:lstStyle/>
          <a:p>
            <a:r>
              <a:rPr lang="cs-CZ" dirty="0" smtClean="0">
                <a:solidFill>
                  <a:srgbClr val="FF0000"/>
                </a:solidFill>
              </a:rPr>
              <a:t>Přidávání </a:t>
            </a:r>
          </a:p>
          <a:p>
            <a:r>
              <a:rPr lang="cs-CZ" dirty="0" smtClean="0">
                <a:solidFill>
                  <a:srgbClr val="FF0000"/>
                </a:solidFill>
              </a:rPr>
              <a:t>Seskupování </a:t>
            </a:r>
          </a:p>
          <a:p>
            <a:r>
              <a:rPr lang="cs-CZ" dirty="0" smtClean="0">
                <a:solidFill>
                  <a:srgbClr val="FF0000"/>
                </a:solidFill>
              </a:rPr>
              <a:t>Sčítání</a:t>
            </a:r>
          </a:p>
          <a:p>
            <a:endParaRPr lang="cs-CZ" dirty="0"/>
          </a:p>
        </p:txBody>
      </p:sp>
      <p:sp>
        <p:nvSpPr>
          <p:cNvPr id="45" name="TextovéPole 44"/>
          <p:cNvSpPr txBox="1"/>
          <p:nvPr/>
        </p:nvSpPr>
        <p:spPr>
          <a:xfrm>
            <a:off x="1244231" y="1605744"/>
            <a:ext cx="2979277" cy="923330"/>
          </a:xfrm>
          <a:prstGeom prst="rect">
            <a:avLst/>
          </a:prstGeom>
          <a:noFill/>
        </p:spPr>
        <p:txBody>
          <a:bodyPr wrap="none" rtlCol="0">
            <a:spAutoFit/>
          </a:bodyPr>
          <a:lstStyle/>
          <a:p>
            <a:r>
              <a:rPr lang="cs-CZ" dirty="0" smtClean="0">
                <a:solidFill>
                  <a:srgbClr val="FF0000"/>
                </a:solidFill>
              </a:rPr>
              <a:t>Matematika</a:t>
            </a:r>
          </a:p>
          <a:p>
            <a:r>
              <a:rPr lang="cs-CZ" dirty="0" smtClean="0">
                <a:solidFill>
                  <a:srgbClr val="FF0000"/>
                </a:solidFill>
              </a:rPr>
              <a:t>Logicko-matematické operace</a:t>
            </a:r>
          </a:p>
          <a:p>
            <a:r>
              <a:rPr lang="cs-CZ" dirty="0" smtClean="0">
                <a:solidFill>
                  <a:srgbClr val="FF0000"/>
                </a:solidFill>
              </a:rPr>
              <a:t>Číselné operace</a:t>
            </a:r>
            <a:endParaRPr lang="cs-CZ" dirty="0">
              <a:solidFill>
                <a:srgbClr val="FF0000"/>
              </a:solidFill>
            </a:endParaRPr>
          </a:p>
        </p:txBody>
      </p:sp>
      <p:sp>
        <p:nvSpPr>
          <p:cNvPr id="46" name="TextovéPole 45"/>
          <p:cNvSpPr txBox="1"/>
          <p:nvPr/>
        </p:nvSpPr>
        <p:spPr>
          <a:xfrm>
            <a:off x="1099971" y="5413408"/>
            <a:ext cx="1734983" cy="1200329"/>
          </a:xfrm>
          <a:prstGeom prst="rect">
            <a:avLst/>
          </a:prstGeom>
          <a:noFill/>
        </p:spPr>
        <p:txBody>
          <a:bodyPr wrap="square" rtlCol="0">
            <a:spAutoFit/>
          </a:bodyPr>
          <a:lstStyle/>
          <a:p>
            <a:r>
              <a:rPr lang="cs-CZ" dirty="0">
                <a:solidFill>
                  <a:srgbClr val="FF0000"/>
                </a:solidFill>
              </a:rPr>
              <a:t>Opakuj tolik-krát přidání téhož množství</a:t>
            </a:r>
            <a:endParaRPr lang="cs-CZ" dirty="0" smtClean="0">
              <a:solidFill>
                <a:srgbClr val="FF0000"/>
              </a:solidFill>
            </a:endParaRPr>
          </a:p>
          <a:p>
            <a:r>
              <a:rPr lang="cs-CZ" dirty="0" smtClean="0">
                <a:solidFill>
                  <a:srgbClr val="FF0000"/>
                </a:solidFill>
              </a:rPr>
              <a:t>→Násobení</a:t>
            </a:r>
            <a:r>
              <a:rPr lang="cs-CZ" dirty="0" smtClean="0"/>
              <a:t> </a:t>
            </a:r>
            <a:endParaRPr lang="cs-CZ" dirty="0"/>
          </a:p>
        </p:txBody>
      </p:sp>
    </p:spTree>
    <p:extLst>
      <p:ext uri="{BB962C8B-B14F-4D97-AF65-F5344CB8AC3E}">
        <p14:creationId xmlns:p14="http://schemas.microsoft.com/office/powerpoint/2010/main" val="159815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konceptové integrace</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92339430"/>
              </p:ext>
            </p:extLst>
          </p:nvPr>
        </p:nvGraphicFramePr>
        <p:xfrm>
          <a:off x="1899571" y="2488733"/>
          <a:ext cx="1276247" cy="2869848"/>
        </p:xfrm>
        <a:graphic>
          <a:graphicData uri="http://schemas.openxmlformats.org/drawingml/2006/table">
            <a:tbl>
              <a:tblPr firstRow="1" firstCol="1" bandRow="1">
                <a:tableStyleId>{2D5ABB26-0587-4C30-8999-92F81FD0307C}</a:tableStyleId>
              </a:tblPr>
              <a:tblGrid>
                <a:gridCol w="1276247"/>
              </a:tblGrid>
              <a:tr h="408872">
                <a:tc>
                  <a:txBody>
                    <a:bodyPr/>
                    <a:lstStyle/>
                    <a:p>
                      <a:pPr algn="r">
                        <a:spcAft>
                          <a:spcPts val="0"/>
                        </a:spcAft>
                      </a:pPr>
                      <a:r>
                        <a:rPr lang="cs-CZ" sz="2400" dirty="0">
                          <a:effectLst/>
                        </a:rPr>
                        <a:t>   3,52</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408872">
                <a:tc>
                  <a:txBody>
                    <a:bodyPr/>
                    <a:lstStyle/>
                    <a:p>
                      <a:pPr algn="r">
                        <a:spcAft>
                          <a:spcPts val="0"/>
                        </a:spcAft>
                      </a:pPr>
                      <a:r>
                        <a:rPr lang="cs-CZ" sz="2400" dirty="0">
                          <a:effectLst/>
                        </a:rPr>
                        <a:t>* 6,18</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28575" cap="flat" cmpd="sng" algn="ctr">
                      <a:solidFill>
                        <a:schemeClr val="tx1"/>
                      </a:solidFill>
                      <a:prstDash val="solid"/>
                      <a:round/>
                      <a:headEnd type="none" w="med" len="med"/>
                      <a:tailEnd type="none" w="med" len="med"/>
                    </a:lnB>
                  </a:tcPr>
                </a:tc>
              </a:tr>
              <a:tr h="408872">
                <a:tc>
                  <a:txBody>
                    <a:bodyPr/>
                    <a:lstStyle/>
                    <a:p>
                      <a:pPr algn="r">
                        <a:spcAft>
                          <a:spcPts val="0"/>
                        </a:spcAft>
                      </a:pPr>
                      <a:r>
                        <a:rPr lang="cs-CZ" sz="2400" dirty="0">
                          <a:effectLst/>
                        </a:rPr>
                        <a:t>28,16</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28575" cap="flat" cmpd="sng" algn="ctr">
                      <a:solidFill>
                        <a:schemeClr val="tx1"/>
                      </a:solidFill>
                      <a:prstDash val="solid"/>
                      <a:round/>
                      <a:headEnd type="none" w="med" len="med"/>
                      <a:tailEnd type="none" w="med" len="med"/>
                    </a:lnT>
                  </a:tcPr>
                </a:tc>
              </a:tr>
              <a:tr h="416616">
                <a:tc>
                  <a:txBody>
                    <a:bodyPr/>
                    <a:lstStyle/>
                    <a:p>
                      <a:pPr algn="ctr">
                        <a:spcAft>
                          <a:spcPts val="0"/>
                        </a:spcAft>
                      </a:pPr>
                      <a:r>
                        <a:rPr lang="cs-CZ" sz="2400" dirty="0">
                          <a:effectLst/>
                        </a:rPr>
                        <a:t>  </a:t>
                      </a:r>
                      <a:r>
                        <a:rPr lang="cs-CZ" sz="2400" dirty="0" smtClean="0">
                          <a:effectLst/>
                        </a:rPr>
                        <a:t> 3,52</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408872">
                <a:tc>
                  <a:txBody>
                    <a:bodyPr/>
                    <a:lstStyle/>
                    <a:p>
                      <a:pPr>
                        <a:spcAft>
                          <a:spcPts val="0"/>
                        </a:spcAft>
                      </a:pPr>
                      <a:r>
                        <a:rPr lang="cs-CZ" sz="2400" dirty="0" smtClean="0">
                          <a:effectLst/>
                        </a:rPr>
                        <a:t> 21,12</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28575" cap="flat" cmpd="sng" algn="ctr">
                      <a:solidFill>
                        <a:schemeClr val="tx1"/>
                      </a:solidFill>
                      <a:prstDash val="solid"/>
                      <a:round/>
                      <a:headEnd type="none" w="med" len="med"/>
                      <a:tailEnd type="none" w="med" len="med"/>
                    </a:lnB>
                  </a:tcPr>
                </a:tc>
              </a:tr>
              <a:tr h="817744">
                <a:tc>
                  <a:txBody>
                    <a:bodyPr/>
                    <a:lstStyle/>
                    <a:p>
                      <a:pPr>
                        <a:spcAft>
                          <a:spcPts val="0"/>
                        </a:spcAft>
                      </a:pPr>
                      <a:r>
                        <a:rPr lang="cs-CZ" sz="2400" dirty="0" smtClean="0">
                          <a:effectLst/>
                        </a:rPr>
                        <a:t> 21,7536</a:t>
                      </a:r>
                      <a:endParaRPr lang="cs-CZ" sz="24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28575" cap="flat" cmpd="sng" algn="ctr">
                      <a:solidFill>
                        <a:schemeClr val="tx1"/>
                      </a:solidFill>
                      <a:prstDash val="solid"/>
                      <a:round/>
                      <a:headEnd type="none" w="med" len="med"/>
                      <a:tailEnd type="none" w="med" len="med"/>
                    </a:lnT>
                  </a:tcPr>
                </a:tc>
              </a:tr>
            </a:tbl>
          </a:graphicData>
        </a:graphic>
      </p:graphicFrame>
      <p:sp>
        <p:nvSpPr>
          <p:cNvPr id="5" name="TextovéPole 4"/>
          <p:cNvSpPr txBox="1"/>
          <p:nvPr/>
        </p:nvSpPr>
        <p:spPr>
          <a:xfrm>
            <a:off x="5319251" y="1396181"/>
            <a:ext cx="5014451" cy="6008568"/>
          </a:xfrm>
          <a:prstGeom prst="rect">
            <a:avLst/>
          </a:prstGeom>
          <a:noFill/>
        </p:spPr>
        <p:txBody>
          <a:bodyPr wrap="square" rtlCol="0">
            <a:spAutoFit/>
          </a:bodyPr>
          <a:lstStyle/>
          <a:p>
            <a:r>
              <a:rPr lang="cs-CZ" sz="3200" dirty="0" smtClean="0"/>
              <a:t>Jak odvodit pravidlo?</a:t>
            </a:r>
          </a:p>
          <a:p>
            <a:pPr marL="342900" indent="-342900">
              <a:buFont typeface="+mj-lt"/>
              <a:buAutoNum type="arabicPeriod"/>
            </a:pPr>
            <a:r>
              <a:rPr lang="cs-CZ" sz="1600" dirty="0"/>
              <a:t>Kristýna: No, že mně to vyjde čtyři tisíce tři sta sedmdesát pět. A já si dám tady čárku. </a:t>
            </a:r>
          </a:p>
          <a:p>
            <a:pPr marL="342900" indent="-342900">
              <a:buFont typeface="+mj-lt"/>
              <a:buAutoNum type="arabicPeriod"/>
            </a:pPr>
            <a:r>
              <a:rPr lang="cs-CZ" sz="1600" dirty="0"/>
              <a:t>U: </a:t>
            </a:r>
            <a:r>
              <a:rPr lang="cs-CZ" sz="1600" dirty="0">
                <a:solidFill>
                  <a:srgbClr val="FF0000"/>
                </a:solidFill>
              </a:rPr>
              <a:t>A proč právě sem?</a:t>
            </a:r>
            <a:r>
              <a:rPr lang="cs-CZ" sz="1600" dirty="0"/>
              <a:t> </a:t>
            </a:r>
          </a:p>
          <a:p>
            <a:pPr marL="342900" indent="-342900">
              <a:buFont typeface="+mj-lt"/>
              <a:buAutoNum type="arabicPeriod"/>
            </a:pPr>
            <a:r>
              <a:rPr lang="cs-CZ" sz="1600" dirty="0"/>
              <a:t>Kristýna: No, </a:t>
            </a:r>
            <a:r>
              <a:rPr lang="cs-CZ" sz="1600" dirty="0" err="1" smtClean="0"/>
              <a:t>eh</a:t>
            </a:r>
            <a:r>
              <a:rPr lang="cs-CZ" sz="1600" dirty="0" smtClean="0"/>
              <a:t>…</a:t>
            </a:r>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U: To máte vědět všichni ze skupiny. Jájo, násobili jsme toto; proč právě sem, proč ne o jedno víc nebo míň? ... Pojď to ukázat.</a:t>
            </a:r>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Jája: Tady jsou dvě číslice za tou čárkou, tak prostě přeskočím dvě číslice i tady. </a:t>
            </a:r>
          </a:p>
          <a:p>
            <a:pPr marL="342900" indent="-342900">
              <a:lnSpc>
                <a:spcPct val="107000"/>
              </a:lnSpc>
              <a:spcAft>
                <a:spcPts val="600"/>
              </a:spcAft>
              <a:buFont typeface="+mj-lt"/>
              <a:buAutoNum type="arabicPeriod"/>
            </a:pPr>
            <a:r>
              <a:rPr lang="en-GB" sz="1600" dirty="0"/>
              <a:t>[…]</a:t>
            </a:r>
            <a:endParaRPr lang="cs-CZ" sz="1600" dirty="0"/>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U: Jo? Rozumíme? Bereš to, Martine? </a:t>
            </a:r>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Martin: A je to na co? To jsem nepochopil. </a:t>
            </a:r>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U: Takže ještě jednou mu to vysvětlete, holky. </a:t>
            </a:r>
          </a:p>
          <a:p>
            <a:pPr marL="342900" indent="-342900">
              <a:lnSpc>
                <a:spcPct val="107000"/>
              </a:lnSpc>
              <a:spcAft>
                <a:spcPts val="600"/>
              </a:spcAft>
              <a:buFont typeface="+mj-lt"/>
              <a:buAutoNum type="arabicPeriod"/>
            </a:pP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Jája: No jako že </a:t>
            </a:r>
            <a:r>
              <a:rPr lang="cs-CZ"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tady za tou desetinnou čárkou kolik je číslic, tolik tady přeskočím těch číslic</a:t>
            </a:r>
            <a:r>
              <a:rPr lang="cs-CZ" sz="1600" dirty="0" smtClean="0">
                <a:effectLst/>
                <a:latin typeface="Calibri" panose="020F0502020204030204" pitchFamily="34" charset="0"/>
                <a:ea typeface="Calibri" panose="020F0502020204030204" pitchFamily="34" charset="0"/>
                <a:cs typeface="Times New Roman" panose="02020603050405020304" pitchFamily="18" charset="0"/>
              </a:rPr>
              <a:t>. Tady jsou dvě číslice, tak tady udělám tu čárku tady. </a:t>
            </a:r>
          </a:p>
          <a:p>
            <a:pPr marL="285750" indent="-285750">
              <a:buFont typeface="Arial" panose="020B0604020202020204" pitchFamily="34" charset="0"/>
              <a:buChar char="•"/>
            </a:pPr>
            <a:endParaRPr lang="cs-CZ" sz="1600" dirty="0" smtClean="0"/>
          </a:p>
          <a:p>
            <a:endParaRPr lang="cs-CZ" sz="3200" dirty="0"/>
          </a:p>
        </p:txBody>
      </p:sp>
      <p:graphicFrame>
        <p:nvGraphicFramePr>
          <p:cNvPr id="7" name="Tabulka 6"/>
          <p:cNvGraphicFramePr>
            <a:graphicFrameLocks noGrp="1"/>
          </p:cNvGraphicFramePr>
          <p:nvPr>
            <p:extLst>
              <p:ext uri="{D42A27DB-BD31-4B8C-83A1-F6EECF244321}">
                <p14:modId xmlns:p14="http://schemas.microsoft.com/office/powerpoint/2010/main" val="968875174"/>
              </p:ext>
            </p:extLst>
          </p:nvPr>
        </p:nvGraphicFramePr>
        <p:xfrm>
          <a:off x="3310193" y="2509137"/>
          <a:ext cx="1006168" cy="794502"/>
        </p:xfrm>
        <a:graphic>
          <a:graphicData uri="http://schemas.openxmlformats.org/drawingml/2006/table">
            <a:tbl>
              <a:tblPr firstRow="1" bandRow="1">
                <a:tableStyleId>{2D5ABB26-0587-4C30-8999-92F81FD0307C}</a:tableStyleId>
              </a:tblPr>
              <a:tblGrid>
                <a:gridCol w="503084"/>
                <a:gridCol w="503084"/>
              </a:tblGrid>
              <a:tr h="397251">
                <a:tc>
                  <a:txBody>
                    <a:bodyPr/>
                    <a:lstStyle/>
                    <a:p>
                      <a:r>
                        <a:rPr lang="cs-CZ" dirty="0" smtClean="0"/>
                        <a:t>1</a:t>
                      </a:r>
                      <a:endParaRPr lang="cs-CZ" dirty="0"/>
                    </a:p>
                  </a:txBody>
                  <a:tcP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cs-CZ" dirty="0" smtClean="0"/>
                        <a:t>2</a:t>
                      </a:r>
                      <a:endParaRPr lang="cs-CZ" dirty="0"/>
                    </a:p>
                  </a:txBody>
                  <a:tcP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7251">
                <a:tc>
                  <a:txBody>
                    <a:bodyPr/>
                    <a:lstStyle/>
                    <a:p>
                      <a:r>
                        <a:rPr lang="cs-CZ" dirty="0" smtClean="0"/>
                        <a:t>3</a:t>
                      </a:r>
                      <a:endParaRPr lang="cs-CZ" dirty="0"/>
                    </a:p>
                  </a:txBody>
                  <a:tcP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cs-CZ" dirty="0" smtClean="0"/>
                        <a:t>4</a:t>
                      </a:r>
                      <a:endParaRPr lang="cs-CZ" dirty="0"/>
                    </a:p>
                  </a:txBody>
                  <a:tcP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1270314589"/>
              </p:ext>
            </p:extLst>
          </p:nvPr>
        </p:nvGraphicFramePr>
        <p:xfrm>
          <a:off x="2415458" y="4937704"/>
          <a:ext cx="1655096" cy="509368"/>
        </p:xfrm>
        <a:graphic>
          <a:graphicData uri="http://schemas.openxmlformats.org/drawingml/2006/table">
            <a:tbl>
              <a:tblPr firstRow="1" bandRow="1">
                <a:tableStyleId>{5C22544A-7EE6-4342-B048-85BDC9FD1C3A}</a:tableStyleId>
              </a:tblPr>
              <a:tblGrid>
                <a:gridCol w="413774"/>
                <a:gridCol w="413774"/>
                <a:gridCol w="413774"/>
                <a:gridCol w="413774"/>
              </a:tblGrid>
              <a:tr h="509368">
                <a:tc>
                  <a:txBody>
                    <a:bodyPr/>
                    <a:lstStyle/>
                    <a:p>
                      <a:r>
                        <a:rPr lang="cs-CZ" dirty="0" smtClean="0"/>
                        <a:t>1</a:t>
                      </a:r>
                      <a:endParaRPr lang="cs-CZ" dirty="0"/>
                    </a:p>
                  </a:txBody>
                  <a:tcPr/>
                </a:tc>
                <a:tc>
                  <a:txBody>
                    <a:bodyPr/>
                    <a:lstStyle/>
                    <a:p>
                      <a:r>
                        <a:rPr lang="cs-CZ" dirty="0" smtClean="0"/>
                        <a:t>2</a:t>
                      </a:r>
                      <a:endParaRPr lang="cs-CZ" dirty="0"/>
                    </a:p>
                  </a:txBody>
                  <a:tcPr/>
                </a:tc>
                <a:tc>
                  <a:txBody>
                    <a:bodyPr/>
                    <a:lstStyle/>
                    <a:p>
                      <a:r>
                        <a:rPr lang="cs-CZ" dirty="0" smtClean="0"/>
                        <a:t>3</a:t>
                      </a:r>
                      <a:endParaRPr lang="cs-CZ" dirty="0"/>
                    </a:p>
                  </a:txBody>
                  <a:tcPr/>
                </a:tc>
                <a:tc>
                  <a:txBody>
                    <a:bodyPr/>
                    <a:lstStyle/>
                    <a:p>
                      <a:r>
                        <a:rPr lang="cs-CZ" dirty="0" smtClean="0"/>
                        <a:t>4</a:t>
                      </a:r>
                      <a:endParaRPr lang="cs-CZ" dirty="0"/>
                    </a:p>
                  </a:txBody>
                  <a:tcPr/>
                </a:tc>
              </a:tr>
            </a:tbl>
          </a:graphicData>
        </a:graphic>
      </p:graphicFrame>
      <p:cxnSp>
        <p:nvCxnSpPr>
          <p:cNvPr id="11" name="Přímá spojnice se šipkou 10"/>
          <p:cNvCxnSpPr/>
          <p:nvPr/>
        </p:nvCxnSpPr>
        <p:spPr>
          <a:xfrm flipH="1" flipV="1">
            <a:off x="1445676" y="4906297"/>
            <a:ext cx="1020097" cy="1031056"/>
          </a:xfrm>
          <a:prstGeom prst="straightConnector1">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2465773" y="5921166"/>
            <a:ext cx="1046505" cy="369332"/>
          </a:xfrm>
          <a:prstGeom prst="rect">
            <a:avLst/>
          </a:prstGeom>
          <a:noFill/>
        </p:spPr>
        <p:txBody>
          <a:bodyPr wrap="none" rtlCol="0">
            <a:spAutoFit/>
          </a:bodyPr>
          <a:lstStyle/>
          <a:p>
            <a:r>
              <a:rPr lang="cs-CZ" smtClean="0"/>
              <a:t>Pravidlo?</a:t>
            </a:r>
            <a:endParaRPr lang="cs-CZ" dirty="0"/>
          </a:p>
        </p:txBody>
      </p:sp>
      <p:sp>
        <p:nvSpPr>
          <p:cNvPr id="3" name="TextovéPole 2"/>
          <p:cNvSpPr txBox="1"/>
          <p:nvPr/>
        </p:nvSpPr>
        <p:spPr>
          <a:xfrm>
            <a:off x="481781" y="2861187"/>
            <a:ext cx="1514774" cy="369332"/>
          </a:xfrm>
          <a:prstGeom prst="rect">
            <a:avLst/>
          </a:prstGeom>
          <a:noFill/>
        </p:spPr>
        <p:txBody>
          <a:bodyPr wrap="none" rtlCol="0">
            <a:spAutoFit/>
          </a:bodyPr>
          <a:lstStyle/>
          <a:p>
            <a:r>
              <a:rPr lang="cs-CZ" dirty="0" smtClean="0"/>
              <a:t>Kristýnin zápis</a:t>
            </a:r>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1549816308"/>
              </p:ext>
            </p:extLst>
          </p:nvPr>
        </p:nvGraphicFramePr>
        <p:xfrm>
          <a:off x="223069" y="4237241"/>
          <a:ext cx="1230262" cy="1683925"/>
        </p:xfrm>
        <a:graphic>
          <a:graphicData uri="http://schemas.openxmlformats.org/drawingml/2006/table">
            <a:tbl>
              <a:tblPr firstRow="1" firstCol="1" bandRow="1">
                <a:tableStyleId>{2D5ABB26-0587-4C30-8999-92F81FD0307C}</a:tableStyleId>
              </a:tblPr>
              <a:tblGrid>
                <a:gridCol w="1230262"/>
              </a:tblGrid>
              <a:tr h="336785">
                <a:tc>
                  <a:txBody>
                    <a:bodyPr/>
                    <a:lstStyle/>
                    <a:p>
                      <a:pPr algn="r">
                        <a:spcAft>
                          <a:spcPts val="0"/>
                        </a:spcAft>
                      </a:pPr>
                      <a:r>
                        <a:rPr lang="cs-CZ" sz="2000" dirty="0">
                          <a:effectLst/>
                        </a:rPr>
                        <a:t>    2,8</a:t>
                      </a:r>
                      <a:endParaRPr lang="cs-CZ"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36785">
                <a:tc>
                  <a:txBody>
                    <a:bodyPr/>
                    <a:lstStyle/>
                    <a:p>
                      <a:pPr algn="r">
                        <a:spcAft>
                          <a:spcPts val="0"/>
                        </a:spcAft>
                      </a:pPr>
                      <a:r>
                        <a:rPr lang="cs-CZ" sz="2000" dirty="0">
                          <a:effectLst/>
                        </a:rPr>
                        <a:t> * 2,8</a:t>
                      </a:r>
                      <a:endParaRPr lang="cs-CZ"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9050" cap="flat" cmpd="sng" algn="ctr">
                      <a:solidFill>
                        <a:schemeClr val="tx1"/>
                      </a:solidFill>
                      <a:prstDash val="solid"/>
                      <a:round/>
                      <a:headEnd type="none" w="med" len="med"/>
                      <a:tailEnd type="none" w="med" len="med"/>
                    </a:lnB>
                  </a:tcPr>
                </a:tc>
              </a:tr>
              <a:tr h="336785">
                <a:tc>
                  <a:txBody>
                    <a:bodyPr/>
                    <a:lstStyle/>
                    <a:p>
                      <a:pPr algn="r">
                        <a:spcAft>
                          <a:spcPts val="0"/>
                        </a:spcAft>
                      </a:pPr>
                      <a:r>
                        <a:rPr lang="cs-CZ" sz="2000" dirty="0">
                          <a:effectLst/>
                        </a:rPr>
                        <a:t>224</a:t>
                      </a:r>
                      <a:endParaRPr lang="cs-CZ"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9050" cap="flat" cmpd="sng" algn="ctr">
                      <a:solidFill>
                        <a:schemeClr val="tx1"/>
                      </a:solidFill>
                      <a:prstDash val="solid"/>
                      <a:round/>
                      <a:headEnd type="none" w="med" len="med"/>
                      <a:tailEnd type="none" w="med" len="med"/>
                    </a:lnT>
                  </a:tcPr>
                </a:tc>
              </a:tr>
              <a:tr h="336785">
                <a:tc>
                  <a:txBody>
                    <a:bodyPr/>
                    <a:lstStyle/>
                    <a:p>
                      <a:pPr algn="ctr">
                        <a:spcAft>
                          <a:spcPts val="0"/>
                        </a:spcAft>
                      </a:pPr>
                      <a:r>
                        <a:rPr lang="cs-CZ" sz="2000" dirty="0">
                          <a:effectLst/>
                        </a:rPr>
                        <a:t>  </a:t>
                      </a:r>
                      <a:r>
                        <a:rPr lang="cs-CZ" sz="2000" dirty="0" smtClean="0">
                          <a:effectLst/>
                        </a:rPr>
                        <a:t>        56</a:t>
                      </a:r>
                      <a:endParaRPr lang="cs-CZ"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9050" cap="flat" cmpd="sng" algn="ctr">
                      <a:solidFill>
                        <a:schemeClr val="tx1"/>
                      </a:solidFill>
                      <a:prstDash val="solid"/>
                      <a:round/>
                      <a:headEnd type="none" w="med" len="med"/>
                      <a:tailEnd type="none" w="med" len="med"/>
                    </a:lnB>
                  </a:tcPr>
                </a:tc>
              </a:tr>
              <a:tr h="336785">
                <a:tc>
                  <a:txBody>
                    <a:bodyPr/>
                    <a:lstStyle/>
                    <a:p>
                      <a:pPr algn="ctr">
                        <a:spcAft>
                          <a:spcPts val="0"/>
                        </a:spcAft>
                      </a:pPr>
                      <a:r>
                        <a:rPr lang="cs-CZ" sz="2000" dirty="0">
                          <a:effectLst/>
                        </a:rPr>
                        <a:t>    </a:t>
                      </a:r>
                      <a:r>
                        <a:rPr lang="cs-CZ" sz="2000" dirty="0" smtClean="0">
                          <a:effectLst/>
                        </a:rPr>
                        <a:t>       7,84</a:t>
                      </a:r>
                      <a:endParaRPr lang="cs-CZ"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9050" cap="flat" cmpd="sng" algn="ctr">
                      <a:solidFill>
                        <a:schemeClr val="tx1"/>
                      </a:solidFill>
                      <a:prstDash val="solid"/>
                      <a:round/>
                      <a:headEnd type="none" w="med" len="med"/>
                      <a:tailEnd type="none" w="med" len="med"/>
                    </a:lnT>
                  </a:tcPr>
                </a:tc>
              </a:tr>
            </a:tbl>
          </a:graphicData>
        </a:graphic>
      </p:graphicFrame>
      <p:sp>
        <p:nvSpPr>
          <p:cNvPr id="9" name="Ovál 8"/>
          <p:cNvSpPr/>
          <p:nvPr/>
        </p:nvSpPr>
        <p:spPr>
          <a:xfrm>
            <a:off x="1219200" y="4237703"/>
            <a:ext cx="265471" cy="668594"/>
          </a:xfrm>
          <a:prstGeom prst="ellipse">
            <a:avLst/>
          </a:prstGeom>
          <a:noFill/>
          <a:ln w="15875">
            <a:solidFill>
              <a:srgbClr val="C00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25958" y="3868371"/>
            <a:ext cx="1225977" cy="369332"/>
          </a:xfrm>
          <a:prstGeom prst="rect">
            <a:avLst/>
          </a:prstGeom>
          <a:noFill/>
        </p:spPr>
        <p:txBody>
          <a:bodyPr wrap="none" rtlCol="0">
            <a:spAutoFit/>
          </a:bodyPr>
          <a:lstStyle/>
          <a:p>
            <a:r>
              <a:rPr lang="cs-CZ" dirty="0" smtClean="0"/>
              <a:t>Lucky zápis</a:t>
            </a:r>
            <a:endParaRPr lang="cs-CZ" dirty="0"/>
          </a:p>
        </p:txBody>
      </p:sp>
      <p:sp>
        <p:nvSpPr>
          <p:cNvPr id="15" name="TextovéPole 14"/>
          <p:cNvSpPr txBox="1"/>
          <p:nvPr/>
        </p:nvSpPr>
        <p:spPr>
          <a:xfrm>
            <a:off x="3089533" y="3860685"/>
            <a:ext cx="1382943" cy="369332"/>
          </a:xfrm>
          <a:prstGeom prst="rect">
            <a:avLst/>
          </a:prstGeom>
          <a:noFill/>
        </p:spPr>
        <p:txBody>
          <a:bodyPr wrap="none" rtlCol="0">
            <a:spAutoFit/>
          </a:bodyPr>
          <a:lstStyle/>
          <a:p>
            <a:r>
              <a:rPr lang="cs-CZ" dirty="0" smtClean="0"/>
              <a:t>Miskoncept?</a:t>
            </a:r>
            <a:endParaRPr lang="cs-CZ" dirty="0"/>
          </a:p>
        </p:txBody>
      </p:sp>
    </p:spTree>
    <p:extLst>
      <p:ext uri="{BB962C8B-B14F-4D97-AF65-F5344CB8AC3E}">
        <p14:creationId xmlns:p14="http://schemas.microsoft.com/office/powerpoint/2010/main" val="4027869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Koncept SČÍTÁNÍ → koncept NÁSOBENÍ</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smtClean="0"/>
              <a:t>Přidávej</a:t>
            </a:r>
            <a:r>
              <a:rPr lang="cs-CZ" dirty="0"/>
              <a:t>: </a:t>
            </a:r>
            <a:r>
              <a:rPr lang="cs-CZ" dirty="0">
                <a:solidFill>
                  <a:srgbClr val="FF0000"/>
                </a:solidFill>
              </a:rPr>
              <a:t>/ a / je // </a:t>
            </a:r>
            <a:r>
              <a:rPr lang="cs-CZ" dirty="0"/>
              <a:t>(spojovací výraz – „a“). </a:t>
            </a:r>
            <a:r>
              <a:rPr lang="cs-CZ" dirty="0">
                <a:solidFill>
                  <a:srgbClr val="FF0000"/>
                </a:solidFill>
              </a:rPr>
              <a:t>/ + / = // </a:t>
            </a:r>
            <a:r>
              <a:rPr lang="cs-CZ" dirty="0"/>
              <a:t>(součet – „+“). </a:t>
            </a:r>
            <a:r>
              <a:rPr lang="cs-CZ" dirty="0">
                <a:solidFill>
                  <a:srgbClr val="FF0000"/>
                </a:solidFill>
              </a:rPr>
              <a:t>1 + 1 = 2</a:t>
            </a:r>
          </a:p>
          <a:p>
            <a:pPr lvl="0"/>
            <a:r>
              <a:rPr lang="cs-CZ" dirty="0"/>
              <a:t>Přidávej – </a:t>
            </a:r>
            <a:r>
              <a:rPr lang="cs-CZ" i="1" dirty="0"/>
              <a:t>opakuj </a:t>
            </a:r>
            <a:r>
              <a:rPr lang="cs-CZ" dirty="0"/>
              <a:t>přidání téhož množství: 2 + 2 + 2 = 6, 3 + 3 + 3 = 9, 2 + 2 + 2 + 2 = 8 </a:t>
            </a:r>
          </a:p>
          <a:p>
            <a:pPr lvl="0"/>
            <a:r>
              <a:rPr lang="cs-CZ" dirty="0"/>
              <a:t>Opakuj </a:t>
            </a:r>
            <a:r>
              <a:rPr lang="cs-CZ" i="1" dirty="0" smtClean="0"/>
              <a:t>tolik</a:t>
            </a:r>
            <a:r>
              <a:rPr lang="cs-CZ" dirty="0" smtClean="0"/>
              <a:t>(</a:t>
            </a:r>
            <a:r>
              <a:rPr lang="cs-CZ" i="1" dirty="0" smtClean="0"/>
              <a:t>n</a:t>
            </a:r>
            <a:r>
              <a:rPr lang="cs-CZ" dirty="0" smtClean="0"/>
              <a:t>)-</a:t>
            </a:r>
            <a:r>
              <a:rPr lang="cs-CZ" dirty="0"/>
              <a:t>krát přidání téhož množství: </a:t>
            </a:r>
            <a:r>
              <a:rPr lang="cs-CZ" dirty="0" smtClean="0"/>
              <a:t>n*2 </a:t>
            </a:r>
            <a:endParaRPr lang="cs-CZ" dirty="0"/>
          </a:p>
          <a:p>
            <a:pPr lvl="1"/>
            <a:r>
              <a:rPr lang="en-GB" dirty="0"/>
              <a:t>3 * 4 = </a:t>
            </a:r>
            <a:r>
              <a:rPr lang="en-GB" dirty="0" smtClean="0"/>
              <a:t>/// </a:t>
            </a:r>
            <a:r>
              <a:rPr lang="cs-CZ" dirty="0"/>
              <a:t>vezmi a opakuj </a:t>
            </a:r>
            <a:r>
              <a:rPr lang="cs-CZ" dirty="0" smtClean="0"/>
              <a:t>4krát = //// vezmi a opakuj 3krát</a:t>
            </a:r>
            <a:endParaRPr lang="cs-CZ" dirty="0"/>
          </a:p>
          <a:p>
            <a:pPr lvl="0"/>
            <a:r>
              <a:rPr lang="cs-CZ" dirty="0"/>
              <a:t>Při sčítání vyšších řádů než jednotky lze sčítat jednotky stejného řádu ve sloupci. Pokud přitom dojde k přechodu do vyššího řádu </a:t>
            </a:r>
            <a:r>
              <a:rPr lang="cs-CZ" dirty="0" smtClean="0"/>
              <a:t>(„přetečení“), </a:t>
            </a:r>
            <a:r>
              <a:rPr lang="cs-CZ" dirty="0"/>
              <a:t>je nutné tento řád přičíst („držím si jedničku, dvojku…“) </a:t>
            </a:r>
          </a:p>
          <a:p>
            <a:pPr lvl="0"/>
            <a:r>
              <a:rPr lang="cs-CZ" dirty="0"/>
              <a:t>Při násobení lze využít principu </a:t>
            </a:r>
            <a:r>
              <a:rPr lang="cs-CZ" dirty="0" smtClean="0"/>
              <a:t>sčítání </a:t>
            </a:r>
            <a:r>
              <a:rPr lang="cs-CZ" dirty="0"/>
              <a:t>do </a:t>
            </a:r>
            <a:r>
              <a:rPr lang="cs-CZ" dirty="0" smtClean="0"/>
              <a:t>sloupců – nejprve se v řádku násobí, pak se ve sloupci sčítá.   </a:t>
            </a:r>
            <a:endParaRPr lang="cs-CZ" dirty="0"/>
          </a:p>
          <a:p>
            <a:pPr lvl="0"/>
            <a:r>
              <a:rPr lang="cs-CZ" dirty="0"/>
              <a:t>Při násobení čísel vyšších řádů než jednotky se násobí každá číslice, přičemž se získané násobky sčítají ve sloupci s ohledem na odpovídající řád, ve kterém číslice figuruje – to je vyjádřeno posunem v řadě </a:t>
            </a:r>
            <a:r>
              <a:rPr lang="cs-CZ" dirty="0" smtClean="0"/>
              <a:t>číslic na každém následujícím řádku: </a:t>
            </a:r>
            <a:r>
              <a:rPr lang="cs-CZ" dirty="0"/>
              <a:t>3*67 = (3*7) + (3*6*10) = (2*10 + 1) + 180</a:t>
            </a:r>
          </a:p>
          <a:p>
            <a:pPr lvl="0"/>
            <a:r>
              <a:rPr lang="cs-CZ" dirty="0">
                <a:solidFill>
                  <a:srgbClr val="FF0000"/>
                </a:solidFill>
              </a:rPr>
              <a:t>Desetinná čísla násobíme stejně jako čísla přirozená. Ve výsledku oddělíme </a:t>
            </a:r>
            <a:r>
              <a:rPr lang="cs-CZ" b="1" dirty="0">
                <a:solidFill>
                  <a:srgbClr val="FF0000"/>
                </a:solidFill>
              </a:rPr>
              <a:t>tolik desetinných míst</a:t>
            </a:r>
            <a:r>
              <a:rPr lang="cs-CZ" dirty="0">
                <a:solidFill>
                  <a:srgbClr val="FF0000"/>
                </a:solidFill>
              </a:rPr>
              <a:t>, kolik jich mají </a:t>
            </a:r>
            <a:r>
              <a:rPr lang="cs-CZ" b="1" dirty="0">
                <a:solidFill>
                  <a:srgbClr val="FF0000"/>
                </a:solidFill>
              </a:rPr>
              <a:t>oba činitelé </a:t>
            </a:r>
            <a:r>
              <a:rPr lang="cs-CZ" b="1" dirty="0" smtClean="0">
                <a:solidFill>
                  <a:srgbClr val="FF0000"/>
                </a:solidFill>
              </a:rPr>
              <a:t>dohromady.</a:t>
            </a:r>
            <a:endParaRPr lang="cs-CZ" dirty="0">
              <a:solidFill>
                <a:srgbClr val="FF0000"/>
              </a:solidFill>
            </a:endParaRPr>
          </a:p>
          <a:p>
            <a:endParaRPr lang="cs-CZ" dirty="0"/>
          </a:p>
        </p:txBody>
      </p:sp>
    </p:spTree>
    <p:extLst>
      <p:ext uri="{BB962C8B-B14F-4D97-AF65-F5344CB8AC3E}">
        <p14:creationId xmlns:p14="http://schemas.microsoft.com/office/powerpoint/2010/main" val="2436864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1030</Words>
  <Application>Microsoft Office PowerPoint</Application>
  <PresentationFormat>Širokoúhlá obrazovka</PresentationFormat>
  <Paragraphs>169</Paragraphs>
  <Slides>11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vt:i4>
      </vt:variant>
    </vt:vector>
  </HeadingPairs>
  <TitlesOfParts>
    <vt:vector size="17" baseType="lpstr">
      <vt:lpstr>Arial</vt:lpstr>
      <vt:lpstr>Calibri</vt:lpstr>
      <vt:lpstr>Calibri Light</vt:lpstr>
      <vt:lpstr>Symbol</vt:lpstr>
      <vt:lpstr>Times New Roman</vt:lpstr>
      <vt:lpstr>Motiv Office</vt:lpstr>
      <vt:lpstr>Koncept násobení</vt:lpstr>
      <vt:lpstr>Jednotky transformace obsahu v učební situaci  prekoncept / představa – výraz – koncept </vt:lpstr>
      <vt:lpstr>Modality existence obsahu – koncept v pojetí didaktiky</vt:lpstr>
      <vt:lpstr>Koncept, prekoncept – představa </vt:lpstr>
      <vt:lpstr>Koncept, procept </vt:lpstr>
      <vt:lpstr>Prekoncept, představa</vt:lpstr>
      <vt:lpstr>Konceptová integrace – blending </vt:lpstr>
      <vt:lpstr>Problém konceptové integrace</vt:lpstr>
      <vt:lpstr>Koncept SČÍTÁNÍ → koncept NÁSOBENÍ </vt:lpstr>
      <vt:lpstr>Metafora</vt:lpstr>
      <vt:lpstr>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Slavík</dc:creator>
  <cp:lastModifiedBy>Jan Slavík</cp:lastModifiedBy>
  <cp:revision>21</cp:revision>
  <dcterms:created xsi:type="dcterms:W3CDTF">2014-11-05T09:05:23Z</dcterms:created>
  <dcterms:modified xsi:type="dcterms:W3CDTF">2014-11-05T13:45:24Z</dcterms:modified>
</cp:coreProperties>
</file>