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9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0225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63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30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947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690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66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81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63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3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53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39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59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42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1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4BBD-FED6-4C32-B841-6173DB6C144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2B6AAB-02CC-436D-8292-E8EBB227F7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5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40E5D2-8121-4659-BCE3-3BE267176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124" y="1674977"/>
            <a:ext cx="7766936" cy="253486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Interaktivní výukové materiály v přípravě budoucího učitele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E581899-071A-49E2-B80E-B6472D4F8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124" y="4209844"/>
            <a:ext cx="7766936" cy="2208047"/>
          </a:xfrm>
        </p:spPr>
        <p:txBody>
          <a:bodyPr>
            <a:normAutofit/>
          </a:bodyPr>
          <a:lstStyle/>
          <a:p>
            <a:r>
              <a:rPr lang="cs-CZ" dirty="0"/>
              <a:t>prof. PaedDr. Michal Nedělka, Dr</a:t>
            </a:r>
            <a:r>
              <a:rPr lang="cs-CZ" dirty="0" smtClean="0"/>
              <a:t>.</a:t>
            </a:r>
          </a:p>
          <a:p>
            <a:endParaRPr lang="cs-CZ" sz="1000" dirty="0"/>
          </a:p>
          <a:p>
            <a:r>
              <a:rPr lang="cs-CZ" i="1" dirty="0"/>
              <a:t>konferenční příspěvek byl vyhotoven pro projekt: </a:t>
            </a:r>
          </a:p>
          <a:p>
            <a:r>
              <a:rPr lang="cs-CZ" b="1" i="1" dirty="0"/>
              <a:t>Podpora rozvoje oborově didaktických </a:t>
            </a:r>
            <a:br>
              <a:rPr lang="cs-CZ" b="1" i="1" dirty="0"/>
            </a:br>
            <a:r>
              <a:rPr lang="cs-CZ" b="1" i="1" dirty="0"/>
              <a:t>magisterských studijních programů </a:t>
            </a:r>
          </a:p>
          <a:p>
            <a:r>
              <a:rPr lang="cs-CZ" b="1" i="1" dirty="0"/>
              <a:t>s </a:t>
            </a:r>
            <a:r>
              <a:rPr lang="cs-CZ" b="1" i="1" dirty="0" err="1"/>
              <a:t>reg</a:t>
            </a:r>
            <a:r>
              <a:rPr lang="cs-CZ" b="1" i="1" dirty="0"/>
              <a:t>. č.: </a:t>
            </a:r>
            <a:r>
              <a:rPr lang="cs-CZ" b="1" i="1" dirty="0" smtClean="0"/>
              <a:t>CZ.02.2.69/0.0/0.0/16_015/000236</a:t>
            </a:r>
            <a:endParaRPr lang="cs-CZ" dirty="0"/>
          </a:p>
        </p:txBody>
      </p:sp>
      <p:pic>
        <p:nvPicPr>
          <p:cNvPr id="4" name="Google Shape;106;p26"/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92646" y="555475"/>
            <a:ext cx="4571792" cy="1119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292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DE2C18-4BDA-4D6F-ACDA-295F2D96D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16146" cy="1320800"/>
          </a:xfrm>
        </p:spPr>
        <p:txBody>
          <a:bodyPr>
            <a:noAutofit/>
          </a:bodyPr>
          <a:lstStyle/>
          <a:p>
            <a:r>
              <a:rPr lang="cs-CZ" dirty="0"/>
              <a:t>Potřeba nových forem a obsahu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47FF903-C959-4C44-B0BF-AFFE913B7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ově </a:t>
            </a:r>
            <a:r>
              <a:rPr lang="cs-CZ" dirty="0"/>
              <a:t>akreditované studijní programy (proces od roku 2016)</a:t>
            </a:r>
          </a:p>
          <a:p>
            <a:r>
              <a:rPr lang="cs-CZ" dirty="0"/>
              <a:t>t</a:t>
            </a:r>
            <a:r>
              <a:rPr lang="cs-CZ" dirty="0" smtClean="0"/>
              <a:t>radovaná </a:t>
            </a:r>
            <a:r>
              <a:rPr lang="cs-CZ" dirty="0"/>
              <a:t>a platná zásada – učím tak, jak kdysi učili mě</a:t>
            </a:r>
          </a:p>
          <a:p>
            <a:r>
              <a:rPr lang="cs-CZ" dirty="0"/>
              <a:t>s</a:t>
            </a:r>
            <a:r>
              <a:rPr lang="cs-CZ" dirty="0" smtClean="0"/>
              <a:t>tudent </a:t>
            </a:r>
            <a:r>
              <a:rPr lang="cs-CZ" dirty="0"/>
              <a:t>– objekt i subjekt přípravy</a:t>
            </a:r>
          </a:p>
          <a:p>
            <a:r>
              <a:rPr lang="cs-CZ" dirty="0"/>
              <a:t>p</a:t>
            </a:r>
            <a:r>
              <a:rPr lang="cs-CZ" dirty="0" smtClean="0"/>
              <a:t>oměr </a:t>
            </a:r>
            <a:r>
              <a:rPr lang="cs-CZ" dirty="0"/>
              <a:t>výše uvedených rolí se mění</a:t>
            </a:r>
          </a:p>
          <a:p>
            <a:r>
              <a:rPr lang="cs-CZ" dirty="0"/>
              <a:t>c</a:t>
            </a:r>
            <a:r>
              <a:rPr lang="cs-CZ" dirty="0" smtClean="0"/>
              <a:t>íl</a:t>
            </a:r>
            <a:r>
              <a:rPr lang="cs-CZ" dirty="0"/>
              <a:t>: příprava samostatně uvažující a pracující osobnosti s odborným fundamentem</a:t>
            </a:r>
          </a:p>
          <a:p>
            <a:r>
              <a:rPr lang="cs-CZ" dirty="0"/>
              <a:t>c</a:t>
            </a:r>
            <a:r>
              <a:rPr lang="cs-CZ" dirty="0" smtClean="0"/>
              <a:t>íl </a:t>
            </a:r>
            <a:r>
              <a:rPr lang="cs-CZ" dirty="0"/>
              <a:t>také: využít prezenční výuku k tomu, co si jinak lze osvojit obtížně – rozvíjení schopností a dovedností v interakci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55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97F7FD-9078-4D92-8148-D2EBA731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dosavadního způsobu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879C306-8AA5-4F18-BE50-E707DAD6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Dílčí výsledky:</a:t>
            </a:r>
          </a:p>
          <a:p>
            <a:pPr lvl="0"/>
            <a:r>
              <a:rPr lang="cs-CZ" dirty="0"/>
              <a:t>prezenční výuka obsahuje teoretickou materii, již si lze osvojit samostudiem</a:t>
            </a:r>
          </a:p>
          <a:p>
            <a:pPr lvl="0"/>
            <a:r>
              <a:rPr lang="cs-CZ" dirty="0"/>
              <a:t>k tomuto osvojování je však nutno využívat zdrojů rozmanité povahy a především jejich kombinací (internet, psané texty, knihovny, filmové dokumenty, videozáznamy, zvukové či grafické soubory soukromé či veřejně dostupné)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76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0F81A2-5CC7-4BCE-8334-A41D2F3EE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39B590-4377-4850-B853-DE7EEF2A1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tříštění pozornosti a časová náročnost takové přípravy</a:t>
            </a:r>
          </a:p>
          <a:p>
            <a:pPr lvl="0"/>
            <a:r>
              <a:rPr lang="cs-CZ" dirty="0"/>
              <a:t>obtížná sebereflexe</a:t>
            </a:r>
          </a:p>
          <a:p>
            <a:pPr lvl="0"/>
            <a:r>
              <a:rPr lang="cs-CZ" dirty="0"/>
              <a:t>prověřování znalostí v prezenční výuce je mnohdy zbytečné a neefektivní </a:t>
            </a:r>
          </a:p>
          <a:p>
            <a:pPr marL="0" indent="0">
              <a:buNone/>
            </a:pPr>
            <a:r>
              <a:rPr lang="cs-CZ" dirty="0" smtClean="0"/>
              <a:t>	Odtud </a:t>
            </a:r>
            <a:r>
              <a:rPr lang="cs-CZ" dirty="0"/>
              <a:t>pramení potřeba komplexních výukových materiálů obsahujících </a:t>
            </a:r>
            <a:r>
              <a:rPr lang="cs-CZ" dirty="0" smtClean="0"/>
              <a:t>	prezentaci </a:t>
            </a:r>
            <a:r>
              <a:rPr lang="cs-CZ" dirty="0"/>
              <a:t>materiálu a příležitosti k ověřování znalostí.</a:t>
            </a:r>
          </a:p>
          <a:p>
            <a:pPr marL="0" indent="0">
              <a:buNone/>
            </a:pPr>
            <a:r>
              <a:rPr lang="cs-CZ" dirty="0" smtClean="0"/>
              <a:t>	Elektronická </a:t>
            </a:r>
            <a:r>
              <a:rPr lang="cs-CZ" dirty="0"/>
              <a:t>učebnice výše uvedené nároky splňuje.</a:t>
            </a:r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42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7382D2-047E-4786-884C-1B5099EC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Elektronická učebnice – pozitiva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C55EFE-BD89-4995-8E2A-E665BB69C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. Zdroje:</a:t>
            </a:r>
          </a:p>
          <a:p>
            <a:pPr lvl="0"/>
            <a:r>
              <a:rPr lang="cs-CZ" dirty="0"/>
              <a:t>autor (vyučující) vychází z různých zdrojů, které považuje za nejvhodnější na základě vlastní zkušenosti</a:t>
            </a:r>
          </a:p>
          <a:p>
            <a:pPr lvl="0"/>
            <a:r>
              <a:rPr lang="cs-CZ" dirty="0"/>
              <a:t>odpadá nutnost studovat všechny zdroje, zvlášť když nejsou vždy běžně dostupné</a:t>
            </a:r>
          </a:p>
          <a:p>
            <a:pPr lvl="0"/>
            <a:r>
              <a:rPr lang="cs-CZ" dirty="0"/>
              <a:t>existuje však možnost různé zdroje využít a porovnat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28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E78ED5-8722-4776-B4A7-D734BD2AE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Elektronická učebnice – pozitiva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7E1E8BE-3D99-4F70-AEC5-0D745D7D1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B. Média:</a:t>
            </a:r>
          </a:p>
          <a:p>
            <a:pPr lvl="0"/>
            <a:r>
              <a:rPr lang="cs-CZ" dirty="0"/>
              <a:t>autor dokládá problematiku uváděnou v textu dalšími materiály – zvukem, obrazem, animacemi</a:t>
            </a:r>
          </a:p>
          <a:p>
            <a:pPr lvl="0"/>
            <a:r>
              <a:rPr lang="cs-CZ" dirty="0"/>
              <a:t>multimediální splňuje nárok na názornost a atraktivitu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42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315AF2-484E-4848-89BF-36104BBF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Elektronická učebnice – pozitiva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FCFD32A-E148-450A-A951-1F5AFD9EF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C. Interaktivita:</a:t>
            </a:r>
          </a:p>
          <a:p>
            <a:pPr lvl="0"/>
            <a:r>
              <a:rPr lang="cs-CZ" dirty="0"/>
              <a:t>kniha umožňuje nastavení vlastního učebního tempa </a:t>
            </a:r>
          </a:p>
          <a:p>
            <a:pPr lvl="0"/>
            <a:r>
              <a:rPr lang="cs-CZ" dirty="0"/>
              <a:t>umožňuje nastavení vlastních učebních strategií – poznámek, vsuvek, zvýraznění, záložek</a:t>
            </a:r>
          </a:p>
          <a:p>
            <a:pPr lvl="0"/>
            <a:r>
              <a:rPr lang="cs-CZ" dirty="0"/>
              <a:t>umožňuje vlastní testování (a tedy i hodnocení úrovně) znalostí </a:t>
            </a:r>
          </a:p>
          <a:p>
            <a:pPr lvl="0"/>
            <a:r>
              <a:rPr lang="cs-CZ" dirty="0"/>
              <a:t>dává prvotní impulsy k práci s chybou – navádí na správné odpovědi a jejich souvislosti přímo v již prostudovaném 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968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C3C443-C3AA-4662-957F-8AE86CF3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Elektronická učebnice – pozitiva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83038E0-9B39-47C7-86AD-4A8719BC6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D. Efektivita:</a:t>
            </a:r>
          </a:p>
          <a:p>
            <a:pPr lvl="0"/>
            <a:r>
              <a:rPr lang="cs-CZ" dirty="0"/>
              <a:t>soustavná s práce s elektronickou učebnicí vybízí k výzkumu řady aspektů vzdělávacího procesu</a:t>
            </a:r>
          </a:p>
          <a:p>
            <a:pPr lvl="0"/>
            <a:r>
              <a:rPr lang="cs-CZ" dirty="0"/>
              <a:t>již v současné době sleduji na empirickém základě sledovat, že přináší vyšší efektivitu učení, a to v případech teoretických disciplín</a:t>
            </a:r>
          </a:p>
          <a:p>
            <a:pPr lvl="0"/>
            <a:r>
              <a:rPr lang="cs-CZ" dirty="0"/>
              <a:t>účinek efektivity – časová dotace, která nemůže a ani nemusí v jednotlivých předmětech současného vzdělávacího plánu dosáhnout na zevrubně prezentované obsahy v prezenční výuce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925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083A9A-E55E-4E2F-BCBD-5A036547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751F0B1-8BB6-4279-8D70-968BF308B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 tvorbě a užívání elektronické učebnice přispívá zvažování:</a:t>
            </a:r>
          </a:p>
          <a:p>
            <a:r>
              <a:rPr lang="cs-CZ" dirty="0"/>
              <a:t>povahy předmětů</a:t>
            </a:r>
          </a:p>
          <a:p>
            <a:r>
              <a:rPr lang="cs-CZ" dirty="0"/>
              <a:t>povahy materiálu k osvojení</a:t>
            </a:r>
          </a:p>
          <a:p>
            <a:r>
              <a:rPr lang="cs-CZ" dirty="0"/>
              <a:t>požadavků k zakončení předmětu</a:t>
            </a:r>
          </a:p>
          <a:p>
            <a:r>
              <a:rPr lang="cs-CZ" dirty="0"/>
              <a:t>využitelnosti knihy v další práci a praxi studenta</a:t>
            </a:r>
          </a:p>
          <a:p>
            <a:r>
              <a:rPr lang="cs-CZ" dirty="0"/>
              <a:t>využitelnosti v jiných studijních programech</a:t>
            </a:r>
          </a:p>
          <a:p>
            <a:r>
              <a:rPr lang="cs-CZ" dirty="0"/>
              <a:t>využitelnosti širší veřejností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70520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199</Words>
  <Application>Microsoft Office PowerPoint</Application>
  <PresentationFormat>Širokoúhlá obrazovka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Interaktivní výukové materiály v přípravě budoucího učitele</vt:lpstr>
      <vt:lpstr>Potřeba nových forem a obsahu vzdělávání </vt:lpstr>
      <vt:lpstr>Analýza dosavadního způsobu vzdělávání</vt:lpstr>
      <vt:lpstr>Důsledky</vt:lpstr>
      <vt:lpstr>Elektronická učebnice – pozitiva </vt:lpstr>
      <vt:lpstr>Elektronická učebnice – pozitiva</vt:lpstr>
      <vt:lpstr>Elektronická učebnice – pozitiva</vt:lpstr>
      <vt:lpstr>Elektronická učebnice – pozitiva</vt:lpstr>
      <vt:lpstr>Závěry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Interaktivní výukové materiály v přípravě budoucího učitele</dc:title>
  <dc:creator>Michal Nedělka</dc:creator>
  <cp:lastModifiedBy>Igor Cerveny</cp:lastModifiedBy>
  <cp:revision>4</cp:revision>
  <dcterms:created xsi:type="dcterms:W3CDTF">2020-10-13T14:27:18Z</dcterms:created>
  <dcterms:modified xsi:type="dcterms:W3CDTF">2020-10-13T14:41:50Z</dcterms:modified>
</cp:coreProperties>
</file>