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14" r:id="rId13"/>
    <p:sldId id="32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F81A4-B82A-44DF-A6A5-221C5B03E75E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EC575-7EAC-46D5-97C3-D7B14DDC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4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26718-9F1D-4626-99A2-C276CD63A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B4B952-5331-4D7C-BD0D-0DB863353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E1280-0919-44EE-986D-2C298185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8741-7E40-42E6-847D-8ECC407D08C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9CCA30-7648-454B-BD86-DC201D4A1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0216D0-CC48-4CBA-A82D-C3883743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5A1-39E4-490B-8682-01D9855E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5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4A6FD-FAC8-45D1-B2D2-E6E45524C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8578D8-0EAE-4903-A9A9-94CEFE68B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D81173-C35C-4777-9D97-251C82115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8741-7E40-42E6-847D-8ECC407D08C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68CD90-5B05-40B2-B56D-790D588D9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FC233D-C1E9-4F2A-BF15-634A90B8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5A1-39E4-490B-8682-01D9855E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6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FA710AA-BC49-4947-9B59-22A430532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286EA08-14ED-4CBA-9791-26067C8E3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750449-0245-4B1B-B294-7114FB09E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8741-7E40-42E6-847D-8ECC407D08C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3AB08E-F871-45BC-A430-E4AC50D1C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B3ED94-2F48-4E39-8273-652F587F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5A1-39E4-490B-8682-01D9855E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1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D3F8F-A506-4E60-BAB7-E4DABFFE9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5433C5-AB68-40A1-BF57-783213F16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0E560D-051B-47CC-A58A-8275C8475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8741-7E40-42E6-847D-8ECC407D08C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D0893D-E748-4DBB-B72E-AE41F0441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84864D-D2F7-4049-9631-5CBDE957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5A1-39E4-490B-8682-01D9855E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8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FE6A3A-36AE-4EFA-9431-8417132B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8568DF-5D1A-44CB-A018-996FB3E40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ED3CDD-66E3-4F5F-9D00-C971166A4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8741-7E40-42E6-847D-8ECC407D08C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BADA6C-FDEF-48B8-8FCC-B3954830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023CF9-9442-4865-B807-0ED688A5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5A1-39E4-490B-8682-01D9855E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A820D-9D0E-4018-8011-36D2716D7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F3F313-AC8D-414C-B717-11D0C3211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EBC79E3-35F8-42CC-A441-A8C0EFE04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91D318-4ABD-4878-86B8-A0A8B481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8741-7E40-42E6-847D-8ECC407D08C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470289-196C-4580-AD2A-8E4E6008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7CE191-B007-4077-BABA-E59C6E515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5A1-39E4-490B-8682-01D9855E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0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DD93C-FEE8-45C3-ACEE-EED37ADE3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EB9E9F0-48B9-4264-89C5-F12101D1D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A1D6965-98A1-4217-8C4F-5B1EB7C51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2034BD9-E04B-4588-9652-F53D4F62A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7371ED5-5D44-4DAC-AD1B-AA55B87D0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FC4935E-15E1-48CC-85AB-F928D2C44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8741-7E40-42E6-847D-8ECC407D08C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CBCB9E-DA57-4CE4-B7A6-D36F4A0F2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064F2D-7C8F-4E35-9AE6-5292D4ED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5A1-39E4-490B-8682-01D9855E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5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022E2-BC7D-487A-9D3C-917669DC5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FA29AF-0EEC-40EC-B538-2FD6DE8B3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8741-7E40-42E6-847D-8ECC407D08C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592E88-6D62-4965-B006-7F540FC9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C53A3B-426B-4CAC-AD6E-6CED17121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5A1-39E4-490B-8682-01D9855E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1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FA83E49-14F6-4061-9160-09C26A27D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8741-7E40-42E6-847D-8ECC407D08C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D498E27-2B76-4E77-8C0F-35AA2B9F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E46B4E4-BF8A-4A0D-8196-E7F6BA89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5A1-39E4-490B-8682-01D9855E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8DF70F-69EA-4A2A-852D-07103F99A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6F1CC3-CF97-44B3-AD4B-D63B2840F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4BB5DE-E1E7-436F-A820-F3C529D20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F12767-087A-4D99-85A6-E4A3920E4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8741-7E40-42E6-847D-8ECC407D08C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C27541-F9BC-4144-B4E1-B9DEDEC14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FDD783-1E49-4DC7-BF57-1D263085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5A1-39E4-490B-8682-01D9855E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4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5C442-05B4-43AB-8A3F-8609B8380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E30A811-58E2-4122-BCA4-5A0004C31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12D0869-8855-4C88-8645-16CEDE26E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9C9D7E-F2CA-45C2-87B9-697C39ED8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C8741-7E40-42E6-847D-8ECC407D08C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33BA6E-7D7A-4BCB-901D-EFF554A3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356959-306C-4A3F-8537-35947EB30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E5A1-39E4-490B-8682-01D9855E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0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799D94B-A8B2-41B5-B7D4-D07A13689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8B2143-2A43-4B54-82B1-EF457520E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E7B432-ADAF-42EB-8AB8-B70B6AF34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C8741-7E40-42E6-847D-8ECC407D08C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E22257-B5C0-4A43-A0CD-AAA3CC7C2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FA9288-6634-475D-919E-A5B331098D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AE5A1-39E4-490B-8682-01D9855E9C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84894843,&quot;Placement&quot;:&quot;Footer&quot;,&quot;Top&quot;:519.343,&quot;Left&quot;:447.2504,&quot;SlideWidth&quot;:960,&quot;SlideHeight&quot;:540}">
            <a:extLst>
              <a:ext uri="{FF2B5EF4-FFF2-40B4-BE49-F238E27FC236}">
                <a16:creationId xmlns:a16="http://schemas.microsoft.com/office/drawing/2014/main" id="{7DCEC4E7-6B02-4E09-B085-3B61E20C6CD9}"/>
              </a:ext>
            </a:extLst>
          </p:cNvPr>
          <p:cNvSpPr txBox="1"/>
          <p:nvPr userDrawn="1"/>
        </p:nvSpPr>
        <p:spPr>
          <a:xfrm>
            <a:off x="5680080" y="6595656"/>
            <a:ext cx="83183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cs-CZ" sz="1000">
                <a:solidFill>
                  <a:srgbClr val="000000"/>
                </a:solidFill>
                <a:latin typeface="Calibri" panose="020F0502020204030204" pitchFamily="34" charset="0"/>
              </a:rPr>
              <a:t>SE Internal</a:t>
            </a:r>
          </a:p>
        </p:txBody>
      </p:sp>
    </p:spTree>
    <p:extLst>
      <p:ext uri="{BB962C8B-B14F-4D97-AF65-F5344CB8AC3E}">
        <p14:creationId xmlns:p14="http://schemas.microsoft.com/office/powerpoint/2010/main" val="153118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natur.cuni.cz/student/creative-commons-aneb-co-je-na-internetu-volne-k-pouziti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2.0/" TargetMode="External"/><Relationship Id="rId2" Type="http://schemas.openxmlformats.org/officeDocument/2006/relationships/hyperlink" Target="https://creativecommons.org/publicdomain/zero/1.0/deed.c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2EEC0D-D2CC-4BB6-9434-3CCB6DD735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Obrazové a zvukové prvky </a:t>
            </a:r>
            <a:br>
              <a:rPr lang="cs-CZ" dirty="0"/>
            </a:br>
            <a:r>
              <a:rPr lang="cs-CZ" dirty="0"/>
              <a:t>v kontextu autorského práva 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63D78A-692F-4E8E-9EE9-F28C84681A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3200" dirty="0"/>
          </a:p>
          <a:p>
            <a:r>
              <a:rPr lang="cs-CZ" sz="3200" dirty="0"/>
              <a:t>JUDr. Lenka Papíková</a:t>
            </a:r>
          </a:p>
        </p:txBody>
      </p:sp>
    </p:spTree>
    <p:extLst>
      <p:ext uri="{BB962C8B-B14F-4D97-AF65-F5344CB8AC3E}">
        <p14:creationId xmlns:p14="http://schemas.microsoft.com/office/powerpoint/2010/main" val="2422552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58B6A0-C5C2-4CE9-B175-DC302526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při práci s hudbou a obrázky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93082-32A8-4CF5-AD49-C8C8F5138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Hudba</a:t>
            </a:r>
          </a:p>
          <a:p>
            <a:pPr>
              <a:buFontTx/>
              <a:buChar char="-"/>
            </a:pPr>
            <a:r>
              <a:rPr lang="cs-CZ" dirty="0"/>
              <a:t>nesmí se použit (zvláštní svolení, licence, CC licence)</a:t>
            </a:r>
          </a:p>
          <a:p>
            <a:pPr marL="0" indent="0">
              <a:buNone/>
            </a:pPr>
            <a:r>
              <a:rPr lang="cs-CZ" b="1" dirty="0"/>
              <a:t>Obrázky, video</a:t>
            </a:r>
          </a:p>
          <a:p>
            <a:pPr>
              <a:buFontTx/>
              <a:buChar char="-"/>
            </a:pPr>
            <a:r>
              <a:rPr lang="cs-CZ" dirty="0"/>
              <a:t>nesmí se použít (zvláštní svolení, licence, CC licence)</a:t>
            </a:r>
          </a:p>
          <a:p>
            <a:pPr marL="0" indent="0">
              <a:buNone/>
            </a:pPr>
            <a:r>
              <a:rPr lang="cs-CZ" b="1" dirty="0"/>
              <a:t>Osobní potřeba</a:t>
            </a:r>
          </a:p>
          <a:p>
            <a:pPr>
              <a:buFontTx/>
              <a:buChar char="-"/>
            </a:pPr>
            <a:r>
              <a:rPr lang="cs-CZ" dirty="0"/>
              <a:t>může se používat (např. kopie knihy), lze i nejbližším příbuzným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Autorská práva nelze převést!!!</a:t>
            </a:r>
          </a:p>
        </p:txBody>
      </p:sp>
    </p:spTree>
    <p:extLst>
      <p:ext uri="{BB962C8B-B14F-4D97-AF65-F5344CB8AC3E}">
        <p14:creationId xmlns:p14="http://schemas.microsoft.com/office/powerpoint/2010/main" val="2958168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8187EA-9881-46EE-B1EA-4AB1E31F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CC licence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DE129C6-7970-4B10-8B51-7579E1474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327" y="1575879"/>
            <a:ext cx="10133473" cy="4660495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FA3F2DBF-DB8F-4FBB-9B5D-D38FD748F5BA}"/>
              </a:ext>
            </a:extLst>
          </p:cNvPr>
          <p:cNvSpPr/>
          <p:nvPr/>
        </p:nvSpPr>
        <p:spPr>
          <a:xfrm>
            <a:off x="5901184" y="6310737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>
                <a:hlinkClick r:id="rId3"/>
              </a:rPr>
              <a:t>Zdroj: https://web.natur.cuni.cz/student/creative-commons-aneb-co-je-na-internetu-volne-k-pouziti</a:t>
            </a:r>
            <a:endParaRPr lang="cs-CZ" sz="1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714E91E-6A2F-44F9-A4A3-C1FB1ACD44F3}"/>
              </a:ext>
            </a:extLst>
          </p:cNvPr>
          <p:cNvSpPr txBox="1"/>
          <p:nvPr/>
        </p:nvSpPr>
        <p:spPr>
          <a:xfrm>
            <a:off x="6095999" y="236206"/>
            <a:ext cx="4400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Doporučuji používat CC </a:t>
            </a:r>
            <a:r>
              <a:rPr lang="cs-CZ" dirty="0" err="1"/>
              <a:t>Search</a:t>
            </a:r>
            <a:r>
              <a:rPr lang="cs-CZ" dirty="0"/>
              <a:t> (</a:t>
            </a:r>
            <a:r>
              <a:rPr lang="cs-CZ" dirty="0">
                <a:hlinkClick r:id="rId3"/>
              </a:rPr>
              <a:t>https://web.natur.cuni.cz/student/</a:t>
            </a:r>
            <a:r>
              <a:rPr lang="cs-CZ" dirty="0" err="1">
                <a:hlinkClick r:id="rId3"/>
              </a:rPr>
              <a:t>creative</a:t>
            </a:r>
            <a:r>
              <a:rPr lang="cs-CZ" dirty="0">
                <a:hlinkClick r:id="rId3"/>
              </a:rPr>
              <a:t>-</a:t>
            </a:r>
            <a:r>
              <a:rPr lang="cs-CZ" dirty="0" err="1">
                <a:hlinkClick r:id="rId3"/>
              </a:rPr>
              <a:t>commons</a:t>
            </a:r>
            <a:r>
              <a:rPr lang="cs-CZ" dirty="0">
                <a:hlinkClick r:id="rId3"/>
              </a:rPr>
              <a:t>-aneb-co-je-na-internetu-</a:t>
            </a:r>
            <a:r>
              <a:rPr lang="cs-CZ" dirty="0" err="1">
                <a:hlinkClick r:id="rId3"/>
              </a:rPr>
              <a:t>volne</a:t>
            </a:r>
            <a:r>
              <a:rPr lang="cs-CZ" dirty="0">
                <a:hlinkClick r:id="rId3"/>
              </a:rPr>
              <a:t>-k-</a:t>
            </a:r>
            <a:r>
              <a:rPr lang="cs-CZ" dirty="0" err="1">
                <a:hlinkClick r:id="rId3"/>
              </a:rPr>
              <a:t>pouziti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54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A8B87-F1B7-4634-B122-154954D0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89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</a:t>
            </a:r>
            <a:r>
              <a:rPr lang="cs-CZ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F2A4C6-08A6-42AB-923D-CE6AA8422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4007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34500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77C01-6E62-457A-AD0E-A22825B0C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zdrojů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1C2265-A00C-424D-B8E7-6FE8787F7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520"/>
            <a:ext cx="10515600" cy="4935243"/>
          </a:xfrm>
        </p:spPr>
        <p:txBody>
          <a:bodyPr>
            <a:normAutofit fontScale="55000" lnSpcReduction="20000"/>
          </a:bodyPr>
          <a:lstStyle/>
          <a:p>
            <a:r>
              <a:rPr lang="cs-CZ" altLang="cs-CZ" sz="3300" dirty="0"/>
              <a:t>ČESKO, LEKS, Jaroslav, </a:t>
            </a:r>
            <a:r>
              <a:rPr lang="cs-CZ" altLang="cs-CZ" sz="3300" dirty="0" err="1"/>
              <a:t>ed</a:t>
            </a:r>
            <a:r>
              <a:rPr lang="cs-CZ" altLang="cs-CZ" sz="3300" dirty="0"/>
              <a:t>. a RENDULOVÁ, Elvíra, </a:t>
            </a:r>
            <a:r>
              <a:rPr lang="cs-CZ" altLang="cs-CZ" sz="3300" dirty="0" err="1"/>
              <a:t>ed</a:t>
            </a:r>
            <a:r>
              <a:rPr lang="cs-CZ" altLang="cs-CZ" sz="3300" dirty="0"/>
              <a:t>. </a:t>
            </a:r>
            <a:r>
              <a:rPr lang="cs-CZ" altLang="cs-CZ" sz="3300" i="1" dirty="0"/>
              <a:t>Autorské a průmyslové právo: [aktualizováno k 15.2.2004: prováděcí předpisy a předpisy související</a:t>
            </a:r>
            <a:r>
              <a:rPr lang="cs-CZ" altLang="cs-CZ" sz="3300" dirty="0"/>
              <a:t>. Brno: </a:t>
            </a:r>
            <a:r>
              <a:rPr lang="cs-CZ" altLang="cs-CZ" sz="3300" dirty="0" err="1"/>
              <a:t>Computer</a:t>
            </a:r>
            <a:r>
              <a:rPr lang="cs-CZ" altLang="cs-CZ" sz="3300" dirty="0"/>
              <a:t> </a:t>
            </a:r>
            <a:r>
              <a:rPr lang="cs-CZ" altLang="cs-CZ" sz="3300" dirty="0" err="1"/>
              <a:t>Press</a:t>
            </a:r>
            <a:r>
              <a:rPr lang="cs-CZ" altLang="cs-CZ" sz="3300" dirty="0"/>
              <a:t>, 2004. 186 s. Právní předpisy v platném znění; 12. ISBN 80-251-0045-6. </a:t>
            </a:r>
          </a:p>
          <a:p>
            <a:r>
              <a:rPr lang="en-US" sz="3300" dirty="0"/>
              <a:t>NEUMAJER, </a:t>
            </a:r>
            <a:r>
              <a:rPr lang="en-US" sz="3300" dirty="0" err="1"/>
              <a:t>Onřej</a:t>
            </a:r>
            <a:r>
              <a:rPr lang="en-US" sz="3300" dirty="0"/>
              <a:t>, Lucie ROHLÍKOVÁ a Jiří ZOUNEK, 2015. </a:t>
            </a:r>
            <a:r>
              <a:rPr lang="en-US" sz="3300" i="1" dirty="0" err="1"/>
              <a:t>Učíme</a:t>
            </a:r>
            <a:r>
              <a:rPr lang="en-US" sz="3300" i="1" dirty="0"/>
              <a:t> se s </a:t>
            </a:r>
            <a:r>
              <a:rPr lang="en-US" sz="3300" i="1" dirty="0" err="1"/>
              <a:t>tabletem</a:t>
            </a:r>
            <a:r>
              <a:rPr lang="en-US" sz="3300" i="1" dirty="0"/>
              <a:t> - </a:t>
            </a:r>
            <a:r>
              <a:rPr lang="en-US" sz="3300" i="1" dirty="0" err="1"/>
              <a:t>využití</a:t>
            </a:r>
            <a:r>
              <a:rPr lang="en-US" sz="3300" i="1" dirty="0"/>
              <a:t> </a:t>
            </a:r>
            <a:r>
              <a:rPr lang="en-US" sz="3300" i="1" dirty="0" err="1"/>
              <a:t>mobilních</a:t>
            </a:r>
            <a:r>
              <a:rPr lang="en-US" sz="3300" i="1" dirty="0"/>
              <a:t> </a:t>
            </a:r>
            <a:r>
              <a:rPr lang="en-US" sz="3300" i="1" dirty="0" err="1"/>
              <a:t>technologií</a:t>
            </a:r>
            <a:r>
              <a:rPr lang="en-US" sz="3300" i="1" dirty="0"/>
              <a:t> </a:t>
            </a:r>
            <a:r>
              <a:rPr lang="en-US" sz="3300" i="1" dirty="0" err="1"/>
              <a:t>ve</a:t>
            </a:r>
            <a:r>
              <a:rPr lang="en-US" sz="3300" i="1" dirty="0"/>
              <a:t> </a:t>
            </a:r>
            <a:r>
              <a:rPr lang="en-US" sz="3300" i="1" dirty="0" err="1"/>
              <a:t>vzdělávání</a:t>
            </a:r>
            <a:r>
              <a:rPr lang="en-US" sz="3300" dirty="0"/>
              <a:t>. Praha: Wolters Kluwer. </a:t>
            </a:r>
            <a:r>
              <a:rPr lang="cs-CZ" sz="3300" dirty="0"/>
              <a:t>259 s. </a:t>
            </a:r>
            <a:r>
              <a:rPr lang="en-US" sz="3300" dirty="0"/>
              <a:t>ISBN 978-80-7478-769-0. </a:t>
            </a:r>
          </a:p>
          <a:p>
            <a:r>
              <a:rPr lang="en-US" sz="3300" dirty="0"/>
              <a:t>PRŮCHA, Jan a VETEŠKA Jaroslav, 2014. </a:t>
            </a:r>
            <a:r>
              <a:rPr lang="en-US" sz="3300" i="1" dirty="0" err="1"/>
              <a:t>Andragogický</a:t>
            </a:r>
            <a:r>
              <a:rPr lang="en-US" sz="3300" i="1" dirty="0"/>
              <a:t> </a:t>
            </a:r>
            <a:r>
              <a:rPr lang="en-US" sz="3300" i="1" dirty="0" err="1"/>
              <a:t>slovník</a:t>
            </a:r>
            <a:r>
              <a:rPr lang="en-US" sz="3300" i="1" dirty="0"/>
              <a:t>: 2., </a:t>
            </a:r>
            <a:r>
              <a:rPr lang="en-US" sz="3300" i="1" dirty="0" err="1"/>
              <a:t>aktualizované</a:t>
            </a:r>
            <a:r>
              <a:rPr lang="en-US" sz="3300" i="1" dirty="0"/>
              <a:t> a </a:t>
            </a:r>
            <a:r>
              <a:rPr lang="en-US" sz="3300" i="1" dirty="0" err="1"/>
              <a:t>rozšířené</a:t>
            </a:r>
            <a:r>
              <a:rPr lang="en-US" sz="3300" i="1" dirty="0"/>
              <a:t> </a:t>
            </a:r>
            <a:r>
              <a:rPr lang="en-US" sz="3300" i="1" dirty="0" err="1"/>
              <a:t>vydání</a:t>
            </a:r>
            <a:r>
              <a:rPr lang="en-US" sz="3300" dirty="0"/>
              <a:t>. Praha: </a:t>
            </a:r>
            <a:r>
              <a:rPr lang="en-US" sz="3300" dirty="0" err="1"/>
              <a:t>Grada</a:t>
            </a:r>
            <a:r>
              <a:rPr lang="en-US" sz="3300" dirty="0"/>
              <a:t> Publishing. </a:t>
            </a:r>
            <a:r>
              <a:rPr lang="cs-CZ" sz="3300" dirty="0"/>
              <a:t>348 s. </a:t>
            </a:r>
            <a:r>
              <a:rPr lang="en-US" sz="3300" dirty="0"/>
              <a:t>ISBN 978-80-247-8993-4. </a:t>
            </a:r>
          </a:p>
          <a:p>
            <a:r>
              <a:rPr lang="cs-CZ" altLang="cs-CZ" sz="3300" dirty="0"/>
              <a:t>PIÁČEK, Jiří. </a:t>
            </a:r>
            <a:r>
              <a:rPr lang="cs-CZ" altLang="cs-CZ" sz="3300" i="1" dirty="0"/>
              <a:t>Elektronické informační zdroje: Open Access, </a:t>
            </a:r>
            <a:r>
              <a:rPr lang="cs-CZ" altLang="cs-CZ" sz="3300" i="1" dirty="0" err="1"/>
              <a:t>bibliometrie</a:t>
            </a:r>
            <a:r>
              <a:rPr lang="cs-CZ" altLang="cs-CZ" sz="3300" i="1" dirty="0"/>
              <a:t>, autorské právo</a:t>
            </a:r>
            <a:r>
              <a:rPr lang="cs-CZ" altLang="cs-CZ" sz="3300" i="1"/>
              <a:t>, citace</a:t>
            </a:r>
            <a:r>
              <a:rPr lang="cs-CZ" altLang="cs-CZ" sz="3300"/>
              <a:t>. </a:t>
            </a:r>
            <a:r>
              <a:rPr lang="cs-CZ" altLang="cs-CZ" sz="3300" dirty="0"/>
              <a:t>1. vyd. Olomouc: Univerzita Palackého v Olomouci, 2014. ISBN 978-80-244-4109-2. </a:t>
            </a:r>
          </a:p>
          <a:p>
            <a:r>
              <a:rPr lang="cs-CZ" altLang="cs-CZ" sz="3300" dirty="0"/>
              <a:t>POLČÁK, Radim. </a:t>
            </a:r>
            <a:r>
              <a:rPr lang="cs-CZ" altLang="cs-CZ" sz="3300" i="1" dirty="0"/>
              <a:t>Autorské právo v akademické praxi</a:t>
            </a:r>
            <a:r>
              <a:rPr lang="cs-CZ" altLang="cs-CZ" sz="3300" dirty="0"/>
              <a:t>. Liberec: VÚTS, 2012. 24 s. ISBN 978-80-87184-29-5. </a:t>
            </a:r>
          </a:p>
          <a:p>
            <a:r>
              <a:rPr lang="cs-CZ" altLang="cs-CZ" sz="3300" dirty="0"/>
              <a:t>SRSTKA, Jiří a kol. </a:t>
            </a:r>
            <a:r>
              <a:rPr lang="cs-CZ" altLang="cs-CZ" sz="3300" i="1" dirty="0"/>
              <a:t>Autorské právo a práva související: vysokoškolská učebnice</a:t>
            </a:r>
            <a:r>
              <a:rPr lang="cs-CZ" altLang="cs-CZ" sz="3300" dirty="0"/>
              <a:t>. 2. aktualizované vyd. Praha: </a:t>
            </a:r>
            <a:r>
              <a:rPr lang="cs-CZ" altLang="cs-CZ" sz="3300" dirty="0" err="1"/>
              <a:t>Leges</a:t>
            </a:r>
            <a:r>
              <a:rPr lang="cs-CZ" altLang="cs-CZ" sz="3300" dirty="0"/>
              <a:t>, 2019. 432 s. ISBN 978-80-7502-386-5. </a:t>
            </a:r>
          </a:p>
          <a:p>
            <a:pPr marL="0" indent="0">
              <a:buNone/>
            </a:pPr>
            <a:endParaRPr lang="en-US" sz="3300" dirty="0"/>
          </a:p>
          <a:p>
            <a:r>
              <a:rPr lang="cs-CZ" sz="3300" b="1" dirty="0"/>
              <a:t>Licence pro obrázky:</a:t>
            </a:r>
            <a:endParaRPr lang="en-US" sz="3300" dirty="0"/>
          </a:p>
          <a:p>
            <a:r>
              <a:rPr lang="cs-CZ" sz="3300" dirty="0"/>
              <a:t>Všechny použité obrázky spadají do licencí: </a:t>
            </a:r>
            <a:r>
              <a:rPr lang="cs-CZ" sz="3300" u="sng" dirty="0">
                <a:hlinkClick r:id="rId2"/>
              </a:rPr>
              <a:t>https://creativecommons.org/publicdomain/zero/1.0/deed.cs</a:t>
            </a:r>
            <a:endParaRPr lang="en-US" sz="3300" dirty="0"/>
          </a:p>
          <a:p>
            <a:r>
              <a:rPr lang="cs-CZ" sz="3300" u="sng" dirty="0">
                <a:hlinkClick r:id="rId3"/>
              </a:rPr>
              <a:t>https://creativecommons.org/licenses/by/2.0/</a:t>
            </a:r>
            <a:endParaRPr lang="en-US" sz="33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4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07054-5096-4B46-BE65-A9F8158B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dnes dozvíte a co nikoliv…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66EE24-15F8-4785-B7D7-2EDED8F06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 Úvod do problematiky autorského práva</a:t>
            </a:r>
          </a:p>
          <a:p>
            <a:pPr>
              <a:buFont typeface="Wingdings" panose="05000000000000000000" pitchFamily="2" charset="2"/>
              <a:buChar char="q"/>
            </a:pPr>
            <a:endParaRPr lang="cs-CZ" b="1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 Praktické uplatnění ve výuce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cs-CZ" b="1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 Používání obrázků a fotografií </a:t>
            </a:r>
          </a:p>
        </p:txBody>
      </p:sp>
    </p:spTree>
    <p:extLst>
      <p:ext uri="{BB962C8B-B14F-4D97-AF65-F5344CB8AC3E}">
        <p14:creationId xmlns:p14="http://schemas.microsoft.com/office/powerpoint/2010/main" val="329797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0C9F5-067F-43A3-AF3F-6ABBC5E0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022" y="-75483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Autorské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E84335-D57F-44BA-AB33-3DA507AC6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571" y="72640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Stručný úvod do autorského práva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847C66F-4C73-4390-A4E2-338A92E5F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181" y="1152803"/>
            <a:ext cx="7336946" cy="550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CDCD7-9C94-4DFE-A143-FFCE08D04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autorské právo?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478734-17DA-4918-9403-920C6CC82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„Autorské právo chrání práva jednotlivých autorů k jejich autorským dílům (např. knihy, hudba, filmy, obrazy, apod.). Práva s autorským právem související jsou práva dalších osob, jimiž jsou např. výkonní umělci (t.j. hudebníci, zpěváci, herci, tanečníci ...), výrobci zvukových záznamů, výrobci zvukově-obrazových záznamů, apod., kteří mají práva ke svým uměleckým výkonům, zvukovým záznamům, atd. Autorské právo je výlučné právo náležející autorovi, které chrání autorské dílo před neoprávněným užitím. V České republice může být autorem pouze fyzická osoba.“</a:t>
            </a:r>
          </a:p>
          <a:p>
            <a:pPr marL="0" indent="0" algn="just">
              <a:buNone/>
            </a:pPr>
            <a:r>
              <a:rPr lang="cs-CZ" dirty="0"/>
              <a:t>„Ochrana autorských práv a práv souvisejících s autorským právem se po celém světě liší. Díky mezinárodním úmluvám a díky evropské legislativě (v rámci Evropské unie) jsou však do jisté míry mnohé autorskoprávní předpisy ve velkém množství zemí sjednoceny.“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4631E86-7391-4169-948D-A96081AF6F75}"/>
              </a:ext>
            </a:extLst>
          </p:cNvPr>
          <p:cNvSpPr txBox="1"/>
          <p:nvPr/>
        </p:nvSpPr>
        <p:spPr>
          <a:xfrm>
            <a:off x="6354147" y="6083559"/>
            <a:ext cx="5131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https://euipo.europa.eu/ohimportal/cs/web/observatory/faqs-on-copyright-cs#1</a:t>
            </a:r>
          </a:p>
        </p:txBody>
      </p:sp>
    </p:spTree>
    <p:extLst>
      <p:ext uri="{BB962C8B-B14F-4D97-AF65-F5344CB8AC3E}">
        <p14:creationId xmlns:p14="http://schemas.microsoft.com/office/powerpoint/2010/main" val="200409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E8942-3579-4872-909E-08AC9A88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Autorský zákon - zákon č.121/2000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6B3BC4-813A-4101-8B1B-241C3F182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HLAVA I - PRÁVO AUTORSKÉ(§ 2 - § 66)</a:t>
            </a:r>
          </a:p>
          <a:p>
            <a:pPr marL="0" indent="0">
              <a:buNone/>
            </a:pPr>
            <a:r>
              <a:rPr lang="cs-CZ" dirty="0"/>
              <a:t>HLAVA II - PRÁVA SOUVISEJÍCÍ S PRÁVEM AUTORSKÝM(§ 67 - § 87a)</a:t>
            </a:r>
          </a:p>
          <a:p>
            <a:pPr marL="0" indent="0">
              <a:buNone/>
            </a:pPr>
            <a:r>
              <a:rPr lang="cs-CZ" dirty="0"/>
              <a:t>HLAVA III - ZVLÁŠTNÍ PRÁVO POŘIZOVATELE DATABÁZE(§ 88 - § 94)</a:t>
            </a:r>
          </a:p>
          <a:p>
            <a:pPr marL="0" indent="0">
              <a:buNone/>
            </a:pPr>
            <a:r>
              <a:rPr lang="cs-CZ" dirty="0"/>
              <a:t>HLAVA IV - KOLEKTIVNÍ SPRÁVA(§ 95 - § 104b)</a:t>
            </a:r>
          </a:p>
          <a:p>
            <a:pPr marL="0" indent="0">
              <a:buNone/>
            </a:pPr>
            <a:r>
              <a:rPr lang="cs-CZ" dirty="0"/>
              <a:t>HLAVA V - SOUBĚH OCHRANY(§ 105)</a:t>
            </a:r>
          </a:p>
          <a:p>
            <a:pPr marL="0" indent="0">
              <a:buNone/>
            </a:pPr>
            <a:r>
              <a:rPr lang="cs-CZ" dirty="0"/>
              <a:t>HLAVA VI - PŘESTUPKY(§ 105a - § 105d)</a:t>
            </a:r>
          </a:p>
          <a:p>
            <a:pPr marL="0" indent="0">
              <a:buNone/>
            </a:pPr>
            <a:r>
              <a:rPr lang="cs-CZ" dirty="0"/>
              <a:t>HLAVA VII - USTANOVENÍ PŘECHODNÁ A ZÁVĚREČNÁ(§ 106 - § 107)</a:t>
            </a:r>
          </a:p>
        </p:txBody>
      </p:sp>
    </p:spTree>
    <p:extLst>
      <p:ext uri="{BB962C8B-B14F-4D97-AF65-F5344CB8AC3E}">
        <p14:creationId xmlns:p14="http://schemas.microsoft.com/office/powerpoint/2010/main" val="234894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A28AB-7B5C-45E4-965C-FF196EA3F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55C3F9-E9E3-451F-BF8B-98DAA07B8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1. Získám automaticky ochranu autorských práv, když například pomocí svého telefonu vytvořím fotografii nebo musím za účelem ochrany dílo registrovat?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2. Co je to porušení autorských práv? Mohu se dostat do problémů v případě porušení autorských práv? Co, když jsem si nebyl vědom toho, že jsem porušil něčí práva chráněná autorským zákonem?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3. Za jakých podmínek mohu užít dílo chráněné autorským právem, které bylo vytvořeno někým jiným?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51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E0D06-AD79-4F20-A799-912D318D7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Odpověď na otázku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7F756-D841-495A-9B33-876C20817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K ochraně autorských práv v České republice není potřeba žádná forma registrace díla. Autorským zákonem je chráněno jakékoliv dílo literární a jiné dílo umělecké a dílo vědecké. Takovéto dílo musí být jedinečným výsledkem tvůrčí činnosti autora a musí být vyjádřeno v jakékoli objektivně vnímatelné podobě. Autorské právo vzniká okamžikem, kdy je dílo vyjádřeno v jakékoli objektivně vnímatelné podobě. V případě fotografií, databází a počítačových programů je požadavek na originalitu nižší, postačuje, pokud jsou původní, to znamená, že jsou autorovým vlastním duševním výtvorem. Autorskoprávní ochrana fotografie vzniká, jakmile dojde k pořízení fotografie, nejsou zde žádné další formální požadavky.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B1BBF0D-2497-482B-BBAC-C1E9A0AC7979}"/>
              </a:ext>
            </a:extLst>
          </p:cNvPr>
          <p:cNvSpPr txBox="1"/>
          <p:nvPr/>
        </p:nvSpPr>
        <p:spPr>
          <a:xfrm>
            <a:off x="6354147" y="6083559"/>
            <a:ext cx="5131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https://euipo.europa.eu/ohimportal/cs/web/observatory/faqs-on-copyright-cs#1</a:t>
            </a:r>
          </a:p>
        </p:txBody>
      </p:sp>
    </p:spTree>
    <p:extLst>
      <p:ext uri="{BB962C8B-B14F-4D97-AF65-F5344CB8AC3E}">
        <p14:creationId xmlns:p14="http://schemas.microsoft.com/office/powerpoint/2010/main" val="943884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E0D06-AD79-4F20-A799-912D318D7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Odpověď na otázku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7F756-D841-495A-9B33-876C20817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Porušování autorských práv zjednodušeně řečeno vystihuje situaci, kdy nakládáme s autorským dílem v rozporu s příslušnými zákonnými ustanoveními. Bude se nejčastěji jednat o užití díla bez souhlasu majitelů práv. V případě porušení autorských práv se můžeme samozřejmě dostat do „problematické“ situace. V případě takového porušení  bude „uplatněn“ příslušný právní postih jako výsledek odpovídajícího soudního řízení. Obecně platí pravidlo: „neznalost zákona neomlouvá“, tudíž je jasné, že by si každý měl být vědom toho, zda v daném případě jedná v souladu s právem či nikoliv. Nevědomost týkající se porušení autorských práv by v určitých případech mohla být posuzována jako „polehčující okolnost“, která však danou osobu </a:t>
            </a:r>
            <a:r>
              <a:rPr lang="cs-CZ" dirty="0" err="1"/>
              <a:t>nevyviňuje</a:t>
            </a:r>
            <a:r>
              <a:rPr lang="cs-CZ" dirty="0"/>
              <a:t>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7ACD5AD-4B62-42D4-A624-64D808F095BE}"/>
              </a:ext>
            </a:extLst>
          </p:cNvPr>
          <p:cNvSpPr txBox="1"/>
          <p:nvPr/>
        </p:nvSpPr>
        <p:spPr>
          <a:xfrm>
            <a:off x="6354147" y="6083559"/>
            <a:ext cx="5131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https://euipo.europa.eu/ohimportal/cs/web/observatory/faqs-on-copyright-cs#1</a:t>
            </a:r>
          </a:p>
        </p:txBody>
      </p:sp>
    </p:spTree>
    <p:extLst>
      <p:ext uri="{BB962C8B-B14F-4D97-AF65-F5344CB8AC3E}">
        <p14:creationId xmlns:p14="http://schemas.microsoft.com/office/powerpoint/2010/main" val="391227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E0D06-AD79-4F20-A799-912D318D7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Odpověď na otázku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7F756-D841-495A-9B33-876C20817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Autorské dílo může být užito: </a:t>
            </a:r>
          </a:p>
          <a:p>
            <a:pPr marL="514350" indent="-514350" algn="just">
              <a:buAutoNum type="arabicParenR"/>
            </a:pPr>
            <a:r>
              <a:rPr lang="cs-CZ" dirty="0"/>
              <a:t>na základě sjednané licenční smlouvy s příslušným nositelem práv; </a:t>
            </a:r>
          </a:p>
          <a:p>
            <a:pPr marL="514350" indent="-514350" algn="just">
              <a:buAutoNum type="arabicParenR"/>
            </a:pPr>
            <a:r>
              <a:rPr lang="cs-CZ" dirty="0"/>
              <a:t>dále dle ustanovení zákona v případě tzv. zákonných licencí (výjimky a omezení); </a:t>
            </a:r>
          </a:p>
          <a:p>
            <a:pPr marL="514350" indent="-514350" algn="just">
              <a:buAutoNum type="arabicParenR"/>
            </a:pPr>
            <a:r>
              <a:rPr lang="cs-CZ" dirty="0"/>
              <a:t>dále lze s ohledem na osobnostní práva nakládat s tzv. dílem volným, u nějž již uplynula doba ochrany. </a:t>
            </a:r>
          </a:p>
          <a:p>
            <a:pPr marL="0" indent="0" algn="just">
              <a:buNone/>
            </a:pPr>
            <a:r>
              <a:rPr lang="cs-CZ" dirty="0"/>
              <a:t>Možnost použití citace je omezena na přesně vymezené podmínky uvedené v zákoně, jež jsou spojeny především s účelem užití citace. Nejde tedy říci, že jakékoliv užití autorova díla můžeme podřadit pod „citační výjimku“. Citace je obecně řečeno užití části zveřejněného díla či také užití drobného celého díla v zákonem stanoveném rozsahu a za zákonem stanovených podmínek. V případě citace je nutné uvést následující informace: jméno autora, název díla a zdroj.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8EE3E3E-3D6C-4754-98EC-D13D8953720F}"/>
              </a:ext>
            </a:extLst>
          </p:cNvPr>
          <p:cNvSpPr txBox="1"/>
          <p:nvPr/>
        </p:nvSpPr>
        <p:spPr>
          <a:xfrm>
            <a:off x="6354147" y="6083559"/>
            <a:ext cx="5131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https://euipo.europa.eu/ohimportal/cs/web/observatory/faqs-on-copyright-cs#1</a:t>
            </a:r>
          </a:p>
        </p:txBody>
      </p:sp>
    </p:spTree>
    <p:extLst>
      <p:ext uri="{BB962C8B-B14F-4D97-AF65-F5344CB8AC3E}">
        <p14:creationId xmlns:p14="http://schemas.microsoft.com/office/powerpoint/2010/main" val="35297894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5011</TotalTime>
  <Words>1164</Words>
  <Application>Microsoft Office PowerPoint</Application>
  <PresentationFormat>Širokoúhlá obrazovka</PresentationFormat>
  <Paragraphs>66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Office</vt:lpstr>
      <vt:lpstr>Obrazové a zvukové prvky  v kontextu autorského práva </vt:lpstr>
      <vt:lpstr>Co se dnes dozvíte a co nikoliv…</vt:lpstr>
      <vt:lpstr>Autorské právo</vt:lpstr>
      <vt:lpstr>Co je to autorské právo?</vt:lpstr>
      <vt:lpstr>Autorský zákon - zákon č.121/2000 Sb.</vt:lpstr>
      <vt:lpstr>Vybrané otázky</vt:lpstr>
      <vt:lpstr>Odpověď na otázku 1</vt:lpstr>
      <vt:lpstr>Odpověď na otázku 2</vt:lpstr>
      <vt:lpstr>Odpověď na otázku 3</vt:lpstr>
      <vt:lpstr>Pravidla při práci s hudbou a obrázky</vt:lpstr>
      <vt:lpstr>CC licence</vt:lpstr>
      <vt:lpstr> Děkuji za pozornost</vt:lpstr>
      <vt:lpstr>Seznam zdrojů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KURSCH</dc:creator>
  <cp:lastModifiedBy>Jaroslav Veteška</cp:lastModifiedBy>
  <cp:revision>90</cp:revision>
  <dcterms:created xsi:type="dcterms:W3CDTF">2018-11-26T15:31:12Z</dcterms:created>
  <dcterms:modified xsi:type="dcterms:W3CDTF">2020-09-06T15:55:48Z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3f93e5f-d3c2-49a7-ba94-15405423c204_Enabled">
    <vt:lpwstr>true</vt:lpwstr>
  </property>
  <property fmtid="{D5CDD505-2E9C-101B-9397-08002B2CF9AE}" pid="3" name="MSIP_Label_23f93e5f-d3c2-49a7-ba94-15405423c204_SetDate">
    <vt:lpwstr>2020-09-02T19:08:46Z</vt:lpwstr>
  </property>
  <property fmtid="{D5CDD505-2E9C-101B-9397-08002B2CF9AE}" pid="4" name="MSIP_Label_23f93e5f-d3c2-49a7-ba94-15405423c204_Method">
    <vt:lpwstr>Standard</vt:lpwstr>
  </property>
  <property fmtid="{D5CDD505-2E9C-101B-9397-08002B2CF9AE}" pid="5" name="MSIP_Label_23f93e5f-d3c2-49a7-ba94-15405423c204_Name">
    <vt:lpwstr>SE Internal</vt:lpwstr>
  </property>
  <property fmtid="{D5CDD505-2E9C-101B-9397-08002B2CF9AE}" pid="6" name="MSIP_Label_23f93e5f-d3c2-49a7-ba94-15405423c204_SiteId">
    <vt:lpwstr>6e51e1ad-c54b-4b39-b598-0ffe9ae68fef</vt:lpwstr>
  </property>
  <property fmtid="{D5CDD505-2E9C-101B-9397-08002B2CF9AE}" pid="7" name="MSIP_Label_23f93e5f-d3c2-49a7-ba94-15405423c204_ActionId">
    <vt:lpwstr>da2f5995-0a9b-44a3-994d-c343e52ef567</vt:lpwstr>
  </property>
  <property fmtid="{D5CDD505-2E9C-101B-9397-08002B2CF9AE}" pid="8" name="MSIP_Label_23f93e5f-d3c2-49a7-ba94-15405423c204_ContentBits">
    <vt:lpwstr>2</vt:lpwstr>
  </property>
</Properties>
</file>