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7" r:id="rId3"/>
    <p:sldId id="313" r:id="rId4"/>
    <p:sldId id="278" r:id="rId5"/>
    <p:sldId id="279" r:id="rId6"/>
    <p:sldId id="280" r:id="rId7"/>
    <p:sldId id="281" r:id="rId8"/>
    <p:sldId id="282" r:id="rId9"/>
    <p:sldId id="283" r:id="rId10"/>
    <p:sldId id="285" r:id="rId11"/>
    <p:sldId id="323" r:id="rId12"/>
    <p:sldId id="301" r:id="rId13"/>
    <p:sldId id="302" r:id="rId14"/>
    <p:sldId id="303" r:id="rId15"/>
    <p:sldId id="324" r:id="rId16"/>
    <p:sldId id="325" r:id="rId17"/>
    <p:sldId id="326" r:id="rId18"/>
    <p:sldId id="327" r:id="rId19"/>
    <p:sldId id="328" r:id="rId20"/>
    <p:sldId id="329" r:id="rId21"/>
    <p:sldId id="330" r:id="rId22"/>
    <p:sldId id="314" r:id="rId23"/>
    <p:sldId id="320" r:id="rId24"/>
    <p:sldId id="32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F81A4-B82A-44DF-A6A5-221C5B03E75E}" type="datetimeFigureOut">
              <a:rPr lang="en-US" smtClean="0"/>
              <a:t>9/15/2020</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EC575-7EAC-46D5-97C3-D7B14DDC1BEC}" type="slidenum">
              <a:rPr lang="en-US" smtClean="0"/>
              <a:t>‹#›</a:t>
            </a:fld>
            <a:endParaRPr lang="en-US"/>
          </a:p>
        </p:txBody>
      </p:sp>
    </p:spTree>
    <p:extLst>
      <p:ext uri="{BB962C8B-B14F-4D97-AF65-F5344CB8AC3E}">
        <p14:creationId xmlns:p14="http://schemas.microsoft.com/office/powerpoint/2010/main" val="848049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C26718-9F1D-4626-99A2-C276CD63AAE8}"/>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a:p>
        </p:txBody>
      </p:sp>
      <p:sp>
        <p:nvSpPr>
          <p:cNvPr id="3" name="Podnadpis 2">
            <a:extLst>
              <a:ext uri="{FF2B5EF4-FFF2-40B4-BE49-F238E27FC236}">
                <a16:creationId xmlns:a16="http://schemas.microsoft.com/office/drawing/2014/main" id="{22B4B952-5331-4D7C-BD0D-0DB8633532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sp>
        <p:nvSpPr>
          <p:cNvPr id="4" name="Zástupný symbol pro datum 3">
            <a:extLst>
              <a:ext uri="{FF2B5EF4-FFF2-40B4-BE49-F238E27FC236}">
                <a16:creationId xmlns:a16="http://schemas.microsoft.com/office/drawing/2014/main" id="{C3EE1280-0919-44EE-986D-2C2981851116}"/>
              </a:ext>
            </a:extLst>
          </p:cNvPr>
          <p:cNvSpPr>
            <a:spLocks noGrp="1"/>
          </p:cNvSpPr>
          <p:nvPr>
            <p:ph type="dt" sz="half" idx="10"/>
          </p:nvPr>
        </p:nvSpPr>
        <p:spPr/>
        <p:txBody>
          <a:bodyPr/>
          <a:lstStyle/>
          <a:p>
            <a:fld id="{1F8C8741-7E40-42E6-847D-8ECC407D08C6}" type="datetimeFigureOut">
              <a:rPr lang="en-US" smtClean="0"/>
              <a:t>9/15/2020</a:t>
            </a:fld>
            <a:endParaRPr lang="en-US"/>
          </a:p>
        </p:txBody>
      </p:sp>
      <p:sp>
        <p:nvSpPr>
          <p:cNvPr id="5" name="Zástupný symbol pro zápatí 4">
            <a:extLst>
              <a:ext uri="{FF2B5EF4-FFF2-40B4-BE49-F238E27FC236}">
                <a16:creationId xmlns:a16="http://schemas.microsoft.com/office/drawing/2014/main" id="{E89CCA30-7648-454B-BD86-DC201D4A1AB9}"/>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6F0216D0-CC48-4CBA-A82D-C3883743DDBF}"/>
              </a:ext>
            </a:extLst>
          </p:cNvPr>
          <p:cNvSpPr>
            <a:spLocks noGrp="1"/>
          </p:cNvSpPr>
          <p:nvPr>
            <p:ph type="sldNum" sz="quarter" idx="12"/>
          </p:nvPr>
        </p:nvSpPr>
        <p:spPr/>
        <p:txBody>
          <a:bodyPr/>
          <a:lstStyle/>
          <a:p>
            <a:fld id="{D98AE5A1-39E4-490B-8682-01D9855E9CDE}" type="slidenum">
              <a:rPr lang="en-US" smtClean="0"/>
              <a:t>‹#›</a:t>
            </a:fld>
            <a:endParaRPr lang="en-US"/>
          </a:p>
        </p:txBody>
      </p:sp>
    </p:spTree>
    <p:extLst>
      <p:ext uri="{BB962C8B-B14F-4D97-AF65-F5344CB8AC3E}">
        <p14:creationId xmlns:p14="http://schemas.microsoft.com/office/powerpoint/2010/main" val="1908059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C4A6FD-FAC8-45D1-B2D2-E6E45524C30F}"/>
              </a:ext>
            </a:extLst>
          </p:cNvPr>
          <p:cNvSpPr>
            <a:spLocks noGrp="1"/>
          </p:cNvSpPr>
          <p:nvPr>
            <p:ph type="title"/>
          </p:nvPr>
        </p:nvSpPr>
        <p:spPr/>
        <p:txBody>
          <a:bodyPr/>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1D8578D8-0EAE-4903-A9A9-94CEFE68B396}"/>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AED81173-C35C-4777-9D97-251C82115D57}"/>
              </a:ext>
            </a:extLst>
          </p:cNvPr>
          <p:cNvSpPr>
            <a:spLocks noGrp="1"/>
          </p:cNvSpPr>
          <p:nvPr>
            <p:ph type="dt" sz="half" idx="10"/>
          </p:nvPr>
        </p:nvSpPr>
        <p:spPr/>
        <p:txBody>
          <a:bodyPr/>
          <a:lstStyle/>
          <a:p>
            <a:fld id="{1F8C8741-7E40-42E6-847D-8ECC407D08C6}" type="datetimeFigureOut">
              <a:rPr lang="en-US" smtClean="0"/>
              <a:t>9/15/2020</a:t>
            </a:fld>
            <a:endParaRPr lang="en-US"/>
          </a:p>
        </p:txBody>
      </p:sp>
      <p:sp>
        <p:nvSpPr>
          <p:cNvPr id="5" name="Zástupný symbol pro zápatí 4">
            <a:extLst>
              <a:ext uri="{FF2B5EF4-FFF2-40B4-BE49-F238E27FC236}">
                <a16:creationId xmlns:a16="http://schemas.microsoft.com/office/drawing/2014/main" id="{1268CD90-5B05-40B2-B56D-790D588D9513}"/>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89FC233D-C1E9-4F2A-BF15-634A90B8E1CC}"/>
              </a:ext>
            </a:extLst>
          </p:cNvPr>
          <p:cNvSpPr>
            <a:spLocks noGrp="1"/>
          </p:cNvSpPr>
          <p:nvPr>
            <p:ph type="sldNum" sz="quarter" idx="12"/>
          </p:nvPr>
        </p:nvSpPr>
        <p:spPr/>
        <p:txBody>
          <a:bodyPr/>
          <a:lstStyle/>
          <a:p>
            <a:fld id="{D98AE5A1-39E4-490B-8682-01D9855E9CDE}" type="slidenum">
              <a:rPr lang="en-US" smtClean="0"/>
              <a:t>‹#›</a:t>
            </a:fld>
            <a:endParaRPr lang="en-US"/>
          </a:p>
        </p:txBody>
      </p:sp>
    </p:spTree>
    <p:extLst>
      <p:ext uri="{BB962C8B-B14F-4D97-AF65-F5344CB8AC3E}">
        <p14:creationId xmlns:p14="http://schemas.microsoft.com/office/powerpoint/2010/main" val="2662062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4FA710AA-BC49-4947-9B59-22A430532AF7}"/>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D286EA08-14ED-4CBA-9791-26067C8E34A7}"/>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42750449-0245-4B1B-B294-7114FB09E6B9}"/>
              </a:ext>
            </a:extLst>
          </p:cNvPr>
          <p:cNvSpPr>
            <a:spLocks noGrp="1"/>
          </p:cNvSpPr>
          <p:nvPr>
            <p:ph type="dt" sz="half" idx="10"/>
          </p:nvPr>
        </p:nvSpPr>
        <p:spPr/>
        <p:txBody>
          <a:bodyPr/>
          <a:lstStyle/>
          <a:p>
            <a:fld id="{1F8C8741-7E40-42E6-847D-8ECC407D08C6}" type="datetimeFigureOut">
              <a:rPr lang="en-US" smtClean="0"/>
              <a:t>9/15/2020</a:t>
            </a:fld>
            <a:endParaRPr lang="en-US"/>
          </a:p>
        </p:txBody>
      </p:sp>
      <p:sp>
        <p:nvSpPr>
          <p:cNvPr id="5" name="Zástupný symbol pro zápatí 4">
            <a:extLst>
              <a:ext uri="{FF2B5EF4-FFF2-40B4-BE49-F238E27FC236}">
                <a16:creationId xmlns:a16="http://schemas.microsoft.com/office/drawing/2014/main" id="{0D3AB08E-F871-45BC-A430-E4AC50D1C885}"/>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C3B3ED94-2F48-4E39-8273-652F587F2063}"/>
              </a:ext>
            </a:extLst>
          </p:cNvPr>
          <p:cNvSpPr>
            <a:spLocks noGrp="1"/>
          </p:cNvSpPr>
          <p:nvPr>
            <p:ph type="sldNum" sz="quarter" idx="12"/>
          </p:nvPr>
        </p:nvSpPr>
        <p:spPr/>
        <p:txBody>
          <a:bodyPr/>
          <a:lstStyle/>
          <a:p>
            <a:fld id="{D98AE5A1-39E4-490B-8682-01D9855E9CDE}" type="slidenum">
              <a:rPr lang="en-US" smtClean="0"/>
              <a:t>‹#›</a:t>
            </a:fld>
            <a:endParaRPr lang="en-US"/>
          </a:p>
        </p:txBody>
      </p:sp>
    </p:spTree>
    <p:extLst>
      <p:ext uri="{BB962C8B-B14F-4D97-AF65-F5344CB8AC3E}">
        <p14:creationId xmlns:p14="http://schemas.microsoft.com/office/powerpoint/2010/main" val="3216312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2D3F8F-A506-4E60-BAB7-E4DABFFE92D2}"/>
              </a:ext>
            </a:extLst>
          </p:cNvPr>
          <p:cNvSpPr>
            <a:spLocks noGrp="1"/>
          </p:cNvSpPr>
          <p:nvPr>
            <p:ph type="title"/>
          </p:nvPr>
        </p:nvSpPr>
        <p:spPr/>
        <p:txBody>
          <a:bodyPr/>
          <a:lstStyle/>
          <a:p>
            <a:r>
              <a:rPr lang="cs-CZ"/>
              <a:t>Kliknutím lze upravit styl.</a:t>
            </a:r>
            <a:endParaRPr lang="en-US"/>
          </a:p>
        </p:txBody>
      </p:sp>
      <p:sp>
        <p:nvSpPr>
          <p:cNvPr id="3" name="Zástupný symbol pro obsah 2">
            <a:extLst>
              <a:ext uri="{FF2B5EF4-FFF2-40B4-BE49-F238E27FC236}">
                <a16:creationId xmlns:a16="http://schemas.microsoft.com/office/drawing/2014/main" id="{355433C5-AB68-40A1-BF57-783213F164CD}"/>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190E560D-051B-47CC-A58A-8275C84753CA}"/>
              </a:ext>
            </a:extLst>
          </p:cNvPr>
          <p:cNvSpPr>
            <a:spLocks noGrp="1"/>
          </p:cNvSpPr>
          <p:nvPr>
            <p:ph type="dt" sz="half" idx="10"/>
          </p:nvPr>
        </p:nvSpPr>
        <p:spPr/>
        <p:txBody>
          <a:bodyPr/>
          <a:lstStyle/>
          <a:p>
            <a:fld id="{1F8C8741-7E40-42E6-847D-8ECC407D08C6}" type="datetimeFigureOut">
              <a:rPr lang="en-US" smtClean="0"/>
              <a:t>9/15/2020</a:t>
            </a:fld>
            <a:endParaRPr lang="en-US"/>
          </a:p>
        </p:txBody>
      </p:sp>
      <p:sp>
        <p:nvSpPr>
          <p:cNvPr id="5" name="Zástupný symbol pro zápatí 4">
            <a:extLst>
              <a:ext uri="{FF2B5EF4-FFF2-40B4-BE49-F238E27FC236}">
                <a16:creationId xmlns:a16="http://schemas.microsoft.com/office/drawing/2014/main" id="{8BD0893D-E748-4DBB-B72E-AE41F0441CB1}"/>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5F84864D-D2F7-4049-9631-5CBDE9575B78}"/>
              </a:ext>
            </a:extLst>
          </p:cNvPr>
          <p:cNvSpPr>
            <a:spLocks noGrp="1"/>
          </p:cNvSpPr>
          <p:nvPr>
            <p:ph type="sldNum" sz="quarter" idx="12"/>
          </p:nvPr>
        </p:nvSpPr>
        <p:spPr/>
        <p:txBody>
          <a:bodyPr/>
          <a:lstStyle/>
          <a:p>
            <a:fld id="{D98AE5A1-39E4-490B-8682-01D9855E9CDE}" type="slidenum">
              <a:rPr lang="en-US" smtClean="0"/>
              <a:t>‹#›</a:t>
            </a:fld>
            <a:endParaRPr lang="en-US"/>
          </a:p>
        </p:txBody>
      </p:sp>
    </p:spTree>
    <p:extLst>
      <p:ext uri="{BB962C8B-B14F-4D97-AF65-F5344CB8AC3E}">
        <p14:creationId xmlns:p14="http://schemas.microsoft.com/office/powerpoint/2010/main" val="2222385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FE6A3A-36AE-4EFA-9431-8417132BA0D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a:p>
        </p:txBody>
      </p:sp>
      <p:sp>
        <p:nvSpPr>
          <p:cNvPr id="3" name="Zástupný symbol pro text 2">
            <a:extLst>
              <a:ext uri="{FF2B5EF4-FFF2-40B4-BE49-F238E27FC236}">
                <a16:creationId xmlns:a16="http://schemas.microsoft.com/office/drawing/2014/main" id="{E28568DF-5D1A-44CB-A018-996FB3E40F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F3ED3CDD-66E3-4F5F-9D00-C971166A4CD4}"/>
              </a:ext>
            </a:extLst>
          </p:cNvPr>
          <p:cNvSpPr>
            <a:spLocks noGrp="1"/>
          </p:cNvSpPr>
          <p:nvPr>
            <p:ph type="dt" sz="half" idx="10"/>
          </p:nvPr>
        </p:nvSpPr>
        <p:spPr/>
        <p:txBody>
          <a:bodyPr/>
          <a:lstStyle/>
          <a:p>
            <a:fld id="{1F8C8741-7E40-42E6-847D-8ECC407D08C6}" type="datetimeFigureOut">
              <a:rPr lang="en-US" smtClean="0"/>
              <a:t>9/15/2020</a:t>
            </a:fld>
            <a:endParaRPr lang="en-US"/>
          </a:p>
        </p:txBody>
      </p:sp>
      <p:sp>
        <p:nvSpPr>
          <p:cNvPr id="5" name="Zástupný symbol pro zápatí 4">
            <a:extLst>
              <a:ext uri="{FF2B5EF4-FFF2-40B4-BE49-F238E27FC236}">
                <a16:creationId xmlns:a16="http://schemas.microsoft.com/office/drawing/2014/main" id="{3BBADA6C-FDEF-48B8-8FCC-B3954830D4EF}"/>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F3023CF9-9442-4865-B807-0ED688A59B84}"/>
              </a:ext>
            </a:extLst>
          </p:cNvPr>
          <p:cNvSpPr>
            <a:spLocks noGrp="1"/>
          </p:cNvSpPr>
          <p:nvPr>
            <p:ph type="sldNum" sz="quarter" idx="12"/>
          </p:nvPr>
        </p:nvSpPr>
        <p:spPr/>
        <p:txBody>
          <a:bodyPr/>
          <a:lstStyle/>
          <a:p>
            <a:fld id="{D98AE5A1-39E4-490B-8682-01D9855E9CDE}" type="slidenum">
              <a:rPr lang="en-US" smtClean="0"/>
              <a:t>‹#›</a:t>
            </a:fld>
            <a:endParaRPr lang="en-US"/>
          </a:p>
        </p:txBody>
      </p:sp>
    </p:spTree>
    <p:extLst>
      <p:ext uri="{BB962C8B-B14F-4D97-AF65-F5344CB8AC3E}">
        <p14:creationId xmlns:p14="http://schemas.microsoft.com/office/powerpoint/2010/main" val="8139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2A820D-9D0E-4018-8011-36D2716D7864}"/>
              </a:ext>
            </a:extLst>
          </p:cNvPr>
          <p:cNvSpPr>
            <a:spLocks noGrp="1"/>
          </p:cNvSpPr>
          <p:nvPr>
            <p:ph type="title"/>
          </p:nvPr>
        </p:nvSpPr>
        <p:spPr/>
        <p:txBody>
          <a:bodyPr/>
          <a:lstStyle/>
          <a:p>
            <a:r>
              <a:rPr lang="cs-CZ"/>
              <a:t>Kliknutím lze upravit styl.</a:t>
            </a:r>
            <a:endParaRPr lang="en-US"/>
          </a:p>
        </p:txBody>
      </p:sp>
      <p:sp>
        <p:nvSpPr>
          <p:cNvPr id="3" name="Zástupný symbol pro obsah 2">
            <a:extLst>
              <a:ext uri="{FF2B5EF4-FFF2-40B4-BE49-F238E27FC236}">
                <a16:creationId xmlns:a16="http://schemas.microsoft.com/office/drawing/2014/main" id="{01F3F313-AC8D-414C-B717-11D0C32110CA}"/>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a:extLst>
              <a:ext uri="{FF2B5EF4-FFF2-40B4-BE49-F238E27FC236}">
                <a16:creationId xmlns:a16="http://schemas.microsoft.com/office/drawing/2014/main" id="{6EBC79E3-35F8-42CC-A441-A8C0EFE0468A}"/>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4">
            <a:extLst>
              <a:ext uri="{FF2B5EF4-FFF2-40B4-BE49-F238E27FC236}">
                <a16:creationId xmlns:a16="http://schemas.microsoft.com/office/drawing/2014/main" id="{9791D318-4ABD-4878-86B8-A0A8B48103B0}"/>
              </a:ext>
            </a:extLst>
          </p:cNvPr>
          <p:cNvSpPr>
            <a:spLocks noGrp="1"/>
          </p:cNvSpPr>
          <p:nvPr>
            <p:ph type="dt" sz="half" idx="10"/>
          </p:nvPr>
        </p:nvSpPr>
        <p:spPr/>
        <p:txBody>
          <a:bodyPr/>
          <a:lstStyle/>
          <a:p>
            <a:fld id="{1F8C8741-7E40-42E6-847D-8ECC407D08C6}" type="datetimeFigureOut">
              <a:rPr lang="en-US" smtClean="0"/>
              <a:t>9/15/2020</a:t>
            </a:fld>
            <a:endParaRPr lang="en-US"/>
          </a:p>
        </p:txBody>
      </p:sp>
      <p:sp>
        <p:nvSpPr>
          <p:cNvPr id="6" name="Zástupný symbol pro zápatí 5">
            <a:extLst>
              <a:ext uri="{FF2B5EF4-FFF2-40B4-BE49-F238E27FC236}">
                <a16:creationId xmlns:a16="http://schemas.microsoft.com/office/drawing/2014/main" id="{26470289-196C-4580-AD2A-8E4E6008B709}"/>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467CE191-B007-4077-BABA-E59C6E515F16}"/>
              </a:ext>
            </a:extLst>
          </p:cNvPr>
          <p:cNvSpPr>
            <a:spLocks noGrp="1"/>
          </p:cNvSpPr>
          <p:nvPr>
            <p:ph type="sldNum" sz="quarter" idx="12"/>
          </p:nvPr>
        </p:nvSpPr>
        <p:spPr/>
        <p:txBody>
          <a:bodyPr/>
          <a:lstStyle/>
          <a:p>
            <a:fld id="{D98AE5A1-39E4-490B-8682-01D9855E9CDE}" type="slidenum">
              <a:rPr lang="en-US" smtClean="0"/>
              <a:t>‹#›</a:t>
            </a:fld>
            <a:endParaRPr lang="en-US"/>
          </a:p>
        </p:txBody>
      </p:sp>
    </p:spTree>
    <p:extLst>
      <p:ext uri="{BB962C8B-B14F-4D97-AF65-F5344CB8AC3E}">
        <p14:creationId xmlns:p14="http://schemas.microsoft.com/office/powerpoint/2010/main" val="952702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4DD93C-FEE8-45C3-ACEE-EED37ADE3055}"/>
              </a:ext>
            </a:extLst>
          </p:cNvPr>
          <p:cNvSpPr>
            <a:spLocks noGrp="1"/>
          </p:cNvSpPr>
          <p:nvPr>
            <p:ph type="title"/>
          </p:nvPr>
        </p:nvSpPr>
        <p:spPr>
          <a:xfrm>
            <a:off x="839788" y="365125"/>
            <a:ext cx="10515600" cy="1325563"/>
          </a:xfrm>
        </p:spPr>
        <p:txBody>
          <a:bodyPr/>
          <a:lstStyle/>
          <a:p>
            <a:r>
              <a:rPr lang="cs-CZ"/>
              <a:t>Kliknutím lze upravit styl.</a:t>
            </a:r>
            <a:endParaRPr lang="en-US"/>
          </a:p>
        </p:txBody>
      </p:sp>
      <p:sp>
        <p:nvSpPr>
          <p:cNvPr id="3" name="Zástupný symbol pro text 2">
            <a:extLst>
              <a:ext uri="{FF2B5EF4-FFF2-40B4-BE49-F238E27FC236}">
                <a16:creationId xmlns:a16="http://schemas.microsoft.com/office/drawing/2014/main" id="{1EB9E9F0-48B9-4264-89C5-F12101D1DC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DA1D6965-98A1-4217-8C4F-5B1EB7C51ED4}"/>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a:extLst>
              <a:ext uri="{FF2B5EF4-FFF2-40B4-BE49-F238E27FC236}">
                <a16:creationId xmlns:a16="http://schemas.microsoft.com/office/drawing/2014/main" id="{A2034BD9-E04B-4588-9652-F53D4F62A0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C7371ED5-5D44-4DAC-AD1B-AA55B87D081F}"/>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6">
            <a:extLst>
              <a:ext uri="{FF2B5EF4-FFF2-40B4-BE49-F238E27FC236}">
                <a16:creationId xmlns:a16="http://schemas.microsoft.com/office/drawing/2014/main" id="{5FC4935E-15E1-48CC-85AB-F928D2C4449A}"/>
              </a:ext>
            </a:extLst>
          </p:cNvPr>
          <p:cNvSpPr>
            <a:spLocks noGrp="1"/>
          </p:cNvSpPr>
          <p:nvPr>
            <p:ph type="dt" sz="half" idx="10"/>
          </p:nvPr>
        </p:nvSpPr>
        <p:spPr/>
        <p:txBody>
          <a:bodyPr/>
          <a:lstStyle/>
          <a:p>
            <a:fld id="{1F8C8741-7E40-42E6-847D-8ECC407D08C6}" type="datetimeFigureOut">
              <a:rPr lang="en-US" smtClean="0"/>
              <a:t>9/15/2020</a:t>
            </a:fld>
            <a:endParaRPr lang="en-US"/>
          </a:p>
        </p:txBody>
      </p:sp>
      <p:sp>
        <p:nvSpPr>
          <p:cNvPr id="8" name="Zástupný symbol pro zápatí 7">
            <a:extLst>
              <a:ext uri="{FF2B5EF4-FFF2-40B4-BE49-F238E27FC236}">
                <a16:creationId xmlns:a16="http://schemas.microsoft.com/office/drawing/2014/main" id="{D6CBCB9E-DA57-4CE4-B7A6-D36F4A0F2200}"/>
              </a:ext>
            </a:extLst>
          </p:cNvPr>
          <p:cNvSpPr>
            <a:spLocks noGrp="1"/>
          </p:cNvSpPr>
          <p:nvPr>
            <p:ph type="ftr" sz="quarter" idx="11"/>
          </p:nvPr>
        </p:nvSpPr>
        <p:spPr/>
        <p:txBody>
          <a:bodyPr/>
          <a:lstStyle/>
          <a:p>
            <a:endParaRPr lang="en-US"/>
          </a:p>
        </p:txBody>
      </p:sp>
      <p:sp>
        <p:nvSpPr>
          <p:cNvPr id="9" name="Zástupný symbol pro číslo snímku 8">
            <a:extLst>
              <a:ext uri="{FF2B5EF4-FFF2-40B4-BE49-F238E27FC236}">
                <a16:creationId xmlns:a16="http://schemas.microsoft.com/office/drawing/2014/main" id="{3B064F2D-7C8F-4E35-9AE6-5292D4ED0E63}"/>
              </a:ext>
            </a:extLst>
          </p:cNvPr>
          <p:cNvSpPr>
            <a:spLocks noGrp="1"/>
          </p:cNvSpPr>
          <p:nvPr>
            <p:ph type="sldNum" sz="quarter" idx="12"/>
          </p:nvPr>
        </p:nvSpPr>
        <p:spPr/>
        <p:txBody>
          <a:bodyPr/>
          <a:lstStyle/>
          <a:p>
            <a:fld id="{D98AE5A1-39E4-490B-8682-01D9855E9CDE}" type="slidenum">
              <a:rPr lang="en-US" smtClean="0"/>
              <a:t>‹#›</a:t>
            </a:fld>
            <a:endParaRPr lang="en-US"/>
          </a:p>
        </p:txBody>
      </p:sp>
    </p:spTree>
    <p:extLst>
      <p:ext uri="{BB962C8B-B14F-4D97-AF65-F5344CB8AC3E}">
        <p14:creationId xmlns:p14="http://schemas.microsoft.com/office/powerpoint/2010/main" val="1252859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A022E2-BC7D-487A-9D3C-917669DC5212}"/>
              </a:ext>
            </a:extLst>
          </p:cNvPr>
          <p:cNvSpPr>
            <a:spLocks noGrp="1"/>
          </p:cNvSpPr>
          <p:nvPr>
            <p:ph type="title"/>
          </p:nvPr>
        </p:nvSpPr>
        <p:spPr/>
        <p:txBody>
          <a:bodyPr/>
          <a:lstStyle/>
          <a:p>
            <a:r>
              <a:rPr lang="cs-CZ"/>
              <a:t>Kliknutím lze upravit styl.</a:t>
            </a:r>
            <a:endParaRPr lang="en-US"/>
          </a:p>
        </p:txBody>
      </p:sp>
      <p:sp>
        <p:nvSpPr>
          <p:cNvPr id="3" name="Zástupný symbol pro datum 2">
            <a:extLst>
              <a:ext uri="{FF2B5EF4-FFF2-40B4-BE49-F238E27FC236}">
                <a16:creationId xmlns:a16="http://schemas.microsoft.com/office/drawing/2014/main" id="{EFFA29AF-0EEC-40EC-B538-2FD6DE8B31A5}"/>
              </a:ext>
            </a:extLst>
          </p:cNvPr>
          <p:cNvSpPr>
            <a:spLocks noGrp="1"/>
          </p:cNvSpPr>
          <p:nvPr>
            <p:ph type="dt" sz="half" idx="10"/>
          </p:nvPr>
        </p:nvSpPr>
        <p:spPr/>
        <p:txBody>
          <a:bodyPr/>
          <a:lstStyle/>
          <a:p>
            <a:fld id="{1F8C8741-7E40-42E6-847D-8ECC407D08C6}" type="datetimeFigureOut">
              <a:rPr lang="en-US" smtClean="0"/>
              <a:t>9/15/2020</a:t>
            </a:fld>
            <a:endParaRPr lang="en-US"/>
          </a:p>
        </p:txBody>
      </p:sp>
      <p:sp>
        <p:nvSpPr>
          <p:cNvPr id="4" name="Zástupný symbol pro zápatí 3">
            <a:extLst>
              <a:ext uri="{FF2B5EF4-FFF2-40B4-BE49-F238E27FC236}">
                <a16:creationId xmlns:a16="http://schemas.microsoft.com/office/drawing/2014/main" id="{84592E88-6D62-4965-B006-7F540FC9872A}"/>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F5C53A3B-426B-4CAC-AD6E-6CED1712115B}"/>
              </a:ext>
            </a:extLst>
          </p:cNvPr>
          <p:cNvSpPr>
            <a:spLocks noGrp="1"/>
          </p:cNvSpPr>
          <p:nvPr>
            <p:ph type="sldNum" sz="quarter" idx="12"/>
          </p:nvPr>
        </p:nvSpPr>
        <p:spPr/>
        <p:txBody>
          <a:bodyPr/>
          <a:lstStyle/>
          <a:p>
            <a:fld id="{D98AE5A1-39E4-490B-8682-01D9855E9CDE}" type="slidenum">
              <a:rPr lang="en-US" smtClean="0"/>
              <a:t>‹#›</a:t>
            </a:fld>
            <a:endParaRPr lang="en-US"/>
          </a:p>
        </p:txBody>
      </p:sp>
    </p:spTree>
    <p:extLst>
      <p:ext uri="{BB962C8B-B14F-4D97-AF65-F5344CB8AC3E}">
        <p14:creationId xmlns:p14="http://schemas.microsoft.com/office/powerpoint/2010/main" val="338341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CFA83E49-14F6-4061-9160-09C26A27D7E8}"/>
              </a:ext>
            </a:extLst>
          </p:cNvPr>
          <p:cNvSpPr>
            <a:spLocks noGrp="1"/>
          </p:cNvSpPr>
          <p:nvPr>
            <p:ph type="dt" sz="half" idx="10"/>
          </p:nvPr>
        </p:nvSpPr>
        <p:spPr/>
        <p:txBody>
          <a:bodyPr/>
          <a:lstStyle/>
          <a:p>
            <a:fld id="{1F8C8741-7E40-42E6-847D-8ECC407D08C6}" type="datetimeFigureOut">
              <a:rPr lang="en-US" smtClean="0"/>
              <a:t>9/15/2020</a:t>
            </a:fld>
            <a:endParaRPr lang="en-US"/>
          </a:p>
        </p:txBody>
      </p:sp>
      <p:sp>
        <p:nvSpPr>
          <p:cNvPr id="3" name="Zástupný symbol pro zápatí 2">
            <a:extLst>
              <a:ext uri="{FF2B5EF4-FFF2-40B4-BE49-F238E27FC236}">
                <a16:creationId xmlns:a16="http://schemas.microsoft.com/office/drawing/2014/main" id="{4D498E27-2B76-4E77-8C0F-35AA2B9FE419}"/>
              </a:ext>
            </a:extLst>
          </p:cNvPr>
          <p:cNvSpPr>
            <a:spLocks noGrp="1"/>
          </p:cNvSpPr>
          <p:nvPr>
            <p:ph type="ftr" sz="quarter" idx="11"/>
          </p:nvPr>
        </p:nvSpPr>
        <p:spPr/>
        <p:txBody>
          <a:bodyPr/>
          <a:lstStyle/>
          <a:p>
            <a:endParaRPr lang="en-US"/>
          </a:p>
        </p:txBody>
      </p:sp>
      <p:sp>
        <p:nvSpPr>
          <p:cNvPr id="4" name="Zástupný symbol pro číslo snímku 3">
            <a:extLst>
              <a:ext uri="{FF2B5EF4-FFF2-40B4-BE49-F238E27FC236}">
                <a16:creationId xmlns:a16="http://schemas.microsoft.com/office/drawing/2014/main" id="{6E46B4E4-BF8A-4A0D-8196-E7F6BA89189B}"/>
              </a:ext>
            </a:extLst>
          </p:cNvPr>
          <p:cNvSpPr>
            <a:spLocks noGrp="1"/>
          </p:cNvSpPr>
          <p:nvPr>
            <p:ph type="sldNum" sz="quarter" idx="12"/>
          </p:nvPr>
        </p:nvSpPr>
        <p:spPr/>
        <p:txBody>
          <a:bodyPr/>
          <a:lstStyle/>
          <a:p>
            <a:fld id="{D98AE5A1-39E4-490B-8682-01D9855E9CDE}" type="slidenum">
              <a:rPr lang="en-US" smtClean="0"/>
              <a:t>‹#›</a:t>
            </a:fld>
            <a:endParaRPr lang="en-US"/>
          </a:p>
        </p:txBody>
      </p:sp>
    </p:spTree>
    <p:extLst>
      <p:ext uri="{BB962C8B-B14F-4D97-AF65-F5344CB8AC3E}">
        <p14:creationId xmlns:p14="http://schemas.microsoft.com/office/powerpoint/2010/main" val="94626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8DF70F-69EA-4A2A-852D-07103F99AD8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symbol pro obsah 2">
            <a:extLst>
              <a:ext uri="{FF2B5EF4-FFF2-40B4-BE49-F238E27FC236}">
                <a16:creationId xmlns:a16="http://schemas.microsoft.com/office/drawing/2014/main" id="{2B6F1CC3-CF97-44B3-AD4B-D63B2840F2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a:extLst>
              <a:ext uri="{FF2B5EF4-FFF2-40B4-BE49-F238E27FC236}">
                <a16:creationId xmlns:a16="http://schemas.microsoft.com/office/drawing/2014/main" id="{AE4BB5DE-E1E7-436F-A820-F3C529D20C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73F12767-087A-4D99-85A6-E4A3920E4DCA}"/>
              </a:ext>
            </a:extLst>
          </p:cNvPr>
          <p:cNvSpPr>
            <a:spLocks noGrp="1"/>
          </p:cNvSpPr>
          <p:nvPr>
            <p:ph type="dt" sz="half" idx="10"/>
          </p:nvPr>
        </p:nvSpPr>
        <p:spPr/>
        <p:txBody>
          <a:bodyPr/>
          <a:lstStyle/>
          <a:p>
            <a:fld id="{1F8C8741-7E40-42E6-847D-8ECC407D08C6}" type="datetimeFigureOut">
              <a:rPr lang="en-US" smtClean="0"/>
              <a:t>9/15/2020</a:t>
            </a:fld>
            <a:endParaRPr lang="en-US"/>
          </a:p>
        </p:txBody>
      </p:sp>
      <p:sp>
        <p:nvSpPr>
          <p:cNvPr id="6" name="Zástupný symbol pro zápatí 5">
            <a:extLst>
              <a:ext uri="{FF2B5EF4-FFF2-40B4-BE49-F238E27FC236}">
                <a16:creationId xmlns:a16="http://schemas.microsoft.com/office/drawing/2014/main" id="{FEC27541-F9BC-4144-B4E1-B9DEDEC14F2A}"/>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F0FDD783-1E49-4DC7-BF57-1D2630856618}"/>
              </a:ext>
            </a:extLst>
          </p:cNvPr>
          <p:cNvSpPr>
            <a:spLocks noGrp="1"/>
          </p:cNvSpPr>
          <p:nvPr>
            <p:ph type="sldNum" sz="quarter" idx="12"/>
          </p:nvPr>
        </p:nvSpPr>
        <p:spPr/>
        <p:txBody>
          <a:bodyPr/>
          <a:lstStyle/>
          <a:p>
            <a:fld id="{D98AE5A1-39E4-490B-8682-01D9855E9CDE}" type="slidenum">
              <a:rPr lang="en-US" smtClean="0"/>
              <a:t>‹#›</a:t>
            </a:fld>
            <a:endParaRPr lang="en-US"/>
          </a:p>
        </p:txBody>
      </p:sp>
    </p:spTree>
    <p:extLst>
      <p:ext uri="{BB962C8B-B14F-4D97-AF65-F5344CB8AC3E}">
        <p14:creationId xmlns:p14="http://schemas.microsoft.com/office/powerpoint/2010/main" val="133904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D5C442-05B4-43AB-8A3F-8609B838053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symbol obrázku 2">
            <a:extLst>
              <a:ext uri="{FF2B5EF4-FFF2-40B4-BE49-F238E27FC236}">
                <a16:creationId xmlns:a16="http://schemas.microsoft.com/office/drawing/2014/main" id="{DE30A811-58E2-4122-BCA4-5A0004C31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symbol pro text 3">
            <a:extLst>
              <a:ext uri="{FF2B5EF4-FFF2-40B4-BE49-F238E27FC236}">
                <a16:creationId xmlns:a16="http://schemas.microsoft.com/office/drawing/2014/main" id="{812D0869-8855-4C88-8645-16CEDE26E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179C9D7E-F2CA-45C2-87B9-697C39ED80AB}"/>
              </a:ext>
            </a:extLst>
          </p:cNvPr>
          <p:cNvSpPr>
            <a:spLocks noGrp="1"/>
          </p:cNvSpPr>
          <p:nvPr>
            <p:ph type="dt" sz="half" idx="10"/>
          </p:nvPr>
        </p:nvSpPr>
        <p:spPr/>
        <p:txBody>
          <a:bodyPr/>
          <a:lstStyle/>
          <a:p>
            <a:fld id="{1F8C8741-7E40-42E6-847D-8ECC407D08C6}" type="datetimeFigureOut">
              <a:rPr lang="en-US" smtClean="0"/>
              <a:t>9/15/2020</a:t>
            </a:fld>
            <a:endParaRPr lang="en-US"/>
          </a:p>
        </p:txBody>
      </p:sp>
      <p:sp>
        <p:nvSpPr>
          <p:cNvPr id="6" name="Zástupný symbol pro zápatí 5">
            <a:extLst>
              <a:ext uri="{FF2B5EF4-FFF2-40B4-BE49-F238E27FC236}">
                <a16:creationId xmlns:a16="http://schemas.microsoft.com/office/drawing/2014/main" id="{7433BA6E-7D7A-4BCB-901D-EFF554A3761C}"/>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FD356959-306C-4A3F-8537-35947EB30354}"/>
              </a:ext>
            </a:extLst>
          </p:cNvPr>
          <p:cNvSpPr>
            <a:spLocks noGrp="1"/>
          </p:cNvSpPr>
          <p:nvPr>
            <p:ph type="sldNum" sz="quarter" idx="12"/>
          </p:nvPr>
        </p:nvSpPr>
        <p:spPr/>
        <p:txBody>
          <a:bodyPr/>
          <a:lstStyle/>
          <a:p>
            <a:fld id="{D98AE5A1-39E4-490B-8682-01D9855E9CDE}" type="slidenum">
              <a:rPr lang="en-US" smtClean="0"/>
              <a:t>‹#›</a:t>
            </a:fld>
            <a:endParaRPr lang="en-US"/>
          </a:p>
        </p:txBody>
      </p:sp>
    </p:spTree>
    <p:extLst>
      <p:ext uri="{BB962C8B-B14F-4D97-AF65-F5344CB8AC3E}">
        <p14:creationId xmlns:p14="http://schemas.microsoft.com/office/powerpoint/2010/main" val="4096303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A799D94B-A8B2-41B5-B7D4-D07A136893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a:p>
        </p:txBody>
      </p:sp>
      <p:sp>
        <p:nvSpPr>
          <p:cNvPr id="3" name="Zástupný symbol pro text 2">
            <a:extLst>
              <a:ext uri="{FF2B5EF4-FFF2-40B4-BE49-F238E27FC236}">
                <a16:creationId xmlns:a16="http://schemas.microsoft.com/office/drawing/2014/main" id="{BB8B2143-2A43-4B54-82B1-EF457520E6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4EE7B432-ADAF-42EB-8AB8-B70B6AF346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C8741-7E40-42E6-847D-8ECC407D08C6}" type="datetimeFigureOut">
              <a:rPr lang="en-US" smtClean="0"/>
              <a:t>9/15/2020</a:t>
            </a:fld>
            <a:endParaRPr lang="en-US"/>
          </a:p>
        </p:txBody>
      </p:sp>
      <p:sp>
        <p:nvSpPr>
          <p:cNvPr id="5" name="Zástupný symbol pro zápatí 4">
            <a:extLst>
              <a:ext uri="{FF2B5EF4-FFF2-40B4-BE49-F238E27FC236}">
                <a16:creationId xmlns:a16="http://schemas.microsoft.com/office/drawing/2014/main" id="{3EE22257-B5C0-4A43-A0CD-AAA3CC7C2B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a:extLst>
              <a:ext uri="{FF2B5EF4-FFF2-40B4-BE49-F238E27FC236}">
                <a16:creationId xmlns:a16="http://schemas.microsoft.com/office/drawing/2014/main" id="{7FFA9288-6634-475D-919E-A5B331098D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AE5A1-39E4-490B-8682-01D9855E9CDE}" type="slidenum">
              <a:rPr lang="en-US" smtClean="0"/>
              <a:t>‹#›</a:t>
            </a:fld>
            <a:endParaRPr lang="en-US"/>
          </a:p>
        </p:txBody>
      </p:sp>
      <p:sp>
        <p:nvSpPr>
          <p:cNvPr id="7" name="MSIPCMContentMarking" descr="{&quot;HashCode&quot;:-84894843,&quot;Placement&quot;:&quot;Footer&quot;,&quot;Top&quot;:519.343,&quot;Left&quot;:447.2504,&quot;SlideWidth&quot;:960,&quot;SlideHeight&quot;:540}">
            <a:extLst>
              <a:ext uri="{FF2B5EF4-FFF2-40B4-BE49-F238E27FC236}">
                <a16:creationId xmlns:a16="http://schemas.microsoft.com/office/drawing/2014/main" id="{7DCEC4E7-6B02-4E09-B085-3B61E20C6CD9}"/>
              </a:ext>
            </a:extLst>
          </p:cNvPr>
          <p:cNvSpPr txBox="1"/>
          <p:nvPr userDrawn="1"/>
        </p:nvSpPr>
        <p:spPr>
          <a:xfrm>
            <a:off x="5680080" y="6595656"/>
            <a:ext cx="831839" cy="262344"/>
          </a:xfrm>
          <a:prstGeom prst="rect">
            <a:avLst/>
          </a:prstGeom>
          <a:noFill/>
        </p:spPr>
        <p:txBody>
          <a:bodyPr vert="horz" wrap="square" lIns="0" tIns="0" rIns="0" bIns="0" rtlCol="0" anchor="ctr" anchorCtr="1">
            <a:spAutoFit/>
          </a:bodyPr>
          <a:lstStyle/>
          <a:p>
            <a:pPr algn="ctr">
              <a:spcBef>
                <a:spcPts val="0"/>
              </a:spcBef>
              <a:spcAft>
                <a:spcPts val="0"/>
              </a:spcAft>
            </a:pPr>
            <a:r>
              <a:rPr lang="cs-CZ" sz="1000">
                <a:solidFill>
                  <a:srgbClr val="000000"/>
                </a:solidFill>
                <a:latin typeface="Calibri" panose="020F0502020204030204" pitchFamily="34" charset="0"/>
              </a:rPr>
              <a:t>SE Internal</a:t>
            </a:r>
          </a:p>
        </p:txBody>
      </p:sp>
    </p:spTree>
    <p:extLst>
      <p:ext uri="{BB962C8B-B14F-4D97-AF65-F5344CB8AC3E}">
        <p14:creationId xmlns:p14="http://schemas.microsoft.com/office/powerpoint/2010/main" val="1531184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obosoutez.fel.cvut.cz/" TargetMode="External"/><Relationship Id="rId2" Type="http://schemas.openxmlformats.org/officeDocument/2006/relationships/hyperlink" Target="https://www.youtube.com/watch?v=oqCQ8ZeBQ3Q" TargetMode="Externa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hyperlink" Target="https://www.google.cz/search?q=lego+univerzita+karlova&amp;rlz=1C1GCEA_enCZ798CZ798&amp;oq=lego+univerzita+karlova&amp;aqs=chrome..69i57.10172j0j4&amp;sourceid=chrome&amp;ie=UTF-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rVlhMGQgDkY" TargetMode="External"/><Relationship Id="rId2" Type="http://schemas.openxmlformats.org/officeDocument/2006/relationships/hyperlink" Target="https://www.youtube.com/watch?v=5B1IJqK7_S0" TargetMode="External"/><Relationship Id="rId1" Type="http://schemas.openxmlformats.org/officeDocument/2006/relationships/slideLayout" Target="../slideLayouts/slideLayout2.xml"/><Relationship Id="rId5" Type="http://schemas.openxmlformats.org/officeDocument/2006/relationships/hyperlink" Target="https://www.youtube.com/watch?v=aGKRjf6lLys" TargetMode="External"/><Relationship Id="rId4" Type="http://schemas.openxmlformats.org/officeDocument/2006/relationships/hyperlink" Target="https://www.youtube.com/watch?v=_sBBaNYex3E"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aGKRjf6lLy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ipadvetride.cz/trida-2-0-umi-apple-classro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enviwiki.cz/wiki/Digit%C3%A1ln%C3%AD_vzd%C4%9Bl%C3%A1v%C3%A1n%C3%AD" TargetMode="External"/><Relationship Id="rId3" Type="http://schemas.openxmlformats.org/officeDocument/2006/relationships/hyperlink" Target="https://it-slovnik.cz/pojem/cloud/?utm_source=cp&amp;utm_medium=link&amp;utm_campaign=cp" TargetMode="External"/><Relationship Id="rId7" Type="http://schemas.openxmlformats.org/officeDocument/2006/relationships/hyperlink" Target="https://it-slovnik.cz/pojem/databaze/?utm_source=cp&amp;utm_medium=link&amp;utm_campaign=cp" TargetMode="External"/><Relationship Id="rId2" Type="http://schemas.openxmlformats.org/officeDocument/2006/relationships/hyperlink" Target="http://www.pedagogicke.info/2017/04/borivoj-brdicka-tvorive-mysleni-jako.html" TargetMode="External"/><Relationship Id="rId1" Type="http://schemas.openxmlformats.org/officeDocument/2006/relationships/slideLayout" Target="../slideLayouts/slideLayout2.xml"/><Relationship Id="rId6" Type="http://schemas.openxmlformats.org/officeDocument/2006/relationships/hyperlink" Target="https://www.czso.cz/documents/10180/46014700/06200417.pdf/a0bd4497-d2b6-450b-95f0-2f70c50786d5?version=1.1" TargetMode="External"/><Relationship Id="rId5" Type="http://schemas.openxmlformats.org/officeDocument/2006/relationships/hyperlink" Target="https://www.czso.cz/csu/czso/informacni-spolecnost-v-cislech" TargetMode="External"/><Relationship Id="rId4" Type="http://schemas.openxmlformats.org/officeDocument/2006/relationships/hyperlink" Target="http://cojeto.superia.cz/pocitace/digitalizace.ph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s.wikipedia.org/wiki/SCORM" TargetMode="External"/><Relationship Id="rId7" Type="http://schemas.openxmlformats.org/officeDocument/2006/relationships/hyperlink" Target="https://creativecommons.org/licenses/by/2.0/" TargetMode="External"/><Relationship Id="rId2" Type="http://schemas.openxmlformats.org/officeDocument/2006/relationships/hyperlink" Target="file:///C:\DATA\Peta-bak\Interaktivni_kniha\ICT-ROHLIKOVA.pdf" TargetMode="External"/><Relationship Id="rId1" Type="http://schemas.openxmlformats.org/officeDocument/2006/relationships/slideLayout" Target="../slideLayouts/slideLayout2.xml"/><Relationship Id="rId6" Type="http://schemas.openxmlformats.org/officeDocument/2006/relationships/hyperlink" Target="https://creativecommons.org/publicdomain/zero/1.0/deed.cs" TargetMode="External"/><Relationship Id="rId5" Type="http://schemas.openxmlformats.org/officeDocument/2006/relationships/hyperlink" Target="https://it-slovnik.cz/pojem/umela-inteligence" TargetMode="External"/><Relationship Id="rId4" Type="http://schemas.openxmlformats.org/officeDocument/2006/relationships/hyperlink" Target="https://scorm.com/scorm-explain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yCqBTbGPlY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ppinventor.mit.edu/explore/" TargetMode="External"/><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ZWsDhkGOa4" TargetMode="External"/><Relationship Id="rId2" Type="http://schemas.openxmlformats.org/officeDocument/2006/relationships/hyperlink" Target="http://www.cejpek.com/2012/01/jak-na-time-laps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moodle1.zsul.cz/mod/data/view.php?id=999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eogebra.org/geometry?lang=cs" TargetMode="External"/><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lassroom.google.com/h"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2EEC0D-D2CC-4BB6-9434-3CCB6DD73590}"/>
              </a:ext>
            </a:extLst>
          </p:cNvPr>
          <p:cNvSpPr>
            <a:spLocks noGrp="1"/>
          </p:cNvSpPr>
          <p:nvPr>
            <p:ph type="ctrTitle"/>
          </p:nvPr>
        </p:nvSpPr>
        <p:spPr/>
        <p:txBody>
          <a:bodyPr>
            <a:normAutofit/>
          </a:bodyPr>
          <a:lstStyle/>
          <a:p>
            <a:r>
              <a:rPr lang="cs-CZ" sz="5400" dirty="0"/>
              <a:t>Využití audiovizuálních prvků </a:t>
            </a:r>
            <a:br>
              <a:rPr lang="cs-CZ" sz="5400" dirty="0"/>
            </a:br>
            <a:r>
              <a:rPr lang="cs-CZ" sz="5400" dirty="0"/>
              <a:t>ve výuce</a:t>
            </a:r>
            <a:br>
              <a:rPr lang="cs-CZ" sz="5400" dirty="0"/>
            </a:br>
            <a:endParaRPr lang="en-US" sz="5400" dirty="0"/>
          </a:p>
        </p:txBody>
      </p:sp>
      <p:sp>
        <p:nvSpPr>
          <p:cNvPr id="3" name="Podnadpis 2">
            <a:extLst>
              <a:ext uri="{FF2B5EF4-FFF2-40B4-BE49-F238E27FC236}">
                <a16:creationId xmlns:a16="http://schemas.microsoft.com/office/drawing/2014/main" id="{3163D78A-692F-4E8E-9EE9-F28C84681AF8}"/>
              </a:ext>
            </a:extLst>
          </p:cNvPr>
          <p:cNvSpPr>
            <a:spLocks noGrp="1"/>
          </p:cNvSpPr>
          <p:nvPr>
            <p:ph type="subTitle" idx="1"/>
          </p:nvPr>
        </p:nvSpPr>
        <p:spPr/>
        <p:txBody>
          <a:bodyPr>
            <a:normAutofit/>
          </a:bodyPr>
          <a:lstStyle/>
          <a:p>
            <a:r>
              <a:rPr lang="cs-CZ" sz="3200" dirty="0"/>
              <a:t>Mgr. Zuzana Svobodová, Ph.D.</a:t>
            </a:r>
          </a:p>
        </p:txBody>
      </p:sp>
    </p:spTree>
    <p:extLst>
      <p:ext uri="{BB962C8B-B14F-4D97-AF65-F5344CB8AC3E}">
        <p14:creationId xmlns:p14="http://schemas.microsoft.com/office/powerpoint/2010/main" val="2422552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6F1DEB-EE27-4FD4-85F8-ECDEA2C5FB93}"/>
              </a:ext>
            </a:extLst>
          </p:cNvPr>
          <p:cNvSpPr>
            <a:spLocks noGrp="1"/>
          </p:cNvSpPr>
          <p:nvPr>
            <p:ph type="title"/>
          </p:nvPr>
        </p:nvSpPr>
        <p:spPr/>
        <p:txBody>
          <a:bodyPr/>
          <a:lstStyle/>
          <a:p>
            <a:r>
              <a:rPr lang="cs-CZ" b="1" dirty="0"/>
              <a:t>Robotizace</a:t>
            </a:r>
            <a:br>
              <a:rPr lang="en-US" dirty="0"/>
            </a:br>
            <a:endParaRPr lang="en-US" dirty="0"/>
          </a:p>
        </p:txBody>
      </p:sp>
      <p:sp>
        <p:nvSpPr>
          <p:cNvPr id="5" name="TextovéPole 4">
            <a:extLst>
              <a:ext uri="{FF2B5EF4-FFF2-40B4-BE49-F238E27FC236}">
                <a16:creationId xmlns:a16="http://schemas.microsoft.com/office/drawing/2014/main" id="{671395E7-7D69-4B6A-8A16-7A034D3FFE18}"/>
              </a:ext>
            </a:extLst>
          </p:cNvPr>
          <p:cNvSpPr txBox="1"/>
          <p:nvPr/>
        </p:nvSpPr>
        <p:spPr>
          <a:xfrm>
            <a:off x="537882" y="3025467"/>
            <a:ext cx="9649609" cy="3693319"/>
          </a:xfrm>
          <a:prstGeom prst="rect">
            <a:avLst/>
          </a:prstGeom>
          <a:noFill/>
        </p:spPr>
        <p:txBody>
          <a:bodyPr wrap="square" rtlCol="0">
            <a:spAutoFit/>
          </a:bodyPr>
          <a:lstStyle/>
          <a:p>
            <a:r>
              <a:rPr lang="cs-CZ" sz="2400" b="1" dirty="0"/>
              <a:t>Aplikace: Lego </a:t>
            </a:r>
            <a:r>
              <a:rPr lang="cs-CZ" sz="2400" b="1" dirty="0" err="1"/>
              <a:t>Mindstorms</a:t>
            </a:r>
            <a:endParaRPr lang="en-US" sz="2400" b="1" dirty="0"/>
          </a:p>
          <a:p>
            <a:r>
              <a:rPr lang="cs-CZ" sz="2400" b="1" dirty="0"/>
              <a:t>Náměty: </a:t>
            </a:r>
            <a:endParaRPr lang="en-US" sz="2400" b="1" dirty="0"/>
          </a:p>
          <a:p>
            <a:pPr marL="342900" lvl="0" indent="-342900">
              <a:buFont typeface="Wingdings" panose="05000000000000000000" pitchFamily="2" charset="2"/>
              <a:buChar char="q"/>
            </a:pPr>
            <a:r>
              <a:rPr lang="cs-CZ" sz="2400" dirty="0"/>
              <a:t>výuka robotiky</a:t>
            </a:r>
            <a:endParaRPr lang="en-US" sz="2400" dirty="0"/>
          </a:p>
          <a:p>
            <a:pPr marL="342900" lvl="0" indent="-342900">
              <a:buFont typeface="Wingdings" panose="05000000000000000000" pitchFamily="2" charset="2"/>
              <a:buChar char="q"/>
            </a:pPr>
            <a:r>
              <a:rPr lang="cs-CZ" sz="2400" dirty="0"/>
              <a:t>soutěže s roboty, řešení úkolů pomocí robotů</a:t>
            </a:r>
            <a:endParaRPr lang="en-US" sz="2400" dirty="0"/>
          </a:p>
          <a:p>
            <a:pPr marL="342900" lvl="0" indent="-342900">
              <a:buFont typeface="Wingdings" panose="05000000000000000000" pitchFamily="2" charset="2"/>
              <a:buChar char="q"/>
            </a:pPr>
            <a:r>
              <a:rPr lang="cs-CZ" sz="2400" dirty="0"/>
              <a:t>využívání senzorů (gyroskop, senzorů pohybu)</a:t>
            </a:r>
            <a:endParaRPr lang="en-US" sz="2400" dirty="0"/>
          </a:p>
          <a:p>
            <a:pPr marL="342900" lvl="0" indent="-342900">
              <a:buFont typeface="Wingdings" panose="05000000000000000000" pitchFamily="2" charset="2"/>
              <a:buChar char="q"/>
            </a:pPr>
            <a:r>
              <a:rPr lang="cs-CZ" sz="2400" dirty="0"/>
              <a:t>zkoumání, modelování, řešení problému</a:t>
            </a:r>
            <a:endParaRPr lang="en-US" sz="2400" dirty="0"/>
          </a:p>
          <a:p>
            <a:pPr marL="342900" lvl="0" indent="-342900">
              <a:buFont typeface="Wingdings" panose="05000000000000000000" pitchFamily="2" charset="2"/>
              <a:buChar char="q"/>
            </a:pPr>
            <a:r>
              <a:rPr lang="cs-CZ" sz="2400" dirty="0"/>
              <a:t>simulace reálného vědeckého výzkumu</a:t>
            </a:r>
            <a:endParaRPr lang="en-US" sz="2400" dirty="0"/>
          </a:p>
          <a:p>
            <a:pPr marL="342900" lvl="0" indent="-342900">
              <a:buFont typeface="Wingdings" panose="05000000000000000000" pitchFamily="2" charset="2"/>
              <a:buChar char="q"/>
            </a:pPr>
            <a:r>
              <a:rPr lang="cs-CZ" sz="2400" dirty="0"/>
              <a:t>spolupráce s prezentací výsledků</a:t>
            </a:r>
            <a:endParaRPr lang="en-US" sz="2400" dirty="0"/>
          </a:p>
          <a:p>
            <a:pPr marL="342900" lvl="0" indent="-342900">
              <a:buFont typeface="Wingdings" panose="05000000000000000000" pitchFamily="2" charset="2"/>
              <a:buChar char="q"/>
            </a:pPr>
            <a:r>
              <a:rPr lang="cs-CZ" sz="2400" dirty="0"/>
              <a:t>kritické myšlení při řešení problémů</a:t>
            </a:r>
            <a:endParaRPr lang="en-US" sz="2400" dirty="0"/>
          </a:p>
          <a:p>
            <a:endParaRPr lang="en-US" dirty="0"/>
          </a:p>
        </p:txBody>
      </p:sp>
      <p:pic>
        <p:nvPicPr>
          <p:cNvPr id="4" name="Obrázek 3">
            <a:extLst>
              <a:ext uri="{FF2B5EF4-FFF2-40B4-BE49-F238E27FC236}">
                <a16:creationId xmlns:a16="http://schemas.microsoft.com/office/drawing/2014/main" id="{850E3434-8D85-41B6-8594-47A729284991}"/>
              </a:ext>
            </a:extLst>
          </p:cNvPr>
          <p:cNvPicPr>
            <a:picLocks noChangeAspect="1"/>
          </p:cNvPicPr>
          <p:nvPr/>
        </p:nvPicPr>
        <p:blipFill>
          <a:blip r:embed="rId2"/>
          <a:stretch>
            <a:fillRect/>
          </a:stretch>
        </p:blipFill>
        <p:spPr>
          <a:xfrm>
            <a:off x="6271708" y="-148870"/>
            <a:ext cx="5760349" cy="4901371"/>
          </a:xfrm>
          <a:prstGeom prst="rect">
            <a:avLst/>
          </a:prstGeom>
        </p:spPr>
      </p:pic>
    </p:spTree>
    <p:extLst>
      <p:ext uri="{BB962C8B-B14F-4D97-AF65-F5344CB8AC3E}">
        <p14:creationId xmlns:p14="http://schemas.microsoft.com/office/powerpoint/2010/main" val="2836868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31422-693B-423A-AB7D-F2037F9E329A}"/>
              </a:ext>
            </a:extLst>
          </p:cNvPr>
          <p:cNvSpPr>
            <a:spLocks noGrp="1"/>
          </p:cNvSpPr>
          <p:nvPr>
            <p:ph type="title"/>
          </p:nvPr>
        </p:nvSpPr>
        <p:spPr/>
        <p:txBody>
          <a:bodyPr/>
          <a:lstStyle/>
          <a:p>
            <a:r>
              <a:rPr lang="cs-CZ" dirty="0"/>
              <a:t>LEGO ve výuce</a:t>
            </a:r>
            <a:endParaRPr lang="en-US" dirty="0"/>
          </a:p>
        </p:txBody>
      </p:sp>
      <p:sp>
        <p:nvSpPr>
          <p:cNvPr id="4" name="Obdélník 3">
            <a:extLst>
              <a:ext uri="{FF2B5EF4-FFF2-40B4-BE49-F238E27FC236}">
                <a16:creationId xmlns:a16="http://schemas.microsoft.com/office/drawing/2014/main" id="{123FD7C6-A042-4C46-A58E-276569D8F2D8}"/>
              </a:ext>
            </a:extLst>
          </p:cNvPr>
          <p:cNvSpPr/>
          <p:nvPr/>
        </p:nvSpPr>
        <p:spPr>
          <a:xfrm>
            <a:off x="1024676" y="1690688"/>
            <a:ext cx="10515600" cy="3139321"/>
          </a:xfrm>
          <a:prstGeom prst="rect">
            <a:avLst/>
          </a:prstGeom>
        </p:spPr>
        <p:txBody>
          <a:bodyPr wrap="square">
            <a:spAutoFit/>
          </a:bodyPr>
          <a:lstStyle/>
          <a:p>
            <a:r>
              <a:rPr lang="en-US" dirty="0">
                <a:hlinkClick r:id="rId2"/>
              </a:rPr>
              <a:t>https://www.youtube.com/watch?v=oqCQ8ZeBQ3Q</a:t>
            </a:r>
            <a:endParaRPr lang="cs-CZ" dirty="0"/>
          </a:p>
          <a:p>
            <a:endParaRPr lang="cs-CZ" dirty="0"/>
          </a:p>
          <a:p>
            <a:endParaRPr lang="cs-CZ" dirty="0"/>
          </a:p>
          <a:p>
            <a:r>
              <a:rPr lang="cs-CZ" dirty="0">
                <a:hlinkClick r:id="rId3"/>
              </a:rPr>
              <a:t>https://robosoutez.fel.cvut.cz/</a:t>
            </a:r>
            <a:endParaRPr lang="cs-CZ" dirty="0"/>
          </a:p>
          <a:p>
            <a:endParaRPr lang="cs-CZ" dirty="0"/>
          </a:p>
          <a:p>
            <a:r>
              <a:rPr lang="cs-CZ" dirty="0">
                <a:hlinkClick r:id="rId4"/>
              </a:rPr>
              <a:t>https://www.google.cz/</a:t>
            </a:r>
            <a:r>
              <a:rPr lang="cs-CZ" dirty="0" err="1">
                <a:hlinkClick r:id="rId4"/>
              </a:rPr>
              <a:t>search?q</a:t>
            </a:r>
            <a:r>
              <a:rPr lang="cs-CZ" dirty="0">
                <a:hlinkClick r:id="rId4"/>
              </a:rPr>
              <a:t>=</a:t>
            </a:r>
            <a:r>
              <a:rPr lang="cs-CZ" dirty="0" err="1">
                <a:hlinkClick r:id="rId4"/>
              </a:rPr>
              <a:t>lego+univerzita+karlova&amp;rlz</a:t>
            </a:r>
            <a:r>
              <a:rPr lang="cs-CZ" dirty="0">
                <a:hlinkClick r:id="rId4"/>
              </a:rPr>
              <a:t>=1C1GCEA_enCZ798CZ798&amp;oq=</a:t>
            </a:r>
            <a:r>
              <a:rPr lang="cs-CZ" dirty="0" err="1">
                <a:hlinkClick r:id="rId4"/>
              </a:rPr>
              <a:t>lego+univerzita+karlova&amp;aqs</a:t>
            </a:r>
            <a:r>
              <a:rPr lang="cs-CZ" dirty="0">
                <a:hlinkClick r:id="rId4"/>
              </a:rPr>
              <a:t>=chrome..69i57.10172j0j4&amp;sourceid=</a:t>
            </a:r>
            <a:r>
              <a:rPr lang="cs-CZ" dirty="0" err="1">
                <a:hlinkClick r:id="rId4"/>
              </a:rPr>
              <a:t>chrome&amp;ie</a:t>
            </a:r>
            <a:r>
              <a:rPr lang="cs-CZ" dirty="0">
                <a:hlinkClick r:id="rId4"/>
              </a:rPr>
              <a:t>=UTF-8</a:t>
            </a:r>
            <a:endParaRPr lang="cs-CZ" dirty="0"/>
          </a:p>
          <a:p>
            <a:endParaRPr lang="cs-CZ" dirty="0"/>
          </a:p>
          <a:p>
            <a:endParaRPr lang="cs-CZ" dirty="0"/>
          </a:p>
          <a:p>
            <a:endParaRPr lang="cs-CZ" dirty="0"/>
          </a:p>
          <a:p>
            <a:endParaRPr lang="en-US" dirty="0"/>
          </a:p>
        </p:txBody>
      </p:sp>
      <p:pic>
        <p:nvPicPr>
          <p:cNvPr id="3" name="Obrázek 2">
            <a:extLst>
              <a:ext uri="{FF2B5EF4-FFF2-40B4-BE49-F238E27FC236}">
                <a16:creationId xmlns:a16="http://schemas.microsoft.com/office/drawing/2014/main" id="{02EE2F3F-0236-4FA3-857B-BD82B82F1481}"/>
              </a:ext>
            </a:extLst>
          </p:cNvPr>
          <p:cNvPicPr>
            <a:picLocks noChangeAspect="1"/>
          </p:cNvPicPr>
          <p:nvPr/>
        </p:nvPicPr>
        <p:blipFill>
          <a:blip r:embed="rId5"/>
          <a:stretch>
            <a:fillRect/>
          </a:stretch>
        </p:blipFill>
        <p:spPr>
          <a:xfrm>
            <a:off x="6788075" y="3838345"/>
            <a:ext cx="4272545" cy="2858036"/>
          </a:xfrm>
          <a:prstGeom prst="rect">
            <a:avLst/>
          </a:prstGeom>
        </p:spPr>
      </p:pic>
      <p:sp>
        <p:nvSpPr>
          <p:cNvPr id="5" name="TextovéPole 4">
            <a:extLst>
              <a:ext uri="{FF2B5EF4-FFF2-40B4-BE49-F238E27FC236}">
                <a16:creationId xmlns:a16="http://schemas.microsoft.com/office/drawing/2014/main" id="{309CF477-57EE-448C-B1AE-D9F10D723D27}"/>
              </a:ext>
            </a:extLst>
          </p:cNvPr>
          <p:cNvSpPr txBox="1"/>
          <p:nvPr/>
        </p:nvSpPr>
        <p:spPr>
          <a:xfrm>
            <a:off x="3925645" y="5483484"/>
            <a:ext cx="2604247" cy="923330"/>
          </a:xfrm>
          <a:prstGeom prst="rect">
            <a:avLst/>
          </a:prstGeom>
          <a:noFill/>
        </p:spPr>
        <p:txBody>
          <a:bodyPr wrap="square" rtlCol="0">
            <a:spAutoFit/>
          </a:bodyPr>
          <a:lstStyle/>
          <a:p>
            <a:r>
              <a:rPr lang="cs-CZ" dirty="0"/>
              <a:t>Bakalářská práce (2016)</a:t>
            </a:r>
          </a:p>
          <a:p>
            <a:endParaRPr lang="en-US" dirty="0"/>
          </a:p>
          <a:p>
            <a:r>
              <a:rPr lang="en-US" dirty="0"/>
              <a:t> Autor: Bc. Jan </a:t>
            </a:r>
            <a:r>
              <a:rPr lang="en-US" dirty="0" err="1"/>
              <a:t>Čadek</a:t>
            </a:r>
            <a:r>
              <a:rPr lang="en-US" dirty="0"/>
              <a:t> </a:t>
            </a:r>
          </a:p>
        </p:txBody>
      </p:sp>
    </p:spTree>
    <p:extLst>
      <p:ext uri="{BB962C8B-B14F-4D97-AF65-F5344CB8AC3E}">
        <p14:creationId xmlns:p14="http://schemas.microsoft.com/office/powerpoint/2010/main" val="3670872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4D849D-5AED-47F9-84DB-6A9B42D43C37}"/>
              </a:ext>
            </a:extLst>
          </p:cNvPr>
          <p:cNvSpPr>
            <a:spLocks noGrp="1"/>
          </p:cNvSpPr>
          <p:nvPr>
            <p:ph type="title"/>
          </p:nvPr>
        </p:nvSpPr>
        <p:spPr/>
        <p:txBody>
          <a:bodyPr/>
          <a:lstStyle/>
          <a:p>
            <a:pPr algn="ctr"/>
            <a:r>
              <a:rPr lang="cs-CZ" b="1" dirty="0"/>
              <a:t>Zavádění informačních technologií, projektové řízení</a:t>
            </a:r>
            <a:endParaRPr lang="en-US" dirty="0"/>
          </a:p>
        </p:txBody>
      </p:sp>
      <p:sp>
        <p:nvSpPr>
          <p:cNvPr id="3" name="Zástupný symbol pro obsah 2">
            <a:extLst>
              <a:ext uri="{FF2B5EF4-FFF2-40B4-BE49-F238E27FC236}">
                <a16:creationId xmlns:a16="http://schemas.microsoft.com/office/drawing/2014/main" id="{39865C17-E9FC-49BD-872D-81A09CD7A9DC}"/>
              </a:ext>
            </a:extLst>
          </p:cNvPr>
          <p:cNvSpPr>
            <a:spLocks noGrp="1"/>
          </p:cNvSpPr>
          <p:nvPr>
            <p:ph idx="1"/>
          </p:nvPr>
        </p:nvSpPr>
        <p:spPr/>
        <p:txBody>
          <a:bodyPr>
            <a:normAutofit fontScale="92500" lnSpcReduction="10000"/>
          </a:bodyPr>
          <a:lstStyle/>
          <a:p>
            <a:pPr marL="0" lvl="0" indent="0" algn="just">
              <a:buNone/>
            </a:pPr>
            <a:r>
              <a:rPr lang="cs-CZ" b="1" dirty="0"/>
              <a:t>Tradiční přístup</a:t>
            </a:r>
            <a:r>
              <a:rPr lang="cs-CZ" dirty="0"/>
              <a:t> je založen na důkladném naplánování na začátku projektu a řízení všech aktivit v průběhu projektu. Je vhodný pro projekty, které mají předem jasně danou podobu cíle (např. nová výrobní hala, výstavba nové elektrárny) a je třeba dobře naplánovat a odřídit všechny aktivity, návaznosti či subdodavatele. Tradiční přístup vyžaduje kvalitně popsaný cíl, výstupy a plán projektu. V zásadě skládá z pěti základních fází projektu:</a:t>
            </a:r>
            <a:endParaRPr lang="en-US" dirty="0"/>
          </a:p>
          <a:p>
            <a:pPr lvl="0">
              <a:buFont typeface="Wingdings" panose="05000000000000000000" pitchFamily="2" charset="2"/>
              <a:buChar char="q"/>
            </a:pPr>
            <a:r>
              <a:rPr lang="cs-CZ" dirty="0"/>
              <a:t> Iniciace (</a:t>
            </a:r>
            <a:r>
              <a:rPr lang="en-GB" i="1" dirty="0"/>
              <a:t>initiation</a:t>
            </a:r>
            <a:r>
              <a:rPr lang="cs-CZ" dirty="0"/>
              <a:t>)</a:t>
            </a:r>
            <a:endParaRPr lang="en-US" dirty="0"/>
          </a:p>
          <a:p>
            <a:pPr lvl="0">
              <a:buFont typeface="Wingdings" panose="05000000000000000000" pitchFamily="2" charset="2"/>
              <a:buChar char="q"/>
            </a:pPr>
            <a:r>
              <a:rPr lang="cs-CZ" dirty="0"/>
              <a:t> Plánování a návrh (</a:t>
            </a:r>
            <a:r>
              <a:rPr lang="en-GB" i="1" dirty="0"/>
              <a:t>planning and design</a:t>
            </a:r>
            <a:r>
              <a:rPr lang="cs-CZ" dirty="0"/>
              <a:t>)</a:t>
            </a:r>
            <a:endParaRPr lang="en-US" dirty="0"/>
          </a:p>
          <a:p>
            <a:pPr lvl="0">
              <a:buFont typeface="Wingdings" panose="05000000000000000000" pitchFamily="2" charset="2"/>
              <a:buChar char="q"/>
            </a:pPr>
            <a:r>
              <a:rPr lang="cs-CZ" dirty="0"/>
              <a:t> Realizace (</a:t>
            </a:r>
            <a:r>
              <a:rPr lang="en-GB" i="1" dirty="0"/>
              <a:t>execution</a:t>
            </a:r>
            <a:r>
              <a:rPr lang="cs-CZ" dirty="0"/>
              <a:t>)</a:t>
            </a:r>
            <a:endParaRPr lang="en-US" dirty="0"/>
          </a:p>
          <a:p>
            <a:pPr lvl="0">
              <a:buFont typeface="Wingdings" panose="05000000000000000000" pitchFamily="2" charset="2"/>
              <a:buChar char="q"/>
            </a:pPr>
            <a:r>
              <a:rPr lang="cs-CZ" dirty="0"/>
              <a:t> Monitoring (</a:t>
            </a:r>
            <a:r>
              <a:rPr lang="en-GB" i="1" dirty="0"/>
              <a:t>monitoring and controlling</a:t>
            </a:r>
            <a:r>
              <a:rPr lang="cs-CZ" dirty="0"/>
              <a:t>)</a:t>
            </a:r>
            <a:endParaRPr lang="en-US" dirty="0"/>
          </a:p>
          <a:p>
            <a:pPr lvl="0">
              <a:buFont typeface="Wingdings" panose="05000000000000000000" pitchFamily="2" charset="2"/>
              <a:buChar char="q"/>
            </a:pPr>
            <a:r>
              <a:rPr lang="cs-CZ" dirty="0"/>
              <a:t> Uzavření (</a:t>
            </a:r>
            <a:r>
              <a:rPr lang="en-GB" i="1" dirty="0"/>
              <a:t>completion</a:t>
            </a:r>
            <a:r>
              <a:rPr lang="cs-CZ" dirty="0"/>
              <a:t>) (MANAGEMENTMANIA, 2016)</a:t>
            </a:r>
            <a:endParaRPr lang="en-US" dirty="0"/>
          </a:p>
          <a:p>
            <a:endParaRPr lang="en-US" dirty="0"/>
          </a:p>
        </p:txBody>
      </p:sp>
    </p:spTree>
    <p:extLst>
      <p:ext uri="{BB962C8B-B14F-4D97-AF65-F5344CB8AC3E}">
        <p14:creationId xmlns:p14="http://schemas.microsoft.com/office/powerpoint/2010/main" val="1316550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3CA25C-F89D-4364-A642-0800207DEA61}"/>
              </a:ext>
            </a:extLst>
          </p:cNvPr>
          <p:cNvSpPr>
            <a:spLocks noGrp="1"/>
          </p:cNvSpPr>
          <p:nvPr>
            <p:ph type="title"/>
          </p:nvPr>
        </p:nvSpPr>
        <p:spPr/>
        <p:txBody>
          <a:bodyPr/>
          <a:lstStyle/>
          <a:p>
            <a:pPr algn="ctr"/>
            <a:r>
              <a:rPr lang="cs-CZ" b="1" dirty="0"/>
              <a:t>Zavádění informačních technologií, projektové řízení</a:t>
            </a:r>
            <a:endParaRPr lang="en-US" dirty="0"/>
          </a:p>
        </p:txBody>
      </p:sp>
      <p:sp>
        <p:nvSpPr>
          <p:cNvPr id="3" name="Zástupný symbol pro obsah 2">
            <a:extLst>
              <a:ext uri="{FF2B5EF4-FFF2-40B4-BE49-F238E27FC236}">
                <a16:creationId xmlns:a16="http://schemas.microsoft.com/office/drawing/2014/main" id="{DCF0E07A-EBF4-4B3E-830E-A592B0931876}"/>
              </a:ext>
            </a:extLst>
          </p:cNvPr>
          <p:cNvSpPr>
            <a:spLocks noGrp="1"/>
          </p:cNvSpPr>
          <p:nvPr>
            <p:ph idx="1"/>
          </p:nvPr>
        </p:nvSpPr>
        <p:spPr>
          <a:xfrm>
            <a:off x="838200" y="2141537"/>
            <a:ext cx="10515600" cy="4351338"/>
          </a:xfrm>
        </p:spPr>
        <p:txBody>
          <a:bodyPr/>
          <a:lstStyle/>
          <a:p>
            <a:pPr marL="0" lvl="0" indent="0" algn="just">
              <a:buNone/>
            </a:pPr>
            <a:r>
              <a:rPr lang="cs-CZ" b="1" dirty="0"/>
              <a:t>Agilní přístup</a:t>
            </a:r>
            <a:r>
              <a:rPr lang="cs-CZ" dirty="0"/>
              <a:t> je založený na průběžném upřesňování cíle projektu díky interakci a budoucím zákazníkem či s uživateli výsledků projektu, na pružných reakcích na změny, a průběžném rozvrhování práce v průběhu projektu. Agilní přístup je vhodný pro takové projekty, kde dochází k vývoji produktu, tedy tehdy když nelze předem kvalitně popsat a naplánovat všechno do detailu a bez interakce s budoucím zákazníkem či uživatelem. Agilní přístup se často využívá ve vývoji software, kde je v protikladu vůči tradičnímu přístupu, tzv. vodopádovému modelu. (MANAGEMENTMANIA, 2016)</a:t>
            </a:r>
            <a:endParaRPr lang="en-US" dirty="0"/>
          </a:p>
          <a:p>
            <a:endParaRPr lang="en-US" dirty="0"/>
          </a:p>
        </p:txBody>
      </p:sp>
    </p:spTree>
    <p:extLst>
      <p:ext uri="{BB962C8B-B14F-4D97-AF65-F5344CB8AC3E}">
        <p14:creationId xmlns:p14="http://schemas.microsoft.com/office/powerpoint/2010/main" val="942471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1DC5FA-2088-4642-A8BA-ABE327344410}"/>
              </a:ext>
            </a:extLst>
          </p:cNvPr>
          <p:cNvSpPr>
            <a:spLocks noGrp="1"/>
          </p:cNvSpPr>
          <p:nvPr>
            <p:ph type="title"/>
          </p:nvPr>
        </p:nvSpPr>
        <p:spPr>
          <a:xfrm>
            <a:off x="838200" y="365125"/>
            <a:ext cx="10515600" cy="678367"/>
          </a:xfrm>
        </p:spPr>
        <p:txBody>
          <a:bodyPr>
            <a:normAutofit fontScale="90000"/>
          </a:bodyPr>
          <a:lstStyle/>
          <a:p>
            <a:pPr algn="ctr"/>
            <a:r>
              <a:rPr lang="cs-CZ" b="1" dirty="0"/>
              <a:t>Zavádění informačních technologií, projektové řízení</a:t>
            </a:r>
            <a:endParaRPr lang="en-US" dirty="0"/>
          </a:p>
        </p:txBody>
      </p:sp>
      <p:pic>
        <p:nvPicPr>
          <p:cNvPr id="6" name="Obrázek 5">
            <a:extLst>
              <a:ext uri="{FF2B5EF4-FFF2-40B4-BE49-F238E27FC236}">
                <a16:creationId xmlns:a16="http://schemas.microsoft.com/office/drawing/2014/main" id="{276613AD-C24B-4A41-99ED-4F41FA3B0B75}"/>
              </a:ext>
            </a:extLst>
          </p:cNvPr>
          <p:cNvPicPr>
            <a:picLocks noChangeAspect="1"/>
          </p:cNvPicPr>
          <p:nvPr/>
        </p:nvPicPr>
        <p:blipFill>
          <a:blip r:embed="rId2"/>
          <a:stretch>
            <a:fillRect/>
          </a:stretch>
        </p:blipFill>
        <p:spPr>
          <a:xfrm>
            <a:off x="838200" y="1278337"/>
            <a:ext cx="7663927" cy="5579663"/>
          </a:xfrm>
          <a:prstGeom prst="rect">
            <a:avLst/>
          </a:prstGeom>
        </p:spPr>
      </p:pic>
      <p:pic>
        <p:nvPicPr>
          <p:cNvPr id="8" name="Obrázek 7">
            <a:extLst>
              <a:ext uri="{FF2B5EF4-FFF2-40B4-BE49-F238E27FC236}">
                <a16:creationId xmlns:a16="http://schemas.microsoft.com/office/drawing/2014/main" id="{CF193EA6-9CE7-4FC5-B600-6ADCD681509C}"/>
              </a:ext>
            </a:extLst>
          </p:cNvPr>
          <p:cNvPicPr>
            <a:picLocks noChangeAspect="1"/>
          </p:cNvPicPr>
          <p:nvPr/>
        </p:nvPicPr>
        <p:blipFill>
          <a:blip r:embed="rId3"/>
          <a:stretch>
            <a:fillRect/>
          </a:stretch>
        </p:blipFill>
        <p:spPr>
          <a:xfrm>
            <a:off x="5693483" y="2351117"/>
            <a:ext cx="6498517" cy="4506883"/>
          </a:xfrm>
          <a:prstGeom prst="rect">
            <a:avLst/>
          </a:prstGeom>
        </p:spPr>
      </p:pic>
    </p:spTree>
    <p:extLst>
      <p:ext uri="{BB962C8B-B14F-4D97-AF65-F5344CB8AC3E}">
        <p14:creationId xmlns:p14="http://schemas.microsoft.com/office/powerpoint/2010/main" val="3749746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4000" b="1" dirty="0"/>
              <a:t>Budoucnost?</a:t>
            </a:r>
          </a:p>
        </p:txBody>
      </p:sp>
      <p:sp>
        <p:nvSpPr>
          <p:cNvPr id="3" name="Zástupný symbol pro obsah 2"/>
          <p:cNvSpPr>
            <a:spLocks noGrp="1"/>
          </p:cNvSpPr>
          <p:nvPr>
            <p:ph idx="1"/>
          </p:nvPr>
        </p:nvSpPr>
        <p:spPr/>
        <p:txBody>
          <a:bodyPr/>
          <a:lstStyle/>
          <a:p>
            <a:pPr fontAlgn="base">
              <a:buFont typeface="Wingdings" panose="05000000000000000000" pitchFamily="2" charset="2"/>
              <a:buChar char="q"/>
            </a:pPr>
            <a:endParaRPr lang="pl-PL" dirty="0"/>
          </a:p>
          <a:p>
            <a:pPr fontAlgn="base">
              <a:buFont typeface="Wingdings" panose="05000000000000000000" pitchFamily="2" charset="2"/>
              <a:buChar char="q"/>
            </a:pPr>
            <a:r>
              <a:rPr lang="pl-PL" dirty="0"/>
              <a:t>Budoucnost IT v životě a výuce: </a:t>
            </a:r>
            <a:r>
              <a:rPr lang="pl-PL" u="sng" dirty="0">
                <a:hlinkClick r:id="rId2"/>
              </a:rPr>
              <a:t>https://www.youtube.com/watch?v=5B1IJqK7_S0</a:t>
            </a:r>
            <a:endParaRPr lang="pl-PL" dirty="0"/>
          </a:p>
          <a:p>
            <a:pPr fontAlgn="base">
              <a:buFont typeface="Wingdings" panose="05000000000000000000" pitchFamily="2" charset="2"/>
              <a:buChar char="q"/>
            </a:pPr>
            <a:r>
              <a:rPr lang="pl-PL" dirty="0"/>
              <a:t>robot 2016: </a:t>
            </a:r>
            <a:r>
              <a:rPr lang="pl-PL" u="sng" dirty="0">
                <a:hlinkClick r:id="rId3"/>
              </a:rPr>
              <a:t>https://www.youtube.com/watch?v=rVlhMGQgDkY</a:t>
            </a:r>
            <a:endParaRPr lang="pl-PL" dirty="0"/>
          </a:p>
          <a:p>
            <a:pPr fontAlgn="base">
              <a:buFont typeface="Wingdings" panose="05000000000000000000" pitchFamily="2" charset="2"/>
              <a:buChar char="q"/>
            </a:pPr>
            <a:r>
              <a:rPr lang="pl-PL" dirty="0"/>
              <a:t>robot 2019: </a:t>
            </a:r>
            <a:r>
              <a:rPr lang="pl-PL" u="sng" dirty="0">
                <a:hlinkClick r:id="rId4"/>
              </a:rPr>
              <a:t>https://www.youtube.com/watch?v=_sBBaNYex3E</a:t>
            </a:r>
            <a:endParaRPr lang="pl-PL" dirty="0"/>
          </a:p>
          <a:p>
            <a:pPr>
              <a:buFont typeface="Wingdings" panose="05000000000000000000" pitchFamily="2" charset="2"/>
              <a:buChar char="q"/>
            </a:pPr>
            <a:r>
              <a:rPr lang="pl-PL" dirty="0"/>
              <a:t>překladač: </a:t>
            </a:r>
            <a:r>
              <a:rPr lang="pl-PL" u="sng" dirty="0">
                <a:hlinkClick r:id="rId5"/>
              </a:rPr>
              <a:t>https://www.youtube.com/watch?v=aGKRjf6lLys</a:t>
            </a:r>
            <a:endParaRPr lang="cs-CZ" dirty="0"/>
          </a:p>
        </p:txBody>
      </p:sp>
    </p:spTree>
    <p:extLst>
      <p:ext uri="{BB962C8B-B14F-4D97-AF65-F5344CB8AC3E}">
        <p14:creationId xmlns:p14="http://schemas.microsoft.com/office/powerpoint/2010/main" val="1062509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4000" b="1" dirty="0"/>
              <a:t>Musíme se učit cizí jazyky? </a:t>
            </a:r>
          </a:p>
        </p:txBody>
      </p:sp>
      <p:sp>
        <p:nvSpPr>
          <p:cNvPr id="3" name="Zástupný symbol pro obsah 2"/>
          <p:cNvSpPr>
            <a:spLocks noGrp="1"/>
          </p:cNvSpPr>
          <p:nvPr>
            <p:ph idx="1"/>
          </p:nvPr>
        </p:nvSpPr>
        <p:spPr/>
        <p:txBody>
          <a:bodyPr/>
          <a:lstStyle/>
          <a:p>
            <a:endParaRPr lang="cs-CZ" dirty="0"/>
          </a:p>
          <a:p>
            <a:pPr>
              <a:buFont typeface="Wingdings" panose="05000000000000000000" pitchFamily="2" charset="2"/>
              <a:buChar char="q"/>
            </a:pPr>
            <a:r>
              <a:rPr lang="cs-CZ" dirty="0"/>
              <a:t>překladač: </a:t>
            </a:r>
            <a:r>
              <a:rPr lang="cs-CZ" u="sng" dirty="0">
                <a:hlinkClick r:id="rId2"/>
              </a:rPr>
              <a:t>https://www.youtube.com/watch?v=aGKRjf6lLys</a:t>
            </a:r>
            <a:endParaRPr lang="cs-CZ" dirty="0"/>
          </a:p>
          <a:p>
            <a:pPr marL="0" indent="0">
              <a:buNone/>
            </a:pPr>
            <a:endParaRPr lang="cs-CZ" dirty="0"/>
          </a:p>
        </p:txBody>
      </p:sp>
    </p:spTree>
    <p:extLst>
      <p:ext uri="{BB962C8B-B14F-4D97-AF65-F5344CB8AC3E}">
        <p14:creationId xmlns:p14="http://schemas.microsoft.com/office/powerpoint/2010/main" val="1543352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z praxe – zkušenost ze ZŠ</a:t>
            </a:r>
          </a:p>
        </p:txBody>
      </p:sp>
      <p:sp>
        <p:nvSpPr>
          <p:cNvPr id="3" name="Zástupný symbol pro text 2"/>
          <p:cNvSpPr>
            <a:spLocks noGrp="1"/>
          </p:cNvSpPr>
          <p:nvPr>
            <p:ph type="body" idx="1"/>
          </p:nvPr>
        </p:nvSpPr>
        <p:spPr/>
        <p:txBody>
          <a:bodyPr/>
          <a:lstStyle/>
          <a:p>
            <a:r>
              <a:rPr lang="cs-CZ" dirty="0"/>
              <a:t>Využití zkušenosti z doby </a:t>
            </a:r>
            <a:r>
              <a:rPr lang="cs-CZ" dirty="0" err="1"/>
              <a:t>koronavirové</a:t>
            </a:r>
            <a:r>
              <a:rPr lang="cs-CZ" dirty="0"/>
              <a:t> pandemie a uzavření škol</a:t>
            </a:r>
          </a:p>
        </p:txBody>
      </p:sp>
    </p:spTree>
    <p:extLst>
      <p:ext uri="{BB962C8B-B14F-4D97-AF65-F5344CB8AC3E}">
        <p14:creationId xmlns:p14="http://schemas.microsoft.com/office/powerpoint/2010/main" val="4049864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4000" b="1" dirty="0"/>
              <a:t>Stav před březnem 2020</a:t>
            </a:r>
          </a:p>
        </p:txBody>
      </p:sp>
      <p:sp>
        <p:nvSpPr>
          <p:cNvPr id="3" name="Zástupný symbol pro obsah 2"/>
          <p:cNvSpPr>
            <a:spLocks noGrp="1"/>
          </p:cNvSpPr>
          <p:nvPr>
            <p:ph idx="1"/>
          </p:nvPr>
        </p:nvSpPr>
        <p:spPr/>
        <p:txBody>
          <a:bodyPr>
            <a:normAutofit fontScale="85000" lnSpcReduction="20000"/>
          </a:bodyPr>
          <a:lstStyle/>
          <a:p>
            <a:pPr fontAlgn="base">
              <a:buFont typeface="Wingdings" panose="05000000000000000000" pitchFamily="2" charset="2"/>
              <a:buChar char="q"/>
            </a:pPr>
            <a:r>
              <a:rPr lang="cs-CZ" dirty="0"/>
              <a:t>Naše škola - projekt 51 - všichni pedagogičtí pracovníci vybaveni </a:t>
            </a:r>
            <a:r>
              <a:rPr lang="cs-CZ" dirty="0" err="1"/>
              <a:t>ntb</a:t>
            </a:r>
            <a:r>
              <a:rPr lang="cs-CZ" dirty="0"/>
              <a:t> a </a:t>
            </a:r>
            <a:r>
              <a:rPr lang="cs-CZ" dirty="0" err="1"/>
              <a:t>office</a:t>
            </a:r>
            <a:r>
              <a:rPr lang="cs-CZ" dirty="0"/>
              <a:t>, ve škole zavedeny Google </a:t>
            </a:r>
            <a:r>
              <a:rPr lang="cs-CZ" dirty="0" err="1"/>
              <a:t>Apps</a:t>
            </a:r>
            <a:r>
              <a:rPr lang="cs-CZ" dirty="0"/>
              <a:t>. Šablony - nakoupeny tablety</a:t>
            </a:r>
          </a:p>
          <a:p>
            <a:pPr fontAlgn="base">
              <a:buFont typeface="Wingdings" panose="05000000000000000000" pitchFamily="2" charset="2"/>
              <a:buChar char="q"/>
            </a:pPr>
            <a:r>
              <a:rPr lang="cs-CZ" dirty="0"/>
              <a:t>Učitelé jsou vedeni k digitalizaci - el. třídnice, matrika, sdílený kalendář, sdílené dokumenty, sdílený disk - cca polovina učitelů využívá bez problému, ostatní s nechutí.</a:t>
            </a:r>
          </a:p>
          <a:p>
            <a:pPr fontAlgn="base">
              <a:buFont typeface="Wingdings" panose="05000000000000000000" pitchFamily="2" charset="2"/>
              <a:buChar char="q"/>
            </a:pPr>
            <a:r>
              <a:rPr lang="cs-CZ" dirty="0"/>
              <a:t>Žáci - využití </a:t>
            </a:r>
            <a:r>
              <a:rPr lang="cs-CZ" dirty="0" err="1"/>
              <a:t>pc</a:t>
            </a:r>
            <a:r>
              <a:rPr lang="cs-CZ" dirty="0"/>
              <a:t> v hodinách informatiky a v dalších předmětech okrajově. Informatika 1 hodina týdně 5. - 9. ročník. Dovednosti směřovány především na znalost </a:t>
            </a:r>
            <a:r>
              <a:rPr lang="cs-CZ" dirty="0" err="1"/>
              <a:t>office</a:t>
            </a:r>
            <a:r>
              <a:rPr lang="cs-CZ" dirty="0"/>
              <a:t>, internetu, mailu, základní grafiky.</a:t>
            </a:r>
          </a:p>
          <a:p>
            <a:pPr fontAlgn="base">
              <a:buFont typeface="Wingdings" panose="05000000000000000000" pitchFamily="2" charset="2"/>
              <a:buChar char="q"/>
            </a:pPr>
            <a:r>
              <a:rPr lang="cs-CZ" dirty="0"/>
              <a:t>Možnost zapojení do projektu podpory pro digitalizaci škol, kterou realizuje nezisková společnost EDULAB - ta podporuje rozvoj inovativních forem výuky. Hlavní cílem je zvýšit popularitu využívání moderních vzdělávacích technologií na školách a ukázat její přínos a význam pro modernizaci školství. Tuto činnost vykonává v souladu se strategií digitálního </a:t>
            </a:r>
            <a:r>
              <a:rPr lang="cs-CZ" dirty="0" err="1"/>
              <a:t>vz</a:t>
            </a:r>
            <a:r>
              <a:rPr lang="cs-CZ" dirty="0"/>
              <a:t>. do roku 2020 MŠMT a snaží se naplnit její cíle.</a:t>
            </a:r>
          </a:p>
          <a:p>
            <a:endParaRPr lang="cs-CZ" dirty="0"/>
          </a:p>
        </p:txBody>
      </p:sp>
    </p:spTree>
    <p:extLst>
      <p:ext uri="{BB962C8B-B14F-4D97-AF65-F5344CB8AC3E}">
        <p14:creationId xmlns:p14="http://schemas.microsoft.com/office/powerpoint/2010/main" val="3928548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4000" b="1" dirty="0"/>
              <a:t>Distanční výuka v době uzavření školy</a:t>
            </a:r>
          </a:p>
        </p:txBody>
      </p:sp>
      <p:sp>
        <p:nvSpPr>
          <p:cNvPr id="3" name="Zástupný symbol pro obsah 2"/>
          <p:cNvSpPr>
            <a:spLocks noGrp="1"/>
          </p:cNvSpPr>
          <p:nvPr>
            <p:ph idx="1"/>
          </p:nvPr>
        </p:nvSpPr>
        <p:spPr/>
        <p:txBody>
          <a:bodyPr>
            <a:normAutofit lnSpcReduction="10000"/>
          </a:bodyPr>
          <a:lstStyle/>
          <a:p>
            <a:pPr>
              <a:buFont typeface="Wingdings" panose="05000000000000000000" pitchFamily="2" charset="2"/>
              <a:buChar char="q"/>
            </a:pPr>
            <a:r>
              <a:rPr lang="cs-CZ" dirty="0"/>
              <a:t>Bohužel ne všechny školy momentálně využívají moderní technologie k aktivnímu vyučování. Spousta učitelů žákům pouze zasílají úkoly e-mailem či přes systém Bakaláři. </a:t>
            </a:r>
          </a:p>
          <a:p>
            <a:pPr>
              <a:buFont typeface="Wingdings" panose="05000000000000000000" pitchFamily="2" charset="2"/>
              <a:buChar char="q"/>
            </a:pPr>
            <a:r>
              <a:rPr lang="cs-CZ" dirty="0"/>
              <a:t>Jiní ovšem pravidelně vyučují pomocí </a:t>
            </a:r>
            <a:r>
              <a:rPr lang="cs-CZ" dirty="0" err="1"/>
              <a:t>skypu</a:t>
            </a:r>
            <a:r>
              <a:rPr lang="cs-CZ" dirty="0"/>
              <a:t> či jiných platforem a s žáky také aktivně komunikují.</a:t>
            </a:r>
          </a:p>
          <a:p>
            <a:pPr>
              <a:buFont typeface="Wingdings" panose="05000000000000000000" pitchFamily="2" charset="2"/>
              <a:buChar char="q"/>
            </a:pPr>
            <a:r>
              <a:rPr lang="cs-CZ" dirty="0"/>
              <a:t>První týden měli učitelé tendenci zadávat rozsahy stran v učebnici a využívali kouzelnou formulku - </a:t>
            </a:r>
            <a:r>
              <a:rPr lang="cs-CZ" b="1" dirty="0"/>
              <a:t>nastuduj a vypiš do sešitu - </a:t>
            </a:r>
            <a:r>
              <a:rPr lang="cs-CZ" dirty="0"/>
              <a:t>následovalo: </a:t>
            </a:r>
            <a:r>
              <a:rPr lang="cs-CZ" b="1" dirty="0"/>
              <a:t>zákaz formulky + vhodné metody + telefonáty = v současné době interaktivní výuka </a:t>
            </a:r>
            <a:r>
              <a:rPr lang="cs-CZ" dirty="0"/>
              <a:t>(samozřejmost byla maximální podpora kolegů, kteří pomohli méně interaktivním učitelům)</a:t>
            </a:r>
            <a:br>
              <a:rPr lang="cs-CZ" dirty="0"/>
            </a:br>
            <a:endParaRPr lang="cs-CZ" dirty="0"/>
          </a:p>
        </p:txBody>
      </p:sp>
    </p:spTree>
    <p:extLst>
      <p:ext uri="{BB962C8B-B14F-4D97-AF65-F5344CB8AC3E}">
        <p14:creationId xmlns:p14="http://schemas.microsoft.com/office/powerpoint/2010/main" val="118385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F8FCA5-A315-4B3F-B2DF-651EB293F1B6}"/>
              </a:ext>
            </a:extLst>
          </p:cNvPr>
          <p:cNvSpPr>
            <a:spLocks noGrp="1"/>
          </p:cNvSpPr>
          <p:nvPr>
            <p:ph type="title"/>
          </p:nvPr>
        </p:nvSpPr>
        <p:spPr/>
        <p:txBody>
          <a:bodyPr/>
          <a:lstStyle/>
          <a:p>
            <a:r>
              <a:rPr lang="cs-CZ" dirty="0"/>
              <a:t>Virtuální třída</a:t>
            </a:r>
            <a:endParaRPr lang="en-US" dirty="0"/>
          </a:p>
        </p:txBody>
      </p:sp>
      <p:sp>
        <p:nvSpPr>
          <p:cNvPr id="3" name="Zástupný symbol pro obsah 2">
            <a:extLst>
              <a:ext uri="{FF2B5EF4-FFF2-40B4-BE49-F238E27FC236}">
                <a16:creationId xmlns:a16="http://schemas.microsoft.com/office/drawing/2014/main" id="{BA3E16C6-5DC3-47C7-BD89-051EB91D27D7}"/>
              </a:ext>
            </a:extLst>
          </p:cNvPr>
          <p:cNvSpPr>
            <a:spLocks noGrp="1"/>
          </p:cNvSpPr>
          <p:nvPr>
            <p:ph idx="1"/>
          </p:nvPr>
        </p:nvSpPr>
        <p:spPr/>
        <p:txBody>
          <a:bodyPr/>
          <a:lstStyle/>
          <a:p>
            <a:pPr marL="0" indent="0">
              <a:buNone/>
            </a:pPr>
            <a:r>
              <a:rPr lang="cs-CZ" dirty="0"/>
              <a:t>Google </a:t>
            </a:r>
            <a:r>
              <a:rPr lang="cs-CZ" dirty="0" err="1"/>
              <a:t>classroom</a:t>
            </a:r>
            <a:endParaRPr lang="cs-CZ" dirty="0"/>
          </a:p>
          <a:p>
            <a:pPr marL="0" indent="0">
              <a:buNone/>
            </a:pPr>
            <a:r>
              <a:rPr lang="cs-CZ" dirty="0" err="1"/>
              <a:t>Moodle</a:t>
            </a:r>
            <a:r>
              <a:rPr lang="cs-CZ" dirty="0"/>
              <a:t> </a:t>
            </a:r>
          </a:p>
          <a:p>
            <a:pPr marL="0" indent="0">
              <a:buNone/>
            </a:pPr>
            <a:r>
              <a:rPr lang="cs-CZ" dirty="0"/>
              <a:t>Apple třída </a:t>
            </a:r>
            <a:r>
              <a:rPr lang="en-US" dirty="0">
                <a:hlinkClick r:id="rId2"/>
              </a:rPr>
              <a:t>http://ipadvetride.cz/trida-2-0-umi-apple-classroom/</a:t>
            </a:r>
            <a:endParaRPr lang="cs-CZ" dirty="0"/>
          </a:p>
          <a:p>
            <a:pPr marL="0" indent="0">
              <a:buNone/>
            </a:pPr>
            <a:endParaRPr lang="en-US" dirty="0"/>
          </a:p>
        </p:txBody>
      </p:sp>
    </p:spTree>
    <p:extLst>
      <p:ext uri="{BB962C8B-B14F-4D97-AF65-F5344CB8AC3E}">
        <p14:creationId xmlns:p14="http://schemas.microsoft.com/office/powerpoint/2010/main" val="1825063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4000" b="1" dirty="0"/>
              <a:t>Distanční výuka v době uzavření školy</a:t>
            </a:r>
          </a:p>
        </p:txBody>
      </p:sp>
      <p:sp>
        <p:nvSpPr>
          <p:cNvPr id="3" name="Zástupný symbol pro obsah 2"/>
          <p:cNvSpPr>
            <a:spLocks noGrp="1"/>
          </p:cNvSpPr>
          <p:nvPr>
            <p:ph idx="1"/>
          </p:nvPr>
        </p:nvSpPr>
        <p:spPr/>
        <p:txBody>
          <a:bodyPr>
            <a:normAutofit fontScale="92500" lnSpcReduction="20000"/>
          </a:bodyPr>
          <a:lstStyle/>
          <a:p>
            <a:pPr>
              <a:buFont typeface="Wingdings" panose="05000000000000000000" pitchFamily="2" charset="2"/>
              <a:buChar char="q"/>
            </a:pPr>
            <a:r>
              <a:rPr lang="cs-CZ" dirty="0"/>
              <a:t>Někdy je problém, že učitelé nejsou koordinovaní a neví o tom, kolik online výuky a kdy daná třída má. Žáci mají např. jen 2 dny v týdnu online výuku, ale zato několik hodin za sebou (ostatní dny nic).</a:t>
            </a:r>
          </a:p>
          <a:p>
            <a:pPr>
              <a:buFont typeface="Wingdings" panose="05000000000000000000" pitchFamily="2" charset="2"/>
              <a:buChar char="q"/>
            </a:pPr>
            <a:r>
              <a:rPr lang="cs-CZ" dirty="0"/>
              <a:t>Výborně funguje výuka pomocí nahraných </a:t>
            </a:r>
            <a:r>
              <a:rPr lang="cs-CZ" dirty="0" err="1"/>
              <a:t>podcastů</a:t>
            </a:r>
            <a:r>
              <a:rPr lang="cs-CZ" dirty="0"/>
              <a:t> učitelem. Tímto způsobem dochází k vysvětlení probírané látky žákovi, napomáhá s vysvětlováním rodičům a na základě toho lze poměrně dobře vypracovat zadané úkoly.</a:t>
            </a:r>
          </a:p>
          <a:p>
            <a:pPr>
              <a:buFont typeface="Wingdings" panose="05000000000000000000" pitchFamily="2" charset="2"/>
              <a:buChar char="q"/>
            </a:pPr>
            <a:r>
              <a:rPr lang="cs-CZ" dirty="0"/>
              <a:t>Dále se vyskytují výzvy, </a:t>
            </a:r>
            <a:r>
              <a:rPr lang="cs-CZ" dirty="0" err="1"/>
              <a:t>videonávody</a:t>
            </a:r>
            <a:r>
              <a:rPr lang="cs-CZ" dirty="0"/>
              <a:t> nahrané učiteli. Jak pro danou třídu / ročník, tak i pro celou školu</a:t>
            </a:r>
          </a:p>
          <a:p>
            <a:pPr>
              <a:buFont typeface="Wingdings" panose="05000000000000000000" pitchFamily="2" charset="2"/>
              <a:buChar char="q"/>
            </a:pPr>
            <a:r>
              <a:rPr lang="cs-CZ" dirty="0"/>
              <a:t>Interaktivní výuka na dálku je skvělá, žáci si mohou ihned dohledat informace, nicméně problém je ve zkoušení získaných vědomostí, protože nemůžeme spoléhat na to, že si právě tyto informace žák nedohledá</a:t>
            </a:r>
            <a:br>
              <a:rPr lang="cs-CZ" dirty="0"/>
            </a:br>
            <a:endParaRPr lang="cs-CZ" dirty="0"/>
          </a:p>
        </p:txBody>
      </p:sp>
    </p:spTree>
    <p:extLst>
      <p:ext uri="{BB962C8B-B14F-4D97-AF65-F5344CB8AC3E}">
        <p14:creationId xmlns:p14="http://schemas.microsoft.com/office/powerpoint/2010/main" val="1012504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4000" b="1" dirty="0"/>
              <a:t>Výhled do budoucna </a:t>
            </a:r>
          </a:p>
        </p:txBody>
      </p:sp>
      <p:sp>
        <p:nvSpPr>
          <p:cNvPr id="3" name="Zástupný symbol pro obsah 2"/>
          <p:cNvSpPr>
            <a:spLocks noGrp="1"/>
          </p:cNvSpPr>
          <p:nvPr>
            <p:ph idx="1"/>
          </p:nvPr>
        </p:nvSpPr>
        <p:spPr/>
        <p:txBody>
          <a:bodyPr>
            <a:normAutofit fontScale="92500" lnSpcReduction="10000"/>
          </a:bodyPr>
          <a:lstStyle/>
          <a:p>
            <a:pPr fontAlgn="base">
              <a:buFont typeface="Wingdings" panose="05000000000000000000" pitchFamily="2" charset="2"/>
              <a:buChar char="q"/>
            </a:pPr>
            <a:r>
              <a:rPr lang="cs-CZ" dirty="0"/>
              <a:t>Posílení výuky informatiky - změna ŠVP, děti mohou online pracovat od cca 3. třídy ZŠ </a:t>
            </a:r>
          </a:p>
          <a:p>
            <a:pPr fontAlgn="base">
              <a:buFont typeface="Wingdings" panose="05000000000000000000" pitchFamily="2" charset="2"/>
              <a:buChar char="q"/>
            </a:pPr>
            <a:r>
              <a:rPr lang="cs-CZ" dirty="0"/>
              <a:t>Více využívat digitální technologie, směrovat aktivitu na žáky</a:t>
            </a:r>
          </a:p>
          <a:p>
            <a:pPr fontAlgn="base">
              <a:buFont typeface="Wingdings" panose="05000000000000000000" pitchFamily="2" charset="2"/>
              <a:buChar char="q"/>
            </a:pPr>
            <a:r>
              <a:rPr lang="cs-CZ" dirty="0"/>
              <a:t>Využití zavedeného Google </a:t>
            </a:r>
            <a:r>
              <a:rPr lang="cs-CZ" dirty="0" err="1"/>
              <a:t>Classroom</a:t>
            </a:r>
            <a:r>
              <a:rPr lang="cs-CZ" dirty="0"/>
              <a:t> / MS </a:t>
            </a:r>
            <a:r>
              <a:rPr lang="cs-CZ" dirty="0" err="1"/>
              <a:t>Teams</a:t>
            </a:r>
            <a:r>
              <a:rPr lang="cs-CZ" dirty="0"/>
              <a:t> jako platformy pro předávání domácích úkolů, případně doplnění učiva při nemoci, pro žáky v zahraničí atd.</a:t>
            </a:r>
          </a:p>
          <a:p>
            <a:pPr fontAlgn="base">
              <a:buFont typeface="Wingdings" panose="05000000000000000000" pitchFamily="2" charset="2"/>
              <a:buChar char="q"/>
            </a:pPr>
            <a:r>
              <a:rPr lang="cs-CZ" dirty="0"/>
              <a:t>Možnost dalšího vzdělávání pedagogů prostřednictvím ICT kurzů, nebo e-</a:t>
            </a:r>
            <a:r>
              <a:rPr lang="cs-CZ" dirty="0" err="1"/>
              <a:t>learning</a:t>
            </a:r>
            <a:r>
              <a:rPr lang="cs-CZ" dirty="0"/>
              <a:t> kurzů. Věřím, že nyní tomu bude více pedagogů nakloněna, než před výskytem </a:t>
            </a:r>
            <a:r>
              <a:rPr lang="cs-CZ" dirty="0" err="1"/>
              <a:t>koronaviru</a:t>
            </a:r>
            <a:r>
              <a:rPr lang="cs-CZ" dirty="0"/>
              <a:t>.</a:t>
            </a:r>
          </a:p>
          <a:p>
            <a:pPr fontAlgn="base">
              <a:buFont typeface="Wingdings" panose="05000000000000000000" pitchFamily="2" charset="2"/>
              <a:buChar char="q"/>
            </a:pPr>
            <a:r>
              <a:rPr lang="cs-CZ" dirty="0"/>
              <a:t>Využití komunikačních platforem pro spolupráci pedagogů, například při vedlejších prázdninách, nebo při řešení akutního problému</a:t>
            </a:r>
          </a:p>
          <a:p>
            <a:endParaRPr lang="cs-CZ" dirty="0"/>
          </a:p>
        </p:txBody>
      </p:sp>
    </p:spTree>
    <p:extLst>
      <p:ext uri="{BB962C8B-B14F-4D97-AF65-F5344CB8AC3E}">
        <p14:creationId xmlns:p14="http://schemas.microsoft.com/office/powerpoint/2010/main" val="475428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BA8B87-F1B7-4634-B122-154954D05F80}"/>
              </a:ext>
            </a:extLst>
          </p:cNvPr>
          <p:cNvSpPr>
            <a:spLocks noGrp="1"/>
          </p:cNvSpPr>
          <p:nvPr>
            <p:ph type="title"/>
          </p:nvPr>
        </p:nvSpPr>
        <p:spPr>
          <a:xfrm>
            <a:off x="838200" y="1128918"/>
            <a:ext cx="10515600" cy="1325563"/>
          </a:xfrm>
        </p:spPr>
        <p:txBody>
          <a:bodyPr>
            <a:normAutofit/>
          </a:bodyPr>
          <a:lstStyle/>
          <a:p>
            <a:pPr algn="ctr"/>
            <a:r>
              <a:rPr lang="cs-CZ" sz="6000" dirty="0">
                <a:effectLst>
                  <a:outerShdw blurRad="38100" dist="38100" dir="2700000" algn="tl">
                    <a:srgbClr val="000000">
                      <a:alpha val="43137"/>
                    </a:srgbClr>
                  </a:outerShdw>
                </a:effectLst>
              </a:rPr>
              <a:t>Děkujeme za pozornost</a:t>
            </a:r>
            <a:endParaRPr lang="en-US" sz="6000" dirty="0">
              <a:effectLst>
                <a:outerShdw blurRad="38100" dist="38100" dir="2700000" algn="tl">
                  <a:srgbClr val="000000">
                    <a:alpha val="43137"/>
                  </a:srgbClr>
                </a:outerShdw>
              </a:effectLst>
            </a:endParaRPr>
          </a:p>
        </p:txBody>
      </p:sp>
      <p:sp>
        <p:nvSpPr>
          <p:cNvPr id="3" name="Zástupný symbol pro obsah 2">
            <a:extLst>
              <a:ext uri="{FF2B5EF4-FFF2-40B4-BE49-F238E27FC236}">
                <a16:creationId xmlns:a16="http://schemas.microsoft.com/office/drawing/2014/main" id="{32F2A4C6-08A6-42AB-923D-CE6AA8422181}"/>
              </a:ext>
            </a:extLst>
          </p:cNvPr>
          <p:cNvSpPr>
            <a:spLocks noGrp="1"/>
          </p:cNvSpPr>
          <p:nvPr>
            <p:ph idx="1"/>
          </p:nvPr>
        </p:nvSpPr>
        <p:spPr>
          <a:xfrm>
            <a:off x="838200" y="3428999"/>
            <a:ext cx="10515600" cy="400723"/>
          </a:xfrm>
        </p:spPr>
        <p:txBody>
          <a:bodyPr>
            <a:noAutofit/>
          </a:bodyPr>
          <a:lstStyle/>
          <a:p>
            <a:pPr marL="0" indent="0" algn="ctr">
              <a:buNone/>
            </a:pPr>
            <a:endParaRPr lang="en-US" sz="3600" b="1" dirty="0"/>
          </a:p>
        </p:txBody>
      </p:sp>
    </p:spTree>
    <p:extLst>
      <p:ext uri="{BB962C8B-B14F-4D97-AF65-F5344CB8AC3E}">
        <p14:creationId xmlns:p14="http://schemas.microsoft.com/office/powerpoint/2010/main" val="2534500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1E8B8D-7EAA-49BC-92FC-753BC997DDBC}"/>
              </a:ext>
            </a:extLst>
          </p:cNvPr>
          <p:cNvSpPr>
            <a:spLocks noGrp="1"/>
          </p:cNvSpPr>
          <p:nvPr>
            <p:ph type="title"/>
          </p:nvPr>
        </p:nvSpPr>
        <p:spPr/>
        <p:txBody>
          <a:bodyPr/>
          <a:lstStyle/>
          <a:p>
            <a:r>
              <a:rPr lang="cs-CZ" dirty="0"/>
              <a:t>Seznam zdrojů</a:t>
            </a:r>
            <a:endParaRPr lang="en-US" dirty="0"/>
          </a:p>
        </p:txBody>
      </p:sp>
      <p:sp>
        <p:nvSpPr>
          <p:cNvPr id="3" name="Zástupný symbol pro obsah 2">
            <a:extLst>
              <a:ext uri="{FF2B5EF4-FFF2-40B4-BE49-F238E27FC236}">
                <a16:creationId xmlns:a16="http://schemas.microsoft.com/office/drawing/2014/main" id="{6DF99EB5-ACE2-4CB0-9741-C7ADFD23840F}"/>
              </a:ext>
            </a:extLst>
          </p:cNvPr>
          <p:cNvSpPr>
            <a:spLocks noGrp="1"/>
          </p:cNvSpPr>
          <p:nvPr>
            <p:ph idx="1"/>
          </p:nvPr>
        </p:nvSpPr>
        <p:spPr/>
        <p:txBody>
          <a:bodyPr>
            <a:normAutofit fontScale="62500" lnSpcReduction="20000"/>
          </a:bodyPr>
          <a:lstStyle/>
          <a:p>
            <a:r>
              <a:rPr lang="cs-CZ" dirty="0"/>
              <a:t>BRDIČKA, Bořivoj, 2017. </a:t>
            </a:r>
            <a:r>
              <a:rPr lang="cs-CZ" i="1" dirty="0"/>
              <a:t> Tvořivé myšlení jako základ kompetencí pro 21. století</a:t>
            </a:r>
            <a:r>
              <a:rPr lang="cs-CZ" dirty="0"/>
              <a:t> [online]. Dostupné z: </a:t>
            </a:r>
            <a:r>
              <a:rPr lang="cs-CZ" u="sng" dirty="0">
                <a:hlinkClick r:id="rId2"/>
              </a:rPr>
              <a:t>http://www.pedagogicke.info/2017/04/borivoj-brdicka-tvorive-mysleni-jako.html</a:t>
            </a:r>
            <a:endParaRPr lang="en-US" dirty="0"/>
          </a:p>
          <a:p>
            <a:r>
              <a:rPr lang="cs-CZ" i="1" dirty="0"/>
              <a:t>Cloud – význam – IT Slovník,</a:t>
            </a:r>
            <a:r>
              <a:rPr lang="cs-CZ" dirty="0"/>
              <a:t>2008.</a:t>
            </a:r>
            <a:r>
              <a:rPr lang="cs-CZ" i="1" dirty="0"/>
              <a:t> </a:t>
            </a:r>
            <a:r>
              <a:rPr lang="cs-CZ" dirty="0"/>
              <a:t>[online]. Vídeň: Slovník - počítačový slovník. Dostupné z: </a:t>
            </a:r>
            <a:r>
              <a:rPr lang="cs-CZ" u="sng" dirty="0">
                <a:hlinkClick r:id="rId3"/>
              </a:rPr>
              <a:t>https://it-slovnik.cz/pojem/cloud/?utm_source=cp&amp;utm_medium=link&amp;utm_campaign=cp</a:t>
            </a:r>
            <a:endParaRPr lang="en-US" dirty="0"/>
          </a:p>
          <a:p>
            <a:r>
              <a:rPr lang="cs-CZ" i="1" dirty="0"/>
              <a:t>Co to je Digitalizace? Význam slova</a:t>
            </a:r>
            <a:r>
              <a:rPr lang="cs-CZ" dirty="0"/>
              <a:t>, 2017. [online]. Superia.cz. Dostupné z: </a:t>
            </a:r>
            <a:r>
              <a:rPr lang="cs-CZ" u="sng" dirty="0">
                <a:hlinkClick r:id="rId4"/>
              </a:rPr>
              <a:t>http://cojeto.superia.cz/pocitace/digitalizace.php</a:t>
            </a:r>
            <a:endParaRPr lang="en-US" dirty="0"/>
          </a:p>
          <a:p>
            <a:r>
              <a:rPr lang="cs-CZ" dirty="0"/>
              <a:t>ČSÚ, 2018. </a:t>
            </a:r>
            <a:r>
              <a:rPr lang="cs-CZ" i="1" dirty="0"/>
              <a:t>Informační společnost v číslech</a:t>
            </a:r>
            <a:r>
              <a:rPr lang="cs-CZ" dirty="0"/>
              <a:t>. [online]. ČSÚ. Dostupné z: </a:t>
            </a:r>
            <a:r>
              <a:rPr lang="cs-CZ" u="sng" dirty="0">
                <a:hlinkClick r:id="rId5"/>
              </a:rPr>
              <a:t>https://www.czso.cz/csu/czso/informacni-spolecnost-v-cislech</a:t>
            </a:r>
            <a:endParaRPr lang="en-US" dirty="0"/>
          </a:p>
          <a:p>
            <a:r>
              <a:rPr lang="en-US" i="1" dirty="0"/>
              <a:t>ČSÚ, 2017. </a:t>
            </a:r>
            <a:r>
              <a:rPr lang="en-US" i="1" dirty="0" err="1"/>
              <a:t>Využívání</a:t>
            </a:r>
            <a:r>
              <a:rPr lang="en-US" i="1" dirty="0"/>
              <a:t> </a:t>
            </a:r>
            <a:r>
              <a:rPr lang="en-US" i="1" dirty="0" err="1"/>
              <a:t>informačních</a:t>
            </a:r>
            <a:r>
              <a:rPr lang="en-US" i="1" dirty="0"/>
              <a:t> a  </a:t>
            </a:r>
            <a:r>
              <a:rPr lang="en-US" i="1" dirty="0" err="1"/>
              <a:t>komunikačních</a:t>
            </a:r>
            <a:r>
              <a:rPr lang="en-US" i="1" dirty="0"/>
              <a:t> </a:t>
            </a:r>
            <a:r>
              <a:rPr lang="en-US" i="1" dirty="0" err="1"/>
              <a:t>technologií</a:t>
            </a:r>
            <a:r>
              <a:rPr lang="en-US" i="1" dirty="0"/>
              <a:t> v </a:t>
            </a:r>
            <a:r>
              <a:rPr lang="en-US" i="1" dirty="0" err="1"/>
              <a:t>domácnostech</a:t>
            </a:r>
            <a:r>
              <a:rPr lang="en-US" i="1" dirty="0"/>
              <a:t> a </a:t>
            </a:r>
            <a:r>
              <a:rPr lang="en-US" i="1" dirty="0" err="1"/>
              <a:t>mezi</a:t>
            </a:r>
            <a:r>
              <a:rPr lang="en-US" i="1" dirty="0"/>
              <a:t> </a:t>
            </a:r>
            <a:r>
              <a:rPr lang="en-US" i="1" dirty="0" err="1"/>
              <a:t>jednotlivci</a:t>
            </a:r>
            <a:r>
              <a:rPr lang="en-US" dirty="0"/>
              <a:t>.</a:t>
            </a:r>
            <a:r>
              <a:rPr lang="cs-CZ" dirty="0"/>
              <a:t> [online]. ČSÚ. Dostupné z: </a:t>
            </a:r>
            <a:r>
              <a:rPr lang="en-US" u="sng" dirty="0">
                <a:hlinkClick r:id="rId6"/>
              </a:rPr>
              <a:t>https://www.czso.cz/documents/10180/46014700/06200417.pdf/a0bd4497-d2b6-450b-95f0-2f70c50786d5?version=1.1</a:t>
            </a:r>
            <a:endParaRPr lang="en-US" dirty="0"/>
          </a:p>
          <a:p>
            <a:r>
              <a:rPr lang="cs-CZ" i="1" dirty="0"/>
              <a:t>Databáze – význam – IT Slovník,</a:t>
            </a:r>
            <a:r>
              <a:rPr lang="cs-CZ" dirty="0"/>
              <a:t>2008.</a:t>
            </a:r>
            <a:r>
              <a:rPr lang="cs-CZ" i="1" dirty="0"/>
              <a:t> </a:t>
            </a:r>
            <a:r>
              <a:rPr lang="cs-CZ" dirty="0"/>
              <a:t>[online]. Vídeň: Slovník - počítačový slovník. Dostupné z: </a:t>
            </a:r>
            <a:r>
              <a:rPr lang="cs-CZ" u="sng" dirty="0">
                <a:hlinkClick r:id="rId7"/>
              </a:rPr>
              <a:t>https://it-slovnik.cz/pojem/databaze/?utm_source=cp&amp;utm_medium=link&amp;utm_campaign=cp</a:t>
            </a:r>
            <a:endParaRPr lang="en-US" dirty="0"/>
          </a:p>
          <a:p>
            <a:r>
              <a:rPr lang="cs-CZ" dirty="0"/>
              <a:t>Digitální vzdělávání, 2016. </a:t>
            </a:r>
            <a:r>
              <a:rPr lang="cs-CZ" i="1" dirty="0" err="1"/>
              <a:t>Enviwiki</a:t>
            </a:r>
            <a:r>
              <a:rPr lang="cs-CZ" dirty="0"/>
              <a:t> [online] Dostupné z: </a:t>
            </a:r>
            <a:r>
              <a:rPr lang="cs-CZ" u="sng" dirty="0">
                <a:hlinkClick r:id="rId8"/>
              </a:rPr>
              <a:t>https://www.enviwiki.cz/wiki/Digit%C3%A1ln%C3%AD_vzd%C4%9Bl%C3%A1v%C3%A1n%C3%AD</a:t>
            </a:r>
            <a:endParaRPr lang="en-US" dirty="0"/>
          </a:p>
          <a:p>
            <a:r>
              <a:rPr lang="en-US" dirty="0"/>
              <a:t>ISAACSON, Walter, 2015. </a:t>
            </a:r>
            <a:r>
              <a:rPr lang="en-US" i="1" dirty="0" err="1"/>
              <a:t>Inovátoři</a:t>
            </a:r>
            <a:r>
              <a:rPr lang="en-US" i="1" dirty="0"/>
              <a:t>: </a:t>
            </a:r>
            <a:r>
              <a:rPr lang="en-US" i="1" dirty="0" err="1"/>
              <a:t>jak</a:t>
            </a:r>
            <a:r>
              <a:rPr lang="en-US" i="1" dirty="0"/>
              <a:t> </a:t>
            </a:r>
            <a:r>
              <a:rPr lang="en-US" i="1" dirty="0" err="1"/>
              <a:t>skupinka</a:t>
            </a:r>
            <a:r>
              <a:rPr lang="en-US" i="1" dirty="0"/>
              <a:t> </a:t>
            </a:r>
            <a:r>
              <a:rPr lang="en-US" i="1" dirty="0" err="1"/>
              <a:t>vynálezců</a:t>
            </a:r>
            <a:r>
              <a:rPr lang="en-US" i="1" dirty="0"/>
              <a:t>, </a:t>
            </a:r>
            <a:r>
              <a:rPr lang="en-US" i="1" dirty="0" err="1"/>
              <a:t>hackerů</a:t>
            </a:r>
            <a:r>
              <a:rPr lang="en-US" i="1" dirty="0"/>
              <a:t>, </a:t>
            </a:r>
            <a:r>
              <a:rPr lang="en-US" i="1" dirty="0" err="1"/>
              <a:t>géniů</a:t>
            </a:r>
            <a:r>
              <a:rPr lang="en-US" i="1" dirty="0"/>
              <a:t> a </a:t>
            </a:r>
            <a:r>
              <a:rPr lang="en-US" i="1" dirty="0" err="1"/>
              <a:t>nadšenců</a:t>
            </a:r>
            <a:r>
              <a:rPr lang="en-US" i="1" dirty="0"/>
              <a:t> </a:t>
            </a:r>
            <a:r>
              <a:rPr lang="en-US" i="1" dirty="0" err="1"/>
              <a:t>stvořila</a:t>
            </a:r>
            <a:r>
              <a:rPr lang="en-US" i="1" dirty="0"/>
              <a:t> </a:t>
            </a:r>
            <a:r>
              <a:rPr lang="en-US" i="1" dirty="0" err="1"/>
              <a:t>digitální</a:t>
            </a:r>
            <a:r>
              <a:rPr lang="en-US" i="1" dirty="0"/>
              <a:t> </a:t>
            </a:r>
            <a:r>
              <a:rPr lang="en-US" i="1" dirty="0" err="1"/>
              <a:t>revoluci</a:t>
            </a:r>
            <a:r>
              <a:rPr lang="en-US" dirty="0"/>
              <a:t>. Praha: Práh. ISBN 978-80-7252-579-9. </a:t>
            </a:r>
          </a:p>
          <a:p>
            <a:endParaRPr lang="en-US" dirty="0"/>
          </a:p>
        </p:txBody>
      </p:sp>
    </p:spTree>
    <p:extLst>
      <p:ext uri="{BB962C8B-B14F-4D97-AF65-F5344CB8AC3E}">
        <p14:creationId xmlns:p14="http://schemas.microsoft.com/office/powerpoint/2010/main" val="3255167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777C01-6E62-457A-AD0E-A22825B0CBE5}"/>
              </a:ext>
            </a:extLst>
          </p:cNvPr>
          <p:cNvSpPr>
            <a:spLocks noGrp="1"/>
          </p:cNvSpPr>
          <p:nvPr>
            <p:ph type="title"/>
          </p:nvPr>
        </p:nvSpPr>
        <p:spPr/>
        <p:txBody>
          <a:bodyPr/>
          <a:lstStyle/>
          <a:p>
            <a:r>
              <a:rPr lang="cs-CZ" dirty="0"/>
              <a:t>Seznam zdrojů</a:t>
            </a:r>
            <a:endParaRPr lang="en-US" dirty="0"/>
          </a:p>
        </p:txBody>
      </p:sp>
      <p:sp>
        <p:nvSpPr>
          <p:cNvPr id="3" name="Zástupný symbol pro obsah 2">
            <a:extLst>
              <a:ext uri="{FF2B5EF4-FFF2-40B4-BE49-F238E27FC236}">
                <a16:creationId xmlns:a16="http://schemas.microsoft.com/office/drawing/2014/main" id="{D51C2265-A00C-424D-B8E7-6FE8787F71E9}"/>
              </a:ext>
            </a:extLst>
          </p:cNvPr>
          <p:cNvSpPr>
            <a:spLocks noGrp="1"/>
          </p:cNvSpPr>
          <p:nvPr>
            <p:ph idx="1"/>
          </p:nvPr>
        </p:nvSpPr>
        <p:spPr/>
        <p:txBody>
          <a:bodyPr>
            <a:normAutofit fontScale="55000" lnSpcReduction="20000"/>
          </a:bodyPr>
          <a:lstStyle/>
          <a:p>
            <a:r>
              <a:rPr lang="en-US" dirty="0"/>
              <a:t>NEUMAJER, </a:t>
            </a:r>
            <a:r>
              <a:rPr lang="en-US" dirty="0" err="1"/>
              <a:t>Onřej</a:t>
            </a:r>
            <a:r>
              <a:rPr lang="en-US" dirty="0"/>
              <a:t>, Lucie ROHLÍKOVÁ a Jiří ZOUNEK, 2015. </a:t>
            </a:r>
            <a:r>
              <a:rPr lang="en-US" i="1" dirty="0" err="1"/>
              <a:t>Učíme</a:t>
            </a:r>
            <a:r>
              <a:rPr lang="en-US" i="1" dirty="0"/>
              <a:t> se s </a:t>
            </a:r>
            <a:r>
              <a:rPr lang="en-US" i="1" dirty="0" err="1"/>
              <a:t>tabletem</a:t>
            </a:r>
            <a:r>
              <a:rPr lang="en-US" i="1" dirty="0"/>
              <a:t> - </a:t>
            </a:r>
            <a:r>
              <a:rPr lang="en-US" i="1" dirty="0" err="1"/>
              <a:t>využití</a:t>
            </a:r>
            <a:r>
              <a:rPr lang="en-US" i="1" dirty="0"/>
              <a:t> </a:t>
            </a:r>
            <a:r>
              <a:rPr lang="en-US" i="1" dirty="0" err="1"/>
              <a:t>mobilních</a:t>
            </a:r>
            <a:r>
              <a:rPr lang="en-US" i="1" dirty="0"/>
              <a:t> </a:t>
            </a:r>
            <a:r>
              <a:rPr lang="en-US" i="1" dirty="0" err="1"/>
              <a:t>technologií</a:t>
            </a:r>
            <a:r>
              <a:rPr lang="en-US" i="1" dirty="0"/>
              <a:t> </a:t>
            </a:r>
            <a:r>
              <a:rPr lang="en-US" i="1" dirty="0" err="1"/>
              <a:t>ve</a:t>
            </a:r>
            <a:r>
              <a:rPr lang="en-US" i="1" dirty="0"/>
              <a:t> </a:t>
            </a:r>
            <a:r>
              <a:rPr lang="en-US" i="1" dirty="0" err="1"/>
              <a:t>vzdělávání</a:t>
            </a:r>
            <a:r>
              <a:rPr lang="en-US" dirty="0"/>
              <a:t>. Praha: Wolters Kluwer. ISBN 978-80-7478-769-0. </a:t>
            </a:r>
          </a:p>
          <a:p>
            <a:r>
              <a:rPr lang="cs-CZ" dirty="0"/>
              <a:t>ROHLÍKOVÁ, Lucie, 2014. S</a:t>
            </a:r>
            <a:r>
              <a:rPr lang="cs-CZ" i="1" dirty="0"/>
              <a:t>tandardy využívání netbooků a tabletů při lektorování</a:t>
            </a:r>
            <a:r>
              <a:rPr lang="cs-CZ" dirty="0"/>
              <a:t> [online]. 2014. Praha: VOX. ISBN 978-80-87480-32-8. Dostupné z: </a:t>
            </a:r>
            <a:r>
              <a:rPr lang="cs-CZ" u="sng" dirty="0">
                <a:hlinkClick r:id="rId2"/>
              </a:rPr>
              <a:t>file:///C:/DATA/Peta-bak/Interaktivni_kniha/ICT-ROHLIKOVA.pdf</a:t>
            </a:r>
            <a:r>
              <a:rPr lang="cs-CZ" dirty="0"/>
              <a:t>.</a:t>
            </a:r>
            <a:endParaRPr lang="en-US" dirty="0"/>
          </a:p>
          <a:p>
            <a:pPr fontAlgn="base"/>
            <a:r>
              <a:rPr lang="cs-CZ" dirty="0"/>
              <a:t>SCORM, 2015. In: </a:t>
            </a:r>
            <a:r>
              <a:rPr lang="cs-CZ" i="1" dirty="0" err="1"/>
              <a:t>Wikipedia</a:t>
            </a:r>
            <a:r>
              <a:rPr lang="cs-CZ" i="1" dirty="0"/>
              <a:t>: </a:t>
            </a:r>
            <a:r>
              <a:rPr lang="cs-CZ" i="1" dirty="0" err="1"/>
              <a:t>the</a:t>
            </a:r>
            <a:r>
              <a:rPr lang="cs-CZ" i="1" dirty="0"/>
              <a:t> free </a:t>
            </a:r>
            <a:r>
              <a:rPr lang="cs-CZ" i="1" dirty="0" err="1"/>
              <a:t>encyclopedia</a:t>
            </a:r>
            <a:r>
              <a:rPr lang="cs-CZ" dirty="0"/>
              <a:t> [online]. San Francisco (CA): </a:t>
            </a:r>
            <a:r>
              <a:rPr lang="cs-CZ" dirty="0" err="1"/>
              <a:t>Wikimedia</a:t>
            </a:r>
            <a:r>
              <a:rPr lang="cs-CZ" dirty="0"/>
              <a:t> </a:t>
            </a:r>
            <a:r>
              <a:rPr lang="cs-CZ" dirty="0" err="1"/>
              <a:t>Foundation</a:t>
            </a:r>
            <a:r>
              <a:rPr lang="cs-CZ" dirty="0"/>
              <a:t>, 2001- Dostupné z: </a:t>
            </a:r>
            <a:r>
              <a:rPr lang="cs-CZ" u="sng" dirty="0">
                <a:hlinkClick r:id="rId3"/>
              </a:rPr>
              <a:t>https://cs.wikipedia.org/wiki/SCORM</a:t>
            </a:r>
            <a:endParaRPr lang="en-US" dirty="0"/>
          </a:p>
          <a:p>
            <a:r>
              <a:rPr lang="cs-CZ" dirty="0"/>
              <a:t>SCORM, nedatováno. SCORM </a:t>
            </a:r>
            <a:r>
              <a:rPr lang="cs-CZ" dirty="0" err="1"/>
              <a:t>Explained</a:t>
            </a:r>
            <a:r>
              <a:rPr lang="cs-CZ" dirty="0"/>
              <a:t>. </a:t>
            </a:r>
            <a:r>
              <a:rPr lang="cs-CZ" i="1" dirty="0"/>
              <a:t>SCORM -</a:t>
            </a:r>
            <a:r>
              <a:rPr lang="cs-CZ" dirty="0"/>
              <a:t> [online]. Dostupné z: </a:t>
            </a:r>
            <a:r>
              <a:rPr lang="cs-CZ" u="sng" dirty="0">
                <a:hlinkClick r:id="rId4"/>
              </a:rPr>
              <a:t>https://scorm.com/scorm-explained/</a:t>
            </a:r>
            <a:endParaRPr lang="en-US" dirty="0"/>
          </a:p>
          <a:p>
            <a:r>
              <a:rPr lang="cs-CZ" i="1" dirty="0"/>
              <a:t>Umělá inteligence – význam – IT Slovník, </a:t>
            </a:r>
            <a:r>
              <a:rPr lang="cs-CZ" dirty="0"/>
              <a:t>2008.[online]. Vídeň: Slovník - počítačový slovník. Dostupné z: </a:t>
            </a:r>
            <a:r>
              <a:rPr lang="cs-CZ" u="sng" dirty="0">
                <a:hlinkClick r:id="rId5"/>
              </a:rPr>
              <a:t>https://it-slovnik.cz/pojem/umela-inteligence</a:t>
            </a:r>
            <a:endParaRPr lang="en-US" dirty="0"/>
          </a:p>
          <a:p>
            <a:r>
              <a:rPr lang="cs-CZ" dirty="0"/>
              <a:t>VETEŠKA, J., </a:t>
            </a:r>
            <a:r>
              <a:rPr lang="cs-CZ" cap="all" dirty="0" err="1"/>
              <a:t>Kursch</a:t>
            </a:r>
            <a:r>
              <a:rPr lang="cs-CZ" dirty="0"/>
              <a:t>, M. Paradigma „Vzdělávání 4.0“ v éře digitalizace a globalizace. In VETEŠKA, J. (</a:t>
            </a:r>
            <a:r>
              <a:rPr lang="cs-CZ" dirty="0" err="1"/>
              <a:t>ed</a:t>
            </a:r>
            <a:r>
              <a:rPr lang="cs-CZ" dirty="0"/>
              <a:t>.) </a:t>
            </a:r>
            <a:r>
              <a:rPr lang="cs-CZ" i="1" dirty="0"/>
              <a:t>Vzdělávání dospělých 2018 – </a:t>
            </a:r>
            <a:r>
              <a:rPr lang="sk-SK" dirty="0" err="1"/>
              <a:t>transformace</a:t>
            </a:r>
            <a:r>
              <a:rPr lang="sk-SK" dirty="0"/>
              <a:t> v </a:t>
            </a:r>
            <a:r>
              <a:rPr lang="sk-SK" dirty="0" err="1"/>
              <a:t>éře</a:t>
            </a:r>
            <a:r>
              <a:rPr lang="sk-SK" dirty="0"/>
              <a:t> </a:t>
            </a:r>
            <a:r>
              <a:rPr lang="sk-SK" dirty="0" err="1"/>
              <a:t>digitalizace</a:t>
            </a:r>
            <a:r>
              <a:rPr lang="sk-SK" dirty="0"/>
              <a:t> a </a:t>
            </a:r>
            <a:r>
              <a:rPr lang="sk-SK" dirty="0" err="1"/>
              <a:t>umělé</a:t>
            </a:r>
            <a:r>
              <a:rPr lang="sk-SK" dirty="0"/>
              <a:t> </a:t>
            </a:r>
            <a:r>
              <a:rPr lang="sk-SK" dirty="0" err="1"/>
              <a:t>inteligence</a:t>
            </a:r>
            <a:r>
              <a:rPr lang="sk-SK" dirty="0"/>
              <a:t> </a:t>
            </a:r>
            <a:r>
              <a:rPr lang="cs-CZ" i="1" dirty="0"/>
              <a:t>= </a:t>
            </a:r>
            <a:r>
              <a:rPr lang="cs-CZ" i="1" dirty="0" err="1"/>
              <a:t>Adult</a:t>
            </a:r>
            <a:r>
              <a:rPr lang="cs-CZ" i="1" dirty="0"/>
              <a:t> </a:t>
            </a:r>
            <a:r>
              <a:rPr lang="cs-CZ" i="1" dirty="0" err="1"/>
              <a:t>Education</a:t>
            </a:r>
            <a:r>
              <a:rPr lang="cs-CZ" i="1" dirty="0"/>
              <a:t> 2018 – </a:t>
            </a:r>
            <a:r>
              <a:rPr lang="sk-SK" i="1" dirty="0" err="1"/>
              <a:t>transformation</a:t>
            </a:r>
            <a:r>
              <a:rPr lang="sk-SK" i="1" dirty="0"/>
              <a:t> in </a:t>
            </a:r>
            <a:r>
              <a:rPr lang="sk-SK" i="1" dirty="0" err="1"/>
              <a:t>the</a:t>
            </a:r>
            <a:r>
              <a:rPr lang="sk-SK" i="1" dirty="0"/>
              <a:t> </a:t>
            </a:r>
            <a:r>
              <a:rPr lang="sk-SK" i="1" dirty="0" err="1"/>
              <a:t>era</a:t>
            </a:r>
            <a:r>
              <a:rPr lang="sk-SK" i="1" dirty="0"/>
              <a:t> of </a:t>
            </a:r>
            <a:r>
              <a:rPr lang="sk-SK" i="1" dirty="0" err="1"/>
              <a:t>digitization</a:t>
            </a:r>
            <a:r>
              <a:rPr lang="sk-SK" i="1" dirty="0"/>
              <a:t> and </a:t>
            </a:r>
            <a:r>
              <a:rPr lang="sk-SK" i="1" dirty="0" err="1"/>
              <a:t>artificial</a:t>
            </a:r>
            <a:r>
              <a:rPr lang="sk-SK" i="1" dirty="0"/>
              <a:t> </a:t>
            </a:r>
            <a:r>
              <a:rPr lang="sk-SK" i="1" dirty="0" err="1"/>
              <a:t>intelligence</a:t>
            </a:r>
            <a:r>
              <a:rPr lang="cs-CZ" i="1" dirty="0"/>
              <a:t>: </a:t>
            </a:r>
            <a:r>
              <a:rPr lang="cs-CZ" i="1" dirty="0" err="1"/>
              <a:t>proceedings</a:t>
            </a:r>
            <a:r>
              <a:rPr lang="cs-CZ" i="1" dirty="0"/>
              <a:t> of </a:t>
            </a:r>
            <a:r>
              <a:rPr lang="cs-CZ" i="1" dirty="0" err="1"/>
              <a:t>the</a:t>
            </a:r>
            <a:r>
              <a:rPr lang="cs-CZ" i="1" dirty="0"/>
              <a:t> 8</a:t>
            </a:r>
            <a:r>
              <a:rPr lang="cs-CZ" i="1" baseline="30000" dirty="0"/>
              <a:t>th</a:t>
            </a:r>
            <a:r>
              <a:rPr lang="cs-CZ" i="1" dirty="0"/>
              <a:t> International </a:t>
            </a:r>
            <a:r>
              <a:rPr lang="cs-CZ" i="1" dirty="0" err="1"/>
              <a:t>Adult</a:t>
            </a:r>
            <a:r>
              <a:rPr lang="cs-CZ" i="1" dirty="0"/>
              <a:t> </a:t>
            </a:r>
            <a:r>
              <a:rPr lang="cs-CZ" i="1" dirty="0" err="1"/>
              <a:t>Education</a:t>
            </a:r>
            <a:r>
              <a:rPr lang="cs-CZ" i="1" dirty="0"/>
              <a:t> </a:t>
            </a:r>
            <a:r>
              <a:rPr lang="cs-CZ" i="1" dirty="0" err="1"/>
              <a:t>Conference</a:t>
            </a:r>
            <a:r>
              <a:rPr lang="cs-CZ" i="1" dirty="0"/>
              <a:t>, 11-12</a:t>
            </a:r>
            <a:r>
              <a:rPr lang="cs-CZ" i="1" baseline="30000" dirty="0"/>
              <a:t>th</a:t>
            </a:r>
            <a:r>
              <a:rPr lang="cs-CZ" i="1" dirty="0"/>
              <a:t> </a:t>
            </a:r>
            <a:r>
              <a:rPr lang="cs-CZ" i="1" dirty="0" err="1"/>
              <a:t>December</a:t>
            </a:r>
            <a:r>
              <a:rPr lang="cs-CZ" i="1" dirty="0"/>
              <a:t> 2018 Prague.</a:t>
            </a:r>
            <a:r>
              <a:rPr lang="cs-CZ" dirty="0"/>
              <a:t> Praha: Česká andragogická společnost, 2019, s. 15-23. ISBN 978-80-906894-4-2. ISSN 2571-3841.</a:t>
            </a:r>
          </a:p>
          <a:p>
            <a:endParaRPr lang="en-US" dirty="0"/>
          </a:p>
          <a:p>
            <a:pPr marL="0" indent="0">
              <a:buNone/>
            </a:pPr>
            <a:r>
              <a:rPr lang="cs-CZ" b="1" dirty="0"/>
              <a:t>Licence pro obrázky:</a:t>
            </a:r>
            <a:endParaRPr lang="en-US" dirty="0"/>
          </a:p>
          <a:p>
            <a:r>
              <a:rPr lang="cs-CZ" dirty="0"/>
              <a:t>Všechny použité obrázky spadají do licencí: </a:t>
            </a:r>
            <a:r>
              <a:rPr lang="cs-CZ" u="sng" dirty="0">
                <a:hlinkClick r:id="rId6"/>
              </a:rPr>
              <a:t>https://creativecommons.org/publicdomain/zero/1.0/deed.cs</a:t>
            </a:r>
            <a:endParaRPr lang="en-US" dirty="0"/>
          </a:p>
          <a:p>
            <a:r>
              <a:rPr lang="cs-CZ" u="sng" dirty="0">
                <a:hlinkClick r:id="rId7"/>
              </a:rPr>
              <a:t>https://creativecommons.org/licenses/by/2.0/</a:t>
            </a:r>
            <a:endParaRPr lang="en-US" dirty="0"/>
          </a:p>
          <a:p>
            <a:pPr marL="0" indent="0">
              <a:buNone/>
            </a:pPr>
            <a:endParaRPr lang="en-US" dirty="0"/>
          </a:p>
        </p:txBody>
      </p:sp>
    </p:spTree>
    <p:extLst>
      <p:ext uri="{BB962C8B-B14F-4D97-AF65-F5344CB8AC3E}">
        <p14:creationId xmlns:p14="http://schemas.microsoft.com/office/powerpoint/2010/main" val="1174047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F13B43-9904-499B-A83D-CC796A5972B5}"/>
              </a:ext>
            </a:extLst>
          </p:cNvPr>
          <p:cNvSpPr>
            <a:spLocks noGrp="1"/>
          </p:cNvSpPr>
          <p:nvPr>
            <p:ph type="title"/>
          </p:nvPr>
        </p:nvSpPr>
        <p:spPr>
          <a:xfrm>
            <a:off x="838200" y="2550764"/>
            <a:ext cx="10515600" cy="1325563"/>
          </a:xfrm>
        </p:spPr>
        <p:txBody>
          <a:bodyPr>
            <a:noAutofit/>
          </a:bodyPr>
          <a:lstStyle/>
          <a:p>
            <a:pPr algn="ctr"/>
            <a:r>
              <a:rPr lang="cs-CZ" sz="5400" b="1" dirty="0">
                <a:effectLst>
                  <a:outerShdw blurRad="38100" dist="38100" dir="2700000" algn="tl">
                    <a:srgbClr val="000000">
                      <a:alpha val="43137"/>
                    </a:srgbClr>
                  </a:outerShdw>
                </a:effectLst>
              </a:rPr>
              <a:t>Praktické příklady využití informačních technologií ve výuce a vzdělávání</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5749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6F1DEB-EE27-4FD4-85F8-ECDEA2C5FB93}"/>
              </a:ext>
            </a:extLst>
          </p:cNvPr>
          <p:cNvSpPr>
            <a:spLocks noGrp="1"/>
          </p:cNvSpPr>
          <p:nvPr>
            <p:ph type="title"/>
          </p:nvPr>
        </p:nvSpPr>
        <p:spPr/>
        <p:txBody>
          <a:bodyPr/>
          <a:lstStyle/>
          <a:p>
            <a:r>
              <a:rPr lang="cs-CZ" b="1" dirty="0"/>
              <a:t>Kartografické projekty</a:t>
            </a:r>
            <a:br>
              <a:rPr lang="en-US" dirty="0"/>
            </a:br>
            <a:endParaRPr lang="en-US" dirty="0"/>
          </a:p>
        </p:txBody>
      </p:sp>
      <p:sp>
        <p:nvSpPr>
          <p:cNvPr id="5" name="TextovéPole 4">
            <a:extLst>
              <a:ext uri="{FF2B5EF4-FFF2-40B4-BE49-F238E27FC236}">
                <a16:creationId xmlns:a16="http://schemas.microsoft.com/office/drawing/2014/main" id="{671395E7-7D69-4B6A-8A16-7A034D3FFE18}"/>
              </a:ext>
            </a:extLst>
          </p:cNvPr>
          <p:cNvSpPr txBox="1"/>
          <p:nvPr/>
        </p:nvSpPr>
        <p:spPr>
          <a:xfrm>
            <a:off x="989703" y="1690688"/>
            <a:ext cx="9649609" cy="4062651"/>
          </a:xfrm>
          <a:prstGeom prst="rect">
            <a:avLst/>
          </a:prstGeom>
          <a:noFill/>
        </p:spPr>
        <p:txBody>
          <a:bodyPr wrap="square" rtlCol="0">
            <a:spAutoFit/>
          </a:bodyPr>
          <a:lstStyle/>
          <a:p>
            <a:r>
              <a:rPr lang="cs-CZ" sz="2400" b="1" dirty="0"/>
              <a:t>Aplikace: Google </a:t>
            </a:r>
            <a:r>
              <a:rPr lang="cs-CZ" sz="2400" b="1" dirty="0" err="1"/>
              <a:t>Earh</a:t>
            </a:r>
            <a:endParaRPr lang="en-US" sz="2400" b="1" dirty="0"/>
          </a:p>
          <a:p>
            <a:endParaRPr lang="cs-CZ" sz="2400" dirty="0"/>
          </a:p>
          <a:p>
            <a:r>
              <a:rPr lang="cs-CZ" sz="2400" b="1" dirty="0"/>
              <a:t>Náměty: </a:t>
            </a:r>
            <a:endParaRPr lang="en-US" sz="2400" b="1" dirty="0"/>
          </a:p>
          <a:p>
            <a:pPr marL="285750" lvl="0" indent="-285750">
              <a:buFont typeface="Wingdings" panose="05000000000000000000" pitchFamily="2" charset="2"/>
              <a:buChar char="q"/>
            </a:pPr>
            <a:r>
              <a:rPr lang="cs-CZ" sz="2400" dirty="0"/>
              <a:t> měření vzdáleností, </a:t>
            </a:r>
            <a:endParaRPr lang="en-US" sz="2400" dirty="0"/>
          </a:p>
          <a:p>
            <a:pPr marL="285750" lvl="0" indent="-285750">
              <a:buFont typeface="Wingdings" panose="05000000000000000000" pitchFamily="2" charset="2"/>
              <a:buChar char="q"/>
            </a:pPr>
            <a:r>
              <a:rPr lang="cs-CZ" sz="2400" dirty="0"/>
              <a:t> porovnávání historických snímků se současnými – změny krajiny, výstavby</a:t>
            </a:r>
            <a:endParaRPr lang="en-US" sz="2400" dirty="0"/>
          </a:p>
          <a:p>
            <a:pPr marL="285750" lvl="0" indent="-285750">
              <a:buFont typeface="Wingdings" panose="05000000000000000000" pitchFamily="2" charset="2"/>
              <a:buChar char="q"/>
            </a:pPr>
            <a:r>
              <a:rPr lang="cs-CZ" sz="2400" dirty="0"/>
              <a:t> sledování vlastních tras a výletů</a:t>
            </a:r>
            <a:endParaRPr lang="en-US" sz="2400" dirty="0"/>
          </a:p>
          <a:p>
            <a:pPr marL="285750" lvl="0" indent="-285750">
              <a:buFont typeface="Wingdings" panose="05000000000000000000" pitchFamily="2" charset="2"/>
              <a:buChar char="q"/>
            </a:pPr>
            <a:r>
              <a:rPr lang="cs-CZ" sz="2400" dirty="0"/>
              <a:t> hledání významných míst, přírodních zvláštností</a:t>
            </a:r>
            <a:endParaRPr lang="en-US" sz="2400" dirty="0"/>
          </a:p>
          <a:p>
            <a:pPr marL="285750" lvl="0" indent="-285750">
              <a:buFont typeface="Wingdings" panose="05000000000000000000" pitchFamily="2" charset="2"/>
              <a:buChar char="q"/>
            </a:pPr>
            <a:r>
              <a:rPr lang="cs-CZ" sz="2400" dirty="0"/>
              <a:t> tvorba vlastních map, modelování území dle rozličných parametrů (srážky, sluneční svit atd.)</a:t>
            </a:r>
            <a:endParaRPr lang="en-US" sz="2400" dirty="0"/>
          </a:p>
          <a:p>
            <a:pPr marL="285750" lvl="0" indent="-285750">
              <a:buFont typeface="Wingdings" panose="05000000000000000000" pitchFamily="2" charset="2"/>
              <a:buChar char="q"/>
            </a:pPr>
            <a:r>
              <a:rPr lang="cs-CZ" sz="2400" dirty="0"/>
              <a:t> tvorba řezů terénem (např. sklony, výškové linie, hloubky)</a:t>
            </a:r>
            <a:endParaRPr lang="en-US" sz="2400" dirty="0"/>
          </a:p>
          <a:p>
            <a:endParaRPr lang="en-US" dirty="0"/>
          </a:p>
        </p:txBody>
      </p:sp>
      <p:sp>
        <p:nvSpPr>
          <p:cNvPr id="6" name="Obdélník 5">
            <a:extLst>
              <a:ext uri="{FF2B5EF4-FFF2-40B4-BE49-F238E27FC236}">
                <a16:creationId xmlns:a16="http://schemas.microsoft.com/office/drawing/2014/main" id="{D7BBC4FC-3731-4820-8AF1-6D74A27EF7F3}"/>
              </a:ext>
            </a:extLst>
          </p:cNvPr>
          <p:cNvSpPr/>
          <p:nvPr/>
        </p:nvSpPr>
        <p:spPr>
          <a:xfrm>
            <a:off x="5239472" y="1506022"/>
            <a:ext cx="5004896" cy="646331"/>
          </a:xfrm>
          <a:prstGeom prst="rect">
            <a:avLst/>
          </a:prstGeom>
        </p:spPr>
        <p:txBody>
          <a:bodyPr wrap="none">
            <a:spAutoFit/>
          </a:bodyPr>
          <a:lstStyle/>
          <a:p>
            <a:r>
              <a:rPr lang="en-US" dirty="0">
                <a:hlinkClick r:id="rId2"/>
              </a:rPr>
              <a:t>https://www.youtube.com/watch?v=yCqBTbGPlYw</a:t>
            </a:r>
            <a:endParaRPr lang="cs-CZ" dirty="0"/>
          </a:p>
          <a:p>
            <a:endParaRPr lang="en-US" dirty="0"/>
          </a:p>
        </p:txBody>
      </p:sp>
    </p:spTree>
    <p:extLst>
      <p:ext uri="{BB962C8B-B14F-4D97-AF65-F5344CB8AC3E}">
        <p14:creationId xmlns:p14="http://schemas.microsoft.com/office/powerpoint/2010/main" val="479676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6F1DEB-EE27-4FD4-85F8-ECDEA2C5FB93}"/>
              </a:ext>
            </a:extLst>
          </p:cNvPr>
          <p:cNvSpPr>
            <a:spLocks noGrp="1"/>
          </p:cNvSpPr>
          <p:nvPr>
            <p:ph type="title"/>
          </p:nvPr>
        </p:nvSpPr>
        <p:spPr/>
        <p:txBody>
          <a:bodyPr/>
          <a:lstStyle/>
          <a:p>
            <a:r>
              <a:rPr lang="cs-CZ" b="1" dirty="0"/>
              <a:t>Vývojářské projekty</a:t>
            </a:r>
            <a:br>
              <a:rPr lang="en-US" dirty="0"/>
            </a:br>
            <a:endParaRPr lang="en-US" dirty="0"/>
          </a:p>
        </p:txBody>
      </p:sp>
      <p:sp>
        <p:nvSpPr>
          <p:cNvPr id="5" name="TextovéPole 4">
            <a:extLst>
              <a:ext uri="{FF2B5EF4-FFF2-40B4-BE49-F238E27FC236}">
                <a16:creationId xmlns:a16="http://schemas.microsoft.com/office/drawing/2014/main" id="{671395E7-7D69-4B6A-8A16-7A034D3FFE18}"/>
              </a:ext>
            </a:extLst>
          </p:cNvPr>
          <p:cNvSpPr txBox="1"/>
          <p:nvPr/>
        </p:nvSpPr>
        <p:spPr>
          <a:xfrm>
            <a:off x="838200" y="2850777"/>
            <a:ext cx="9649609" cy="2954655"/>
          </a:xfrm>
          <a:prstGeom prst="rect">
            <a:avLst/>
          </a:prstGeom>
          <a:noFill/>
        </p:spPr>
        <p:txBody>
          <a:bodyPr wrap="square" rtlCol="0">
            <a:spAutoFit/>
          </a:bodyPr>
          <a:lstStyle/>
          <a:p>
            <a:r>
              <a:rPr lang="cs-CZ" sz="2400" b="1" dirty="0"/>
              <a:t>Aplikace: </a:t>
            </a:r>
            <a:r>
              <a:rPr lang="cs-CZ" sz="2400" b="1" dirty="0" err="1"/>
              <a:t>AppInventor</a:t>
            </a:r>
            <a:endParaRPr lang="en-US" sz="2400" b="1" dirty="0"/>
          </a:p>
          <a:p>
            <a:r>
              <a:rPr lang="cs-CZ" sz="2400" b="1" dirty="0"/>
              <a:t>Náměty:</a:t>
            </a:r>
            <a:endParaRPr lang="en-US" sz="2400" b="1" dirty="0"/>
          </a:p>
          <a:p>
            <a:pPr marL="285750" lvl="0" indent="-285750">
              <a:buFont typeface="Wingdings" panose="05000000000000000000" pitchFamily="2" charset="2"/>
              <a:buChar char="q"/>
            </a:pPr>
            <a:r>
              <a:rPr lang="cs-CZ" sz="2400" dirty="0"/>
              <a:t> tvorba jednoduchých her</a:t>
            </a:r>
            <a:endParaRPr lang="en-US" sz="2400" dirty="0"/>
          </a:p>
          <a:p>
            <a:pPr marL="285750" lvl="0" indent="-285750">
              <a:buFont typeface="Wingdings" panose="05000000000000000000" pitchFamily="2" charset="2"/>
              <a:buChar char="q"/>
            </a:pPr>
            <a:r>
              <a:rPr lang="cs-CZ" sz="2400" dirty="0"/>
              <a:t> výuka programování</a:t>
            </a:r>
            <a:endParaRPr lang="en-US" sz="2400" dirty="0"/>
          </a:p>
          <a:p>
            <a:pPr marL="285750" lvl="0" indent="-285750">
              <a:buFont typeface="Wingdings" panose="05000000000000000000" pitchFamily="2" charset="2"/>
              <a:buChar char="q"/>
            </a:pPr>
            <a:r>
              <a:rPr lang="cs-CZ" sz="2400" dirty="0"/>
              <a:t> tvorba virtuálních robotů</a:t>
            </a:r>
            <a:endParaRPr lang="en-US" sz="2400" dirty="0"/>
          </a:p>
          <a:p>
            <a:pPr marL="285750" lvl="0" indent="-285750">
              <a:buFont typeface="Wingdings" panose="05000000000000000000" pitchFamily="2" charset="2"/>
              <a:buChar char="q"/>
            </a:pPr>
            <a:r>
              <a:rPr lang="cs-CZ" sz="2400" dirty="0"/>
              <a:t> tvorba aplikací od A až do Z (zejména pro tablety či mobilní telefony)</a:t>
            </a:r>
            <a:endParaRPr lang="en-US" sz="2400" dirty="0"/>
          </a:p>
          <a:p>
            <a:pPr marL="285750" lvl="0" indent="-285750">
              <a:buFont typeface="Wingdings" panose="05000000000000000000" pitchFamily="2" charset="2"/>
              <a:buChar char="q"/>
            </a:pPr>
            <a:r>
              <a:rPr lang="cs-CZ" sz="2400" dirty="0"/>
              <a:t> výuka algoritmizace a programátorského přemýšlení</a:t>
            </a:r>
            <a:endParaRPr lang="en-US" sz="2400" dirty="0"/>
          </a:p>
          <a:p>
            <a:endParaRPr lang="en-US" dirty="0"/>
          </a:p>
        </p:txBody>
      </p:sp>
      <p:pic>
        <p:nvPicPr>
          <p:cNvPr id="3" name="Obrázek 2">
            <a:extLst>
              <a:ext uri="{FF2B5EF4-FFF2-40B4-BE49-F238E27FC236}">
                <a16:creationId xmlns:a16="http://schemas.microsoft.com/office/drawing/2014/main" id="{2414AC5A-12AF-4896-80D1-E6B88A3067C2}"/>
              </a:ext>
            </a:extLst>
          </p:cNvPr>
          <p:cNvPicPr>
            <a:picLocks noChangeAspect="1"/>
          </p:cNvPicPr>
          <p:nvPr/>
        </p:nvPicPr>
        <p:blipFill>
          <a:blip r:embed="rId2"/>
          <a:stretch>
            <a:fillRect/>
          </a:stretch>
        </p:blipFill>
        <p:spPr>
          <a:xfrm>
            <a:off x="6009939" y="365125"/>
            <a:ext cx="5760720" cy="4043172"/>
          </a:xfrm>
          <a:prstGeom prst="rect">
            <a:avLst/>
          </a:prstGeom>
        </p:spPr>
      </p:pic>
      <p:sp>
        <p:nvSpPr>
          <p:cNvPr id="4" name="Obdélník 3">
            <a:extLst>
              <a:ext uri="{FF2B5EF4-FFF2-40B4-BE49-F238E27FC236}">
                <a16:creationId xmlns:a16="http://schemas.microsoft.com/office/drawing/2014/main" id="{968B808B-4680-4C16-B072-2D27DF166EA4}"/>
              </a:ext>
            </a:extLst>
          </p:cNvPr>
          <p:cNvSpPr/>
          <p:nvPr/>
        </p:nvSpPr>
        <p:spPr>
          <a:xfrm>
            <a:off x="1076601" y="1690688"/>
            <a:ext cx="3591048" cy="646331"/>
          </a:xfrm>
          <a:prstGeom prst="rect">
            <a:avLst/>
          </a:prstGeom>
        </p:spPr>
        <p:txBody>
          <a:bodyPr wrap="none">
            <a:spAutoFit/>
          </a:bodyPr>
          <a:lstStyle/>
          <a:p>
            <a:r>
              <a:rPr lang="en-US" dirty="0">
                <a:hlinkClick r:id="rId3"/>
              </a:rPr>
              <a:t>http://appinventor.mit.edu/explore/</a:t>
            </a:r>
            <a:endParaRPr lang="cs-CZ" dirty="0"/>
          </a:p>
          <a:p>
            <a:endParaRPr lang="en-US" dirty="0"/>
          </a:p>
        </p:txBody>
      </p:sp>
    </p:spTree>
    <p:extLst>
      <p:ext uri="{BB962C8B-B14F-4D97-AF65-F5344CB8AC3E}">
        <p14:creationId xmlns:p14="http://schemas.microsoft.com/office/powerpoint/2010/main" val="290595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6F1DEB-EE27-4FD4-85F8-ECDEA2C5FB93}"/>
              </a:ext>
            </a:extLst>
          </p:cNvPr>
          <p:cNvSpPr>
            <a:spLocks noGrp="1"/>
          </p:cNvSpPr>
          <p:nvPr>
            <p:ph type="title"/>
          </p:nvPr>
        </p:nvSpPr>
        <p:spPr/>
        <p:txBody>
          <a:bodyPr/>
          <a:lstStyle/>
          <a:p>
            <a:r>
              <a:rPr lang="cs-CZ" b="1" dirty="0"/>
              <a:t>Film</a:t>
            </a:r>
            <a:br>
              <a:rPr lang="en-US" dirty="0"/>
            </a:br>
            <a:endParaRPr lang="en-US" dirty="0"/>
          </a:p>
        </p:txBody>
      </p:sp>
      <p:sp>
        <p:nvSpPr>
          <p:cNvPr id="5" name="TextovéPole 4">
            <a:extLst>
              <a:ext uri="{FF2B5EF4-FFF2-40B4-BE49-F238E27FC236}">
                <a16:creationId xmlns:a16="http://schemas.microsoft.com/office/drawing/2014/main" id="{671395E7-7D69-4B6A-8A16-7A034D3FFE18}"/>
              </a:ext>
            </a:extLst>
          </p:cNvPr>
          <p:cNvSpPr txBox="1"/>
          <p:nvPr/>
        </p:nvSpPr>
        <p:spPr>
          <a:xfrm>
            <a:off x="957430" y="2269864"/>
            <a:ext cx="9649609" cy="2585323"/>
          </a:xfrm>
          <a:prstGeom prst="rect">
            <a:avLst/>
          </a:prstGeom>
          <a:noFill/>
        </p:spPr>
        <p:txBody>
          <a:bodyPr wrap="square" rtlCol="0">
            <a:spAutoFit/>
          </a:bodyPr>
          <a:lstStyle/>
          <a:p>
            <a:r>
              <a:rPr lang="cs-CZ" sz="2400" b="1" dirty="0"/>
              <a:t>Aplikace: </a:t>
            </a:r>
            <a:r>
              <a:rPr lang="cs-CZ" sz="2400" b="1" dirty="0" err="1"/>
              <a:t>PicPac</a:t>
            </a:r>
            <a:r>
              <a:rPr lang="cs-CZ" sz="2400" b="1" dirty="0"/>
              <a:t> Stop </a:t>
            </a:r>
            <a:r>
              <a:rPr lang="cs-CZ" sz="2400" b="1" dirty="0" err="1"/>
              <a:t>Motion</a:t>
            </a:r>
            <a:r>
              <a:rPr lang="cs-CZ" sz="2400" b="1" dirty="0"/>
              <a:t> </a:t>
            </a:r>
            <a:r>
              <a:rPr lang="en-GB" sz="2400" b="1" dirty="0"/>
              <a:t>&amp;</a:t>
            </a:r>
            <a:r>
              <a:rPr lang="cs-CZ" sz="2400" b="1" dirty="0"/>
              <a:t> </a:t>
            </a:r>
            <a:r>
              <a:rPr lang="cs-CZ" sz="2400" b="1" dirty="0" err="1"/>
              <a:t>TimeLapse</a:t>
            </a:r>
            <a:endParaRPr lang="en-US" sz="2400" b="1" dirty="0"/>
          </a:p>
          <a:p>
            <a:r>
              <a:rPr lang="cs-CZ" sz="2400" b="1" dirty="0"/>
              <a:t>Náměty: </a:t>
            </a:r>
            <a:endParaRPr lang="en-US" sz="2400" b="1" dirty="0"/>
          </a:p>
          <a:p>
            <a:pPr marL="285750" lvl="0" indent="-285750">
              <a:buFont typeface="Wingdings" panose="05000000000000000000" pitchFamily="2" charset="2"/>
              <a:buChar char="q"/>
            </a:pPr>
            <a:r>
              <a:rPr lang="cs-CZ" sz="2400" dirty="0"/>
              <a:t> tvorba animovaného filmu</a:t>
            </a:r>
            <a:endParaRPr lang="en-US" sz="2400" dirty="0"/>
          </a:p>
          <a:p>
            <a:pPr marL="285750" lvl="0" indent="-285750">
              <a:buFont typeface="Wingdings" panose="05000000000000000000" pitchFamily="2" charset="2"/>
              <a:buChar char="q"/>
            </a:pPr>
            <a:r>
              <a:rPr lang="cs-CZ" sz="2400" dirty="0"/>
              <a:t> skládání filmového příběhu z fotografií</a:t>
            </a:r>
            <a:endParaRPr lang="en-US" sz="2400" dirty="0"/>
          </a:p>
          <a:p>
            <a:pPr marL="285750" lvl="0" indent="-285750">
              <a:buFont typeface="Wingdings" panose="05000000000000000000" pitchFamily="2" charset="2"/>
              <a:buChar char="q"/>
            </a:pPr>
            <a:r>
              <a:rPr lang="cs-CZ" sz="2400" dirty="0"/>
              <a:t> dokumentární činnost</a:t>
            </a:r>
            <a:endParaRPr lang="en-US" sz="2400" dirty="0"/>
          </a:p>
          <a:p>
            <a:pPr marL="285750" lvl="0" indent="-285750">
              <a:buFont typeface="Wingdings" panose="05000000000000000000" pitchFamily="2" charset="2"/>
              <a:buChar char="q"/>
            </a:pPr>
            <a:r>
              <a:rPr lang="cs-CZ" sz="2400" dirty="0"/>
              <a:t> umělecká tvorba </a:t>
            </a:r>
            <a:endParaRPr lang="en-US" sz="2400" dirty="0"/>
          </a:p>
          <a:p>
            <a:endParaRPr lang="en-US" dirty="0"/>
          </a:p>
        </p:txBody>
      </p:sp>
      <p:sp>
        <p:nvSpPr>
          <p:cNvPr id="3" name="TextovéPole 2">
            <a:extLst>
              <a:ext uri="{FF2B5EF4-FFF2-40B4-BE49-F238E27FC236}">
                <a16:creationId xmlns:a16="http://schemas.microsoft.com/office/drawing/2014/main" id="{0E0924CE-2ABD-4805-B839-54A5C8EA7113}"/>
              </a:ext>
            </a:extLst>
          </p:cNvPr>
          <p:cNvSpPr txBox="1"/>
          <p:nvPr/>
        </p:nvSpPr>
        <p:spPr>
          <a:xfrm>
            <a:off x="1118795" y="4855187"/>
            <a:ext cx="6400800" cy="1754326"/>
          </a:xfrm>
          <a:prstGeom prst="rect">
            <a:avLst/>
          </a:prstGeom>
          <a:noFill/>
        </p:spPr>
        <p:txBody>
          <a:bodyPr wrap="square" rtlCol="0">
            <a:spAutoFit/>
          </a:bodyPr>
          <a:lstStyle/>
          <a:p>
            <a:r>
              <a:rPr lang="en-US" dirty="0">
                <a:hlinkClick r:id="rId2"/>
              </a:rPr>
              <a:t>http://www.cejpek.com/2012/01/jak-na-time-lapse/</a:t>
            </a:r>
            <a:endParaRPr lang="cs-CZ" dirty="0"/>
          </a:p>
          <a:p>
            <a:endParaRPr lang="cs-CZ" dirty="0"/>
          </a:p>
          <a:p>
            <a:r>
              <a:rPr lang="cs-CZ" dirty="0">
                <a:hlinkClick r:id="rId3"/>
              </a:rPr>
              <a:t>https://www.youtube.com/watch?v=qZWsDhkGOa4</a:t>
            </a:r>
            <a:endParaRPr lang="cs-CZ" dirty="0"/>
          </a:p>
          <a:p>
            <a:endParaRPr lang="cs-CZ" dirty="0"/>
          </a:p>
          <a:p>
            <a:endParaRPr lang="cs-CZ" dirty="0"/>
          </a:p>
          <a:p>
            <a:endParaRPr lang="en-US" dirty="0"/>
          </a:p>
        </p:txBody>
      </p:sp>
    </p:spTree>
    <p:extLst>
      <p:ext uri="{BB962C8B-B14F-4D97-AF65-F5344CB8AC3E}">
        <p14:creationId xmlns:p14="http://schemas.microsoft.com/office/powerpoint/2010/main" val="3834946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6F1DEB-EE27-4FD4-85F8-ECDEA2C5FB93}"/>
              </a:ext>
            </a:extLst>
          </p:cNvPr>
          <p:cNvSpPr>
            <a:spLocks noGrp="1"/>
          </p:cNvSpPr>
          <p:nvPr>
            <p:ph type="title"/>
          </p:nvPr>
        </p:nvSpPr>
        <p:spPr/>
        <p:txBody>
          <a:bodyPr/>
          <a:lstStyle/>
          <a:p>
            <a:r>
              <a:rPr lang="cs-CZ" b="1" dirty="0"/>
              <a:t>Příroda</a:t>
            </a:r>
            <a:br>
              <a:rPr lang="en-US" dirty="0"/>
            </a:br>
            <a:endParaRPr lang="en-US" dirty="0"/>
          </a:p>
        </p:txBody>
      </p:sp>
      <p:sp>
        <p:nvSpPr>
          <p:cNvPr id="5" name="TextovéPole 4">
            <a:extLst>
              <a:ext uri="{FF2B5EF4-FFF2-40B4-BE49-F238E27FC236}">
                <a16:creationId xmlns:a16="http://schemas.microsoft.com/office/drawing/2014/main" id="{671395E7-7D69-4B6A-8A16-7A034D3FFE18}"/>
              </a:ext>
            </a:extLst>
          </p:cNvPr>
          <p:cNvSpPr txBox="1"/>
          <p:nvPr/>
        </p:nvSpPr>
        <p:spPr>
          <a:xfrm>
            <a:off x="957430" y="2269864"/>
            <a:ext cx="9649609" cy="4431983"/>
          </a:xfrm>
          <a:prstGeom prst="rect">
            <a:avLst/>
          </a:prstGeom>
          <a:noFill/>
        </p:spPr>
        <p:txBody>
          <a:bodyPr wrap="square" rtlCol="0">
            <a:spAutoFit/>
          </a:bodyPr>
          <a:lstStyle/>
          <a:p>
            <a:r>
              <a:rPr lang="cs-CZ" sz="2400" b="1" dirty="0"/>
              <a:t>Aplikace: Fotoaparát, Videozáznamy, Kancelářské aplikace</a:t>
            </a:r>
            <a:endParaRPr lang="en-US" sz="2400" b="1" dirty="0"/>
          </a:p>
          <a:p>
            <a:r>
              <a:rPr lang="cs-CZ" sz="2400" b="1" dirty="0"/>
              <a:t>Náměty: </a:t>
            </a:r>
            <a:endParaRPr lang="en-US" sz="2400" b="1" dirty="0"/>
          </a:p>
          <a:p>
            <a:pPr marL="342900" lvl="0" indent="-342900">
              <a:buFont typeface="Wingdings" panose="05000000000000000000" pitchFamily="2" charset="2"/>
              <a:buChar char="q"/>
            </a:pPr>
            <a:r>
              <a:rPr lang="cs-CZ" sz="2400" dirty="0"/>
              <a:t>fotografie zvířat a jejich popis</a:t>
            </a:r>
            <a:endParaRPr lang="en-US" sz="2400" dirty="0"/>
          </a:p>
          <a:p>
            <a:pPr marL="342900" lvl="0" indent="-342900">
              <a:buFont typeface="Wingdings" panose="05000000000000000000" pitchFamily="2" charset="2"/>
              <a:buChar char="q"/>
            </a:pPr>
            <a:r>
              <a:rPr lang="cs-CZ" sz="2400" dirty="0"/>
              <a:t>tvorba kartotéky rostlin (virtuální herbář)</a:t>
            </a:r>
            <a:endParaRPr lang="en-US" sz="2400" dirty="0"/>
          </a:p>
          <a:p>
            <a:pPr marL="342900" lvl="0" indent="-342900">
              <a:buFont typeface="Wingdings" panose="05000000000000000000" pitchFamily="2" charset="2"/>
              <a:buChar char="q"/>
            </a:pPr>
            <a:r>
              <a:rPr lang="cs-CZ" sz="2400" dirty="0"/>
              <a:t>rozbor detailů rostliny (makrofotografie)</a:t>
            </a:r>
            <a:endParaRPr lang="en-US" sz="2400" dirty="0"/>
          </a:p>
          <a:p>
            <a:pPr marL="342900" lvl="0" indent="-342900">
              <a:buFont typeface="Wingdings" panose="05000000000000000000" pitchFamily="2" charset="2"/>
              <a:buChar char="q"/>
            </a:pPr>
            <a:r>
              <a:rPr lang="cs-CZ" sz="2400" dirty="0"/>
              <a:t>tvorba prezentací přírodních jevů</a:t>
            </a:r>
            <a:endParaRPr lang="en-US" sz="2400" dirty="0"/>
          </a:p>
          <a:p>
            <a:pPr marL="342900" lvl="0" indent="-342900">
              <a:buFont typeface="Wingdings" panose="05000000000000000000" pitchFamily="2" charset="2"/>
              <a:buChar char="q"/>
            </a:pPr>
            <a:r>
              <a:rPr lang="cs-CZ" sz="2400" dirty="0"/>
              <a:t>popis okolní přírody dokumentovaný videem</a:t>
            </a:r>
            <a:endParaRPr lang="en-US" sz="2400" dirty="0"/>
          </a:p>
          <a:p>
            <a:pPr marL="342900" lvl="0" indent="-342900">
              <a:buFont typeface="Wingdings" panose="05000000000000000000" pitchFamily="2" charset="2"/>
              <a:buChar char="q"/>
            </a:pPr>
            <a:r>
              <a:rPr lang="cs-CZ" sz="2400" dirty="0"/>
              <a:t>tvorby výukových materiálů o přírodě</a:t>
            </a:r>
          </a:p>
          <a:p>
            <a:pPr marL="342900" lvl="0" indent="-342900">
              <a:buFont typeface="Wingdings" panose="05000000000000000000" pitchFamily="2" charset="2"/>
              <a:buChar char="q"/>
            </a:pPr>
            <a:endParaRPr lang="cs-CZ" sz="2400" dirty="0"/>
          </a:p>
          <a:p>
            <a:pPr lvl="0"/>
            <a:r>
              <a:rPr lang="en-US" sz="2400" dirty="0">
                <a:hlinkClick r:id="rId2"/>
              </a:rPr>
              <a:t>http://moodle1.zsul.cz/mod/data/view.php?id=9998</a:t>
            </a:r>
            <a:endParaRPr lang="cs-CZ" sz="2400" dirty="0"/>
          </a:p>
          <a:p>
            <a:pPr lvl="0"/>
            <a:r>
              <a:rPr lang="cs-CZ" sz="2400" dirty="0"/>
              <a:t>(herbář)</a:t>
            </a:r>
            <a:endParaRPr lang="en-US" sz="2400" dirty="0"/>
          </a:p>
          <a:p>
            <a:endParaRPr lang="en-US" dirty="0"/>
          </a:p>
        </p:txBody>
      </p:sp>
    </p:spTree>
    <p:extLst>
      <p:ext uri="{BB962C8B-B14F-4D97-AF65-F5344CB8AC3E}">
        <p14:creationId xmlns:p14="http://schemas.microsoft.com/office/powerpoint/2010/main" val="182444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6F1DEB-EE27-4FD4-85F8-ECDEA2C5FB93}"/>
              </a:ext>
            </a:extLst>
          </p:cNvPr>
          <p:cNvSpPr>
            <a:spLocks noGrp="1"/>
          </p:cNvSpPr>
          <p:nvPr>
            <p:ph type="title"/>
          </p:nvPr>
        </p:nvSpPr>
        <p:spPr/>
        <p:txBody>
          <a:bodyPr/>
          <a:lstStyle/>
          <a:p>
            <a:r>
              <a:rPr lang="cs-CZ" b="1" dirty="0"/>
              <a:t>Geometrie</a:t>
            </a:r>
            <a:br>
              <a:rPr lang="en-US" dirty="0"/>
            </a:br>
            <a:endParaRPr lang="en-US" dirty="0"/>
          </a:p>
        </p:txBody>
      </p:sp>
      <p:sp>
        <p:nvSpPr>
          <p:cNvPr id="5" name="TextovéPole 4">
            <a:extLst>
              <a:ext uri="{FF2B5EF4-FFF2-40B4-BE49-F238E27FC236}">
                <a16:creationId xmlns:a16="http://schemas.microsoft.com/office/drawing/2014/main" id="{671395E7-7D69-4B6A-8A16-7A034D3FFE18}"/>
              </a:ext>
            </a:extLst>
          </p:cNvPr>
          <p:cNvSpPr txBox="1"/>
          <p:nvPr/>
        </p:nvSpPr>
        <p:spPr>
          <a:xfrm>
            <a:off x="838200" y="3429000"/>
            <a:ext cx="9649609" cy="2585323"/>
          </a:xfrm>
          <a:prstGeom prst="rect">
            <a:avLst/>
          </a:prstGeom>
          <a:noFill/>
        </p:spPr>
        <p:txBody>
          <a:bodyPr wrap="square" rtlCol="0">
            <a:spAutoFit/>
          </a:bodyPr>
          <a:lstStyle/>
          <a:p>
            <a:r>
              <a:rPr lang="cs-CZ" sz="2400" b="1" dirty="0"/>
              <a:t>Aplikace: </a:t>
            </a:r>
            <a:r>
              <a:rPr lang="cs-CZ" sz="2400" b="1" dirty="0" err="1"/>
              <a:t>GeoGebra</a:t>
            </a:r>
            <a:endParaRPr lang="en-US" sz="2400" b="1" dirty="0"/>
          </a:p>
          <a:p>
            <a:r>
              <a:rPr lang="cs-CZ" sz="2400" b="1" dirty="0"/>
              <a:t>Náměty: </a:t>
            </a:r>
            <a:endParaRPr lang="en-US" sz="2400" b="1" dirty="0"/>
          </a:p>
          <a:p>
            <a:pPr marL="342900" lvl="0" indent="-342900">
              <a:buFont typeface="Wingdings" panose="05000000000000000000" pitchFamily="2" charset="2"/>
              <a:buChar char="q"/>
            </a:pPr>
            <a:r>
              <a:rPr lang="cs-CZ" sz="2400" dirty="0"/>
              <a:t>dynamická vizualizace geometrických úloh</a:t>
            </a:r>
            <a:endParaRPr lang="en-US" sz="2400" dirty="0"/>
          </a:p>
          <a:p>
            <a:pPr marL="342900" lvl="0" indent="-342900">
              <a:buFont typeface="Wingdings" panose="05000000000000000000" pitchFamily="2" charset="2"/>
              <a:buChar char="q"/>
            </a:pPr>
            <a:r>
              <a:rPr lang="cs-CZ" sz="2400" dirty="0"/>
              <a:t>řešení geometrických úloh</a:t>
            </a:r>
            <a:endParaRPr lang="en-US" sz="2400" dirty="0"/>
          </a:p>
          <a:p>
            <a:pPr marL="342900" lvl="0" indent="-342900">
              <a:buFont typeface="Wingdings" panose="05000000000000000000" pitchFamily="2" charset="2"/>
              <a:buChar char="q"/>
            </a:pPr>
            <a:r>
              <a:rPr lang="cs-CZ" sz="2400" dirty="0"/>
              <a:t>zobrazování funkcí </a:t>
            </a:r>
            <a:endParaRPr lang="en-US" sz="2400" dirty="0"/>
          </a:p>
          <a:p>
            <a:pPr marL="342900" lvl="0" indent="-342900">
              <a:buFont typeface="Wingdings" panose="05000000000000000000" pitchFamily="2" charset="2"/>
              <a:buChar char="q"/>
            </a:pPr>
            <a:r>
              <a:rPr lang="cs-CZ" sz="2400" dirty="0"/>
              <a:t>tvorba výukových případů z oblasti geometrie</a:t>
            </a:r>
            <a:endParaRPr lang="en-US" sz="2400" dirty="0"/>
          </a:p>
          <a:p>
            <a:endParaRPr lang="en-US" dirty="0"/>
          </a:p>
        </p:txBody>
      </p:sp>
      <p:pic>
        <p:nvPicPr>
          <p:cNvPr id="3" name="Obrázek 2">
            <a:extLst>
              <a:ext uri="{FF2B5EF4-FFF2-40B4-BE49-F238E27FC236}">
                <a16:creationId xmlns:a16="http://schemas.microsoft.com/office/drawing/2014/main" id="{DD187CCB-5828-43C2-8EB6-EBE129C1D2E0}"/>
              </a:ext>
            </a:extLst>
          </p:cNvPr>
          <p:cNvPicPr>
            <a:picLocks noChangeAspect="1"/>
          </p:cNvPicPr>
          <p:nvPr/>
        </p:nvPicPr>
        <p:blipFill>
          <a:blip r:embed="rId2"/>
          <a:stretch>
            <a:fillRect/>
          </a:stretch>
        </p:blipFill>
        <p:spPr>
          <a:xfrm>
            <a:off x="5685416" y="365125"/>
            <a:ext cx="6129788" cy="3683000"/>
          </a:xfrm>
          <a:prstGeom prst="rect">
            <a:avLst/>
          </a:prstGeom>
        </p:spPr>
      </p:pic>
      <p:sp>
        <p:nvSpPr>
          <p:cNvPr id="4" name="Obdélník 3">
            <a:extLst>
              <a:ext uri="{FF2B5EF4-FFF2-40B4-BE49-F238E27FC236}">
                <a16:creationId xmlns:a16="http://schemas.microsoft.com/office/drawing/2014/main" id="{D963F9F1-9269-4222-A978-3282EA1DD37D}"/>
              </a:ext>
            </a:extLst>
          </p:cNvPr>
          <p:cNvSpPr/>
          <p:nvPr/>
        </p:nvSpPr>
        <p:spPr>
          <a:xfrm>
            <a:off x="689442" y="1883459"/>
            <a:ext cx="4495141" cy="646331"/>
          </a:xfrm>
          <a:prstGeom prst="rect">
            <a:avLst/>
          </a:prstGeom>
        </p:spPr>
        <p:txBody>
          <a:bodyPr wrap="none">
            <a:spAutoFit/>
          </a:bodyPr>
          <a:lstStyle/>
          <a:p>
            <a:r>
              <a:rPr lang="en-US" dirty="0">
                <a:hlinkClick r:id="rId3"/>
              </a:rPr>
              <a:t>https://www.geogebra.org/geometry?lang=cs</a:t>
            </a:r>
            <a:endParaRPr lang="cs-CZ" dirty="0"/>
          </a:p>
          <a:p>
            <a:endParaRPr lang="en-US" dirty="0"/>
          </a:p>
        </p:txBody>
      </p:sp>
    </p:spTree>
    <p:extLst>
      <p:ext uri="{BB962C8B-B14F-4D97-AF65-F5344CB8AC3E}">
        <p14:creationId xmlns:p14="http://schemas.microsoft.com/office/powerpoint/2010/main" val="2514371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6F1DEB-EE27-4FD4-85F8-ECDEA2C5FB93}"/>
              </a:ext>
            </a:extLst>
          </p:cNvPr>
          <p:cNvSpPr>
            <a:spLocks noGrp="1"/>
          </p:cNvSpPr>
          <p:nvPr>
            <p:ph type="title"/>
          </p:nvPr>
        </p:nvSpPr>
        <p:spPr/>
        <p:txBody>
          <a:bodyPr/>
          <a:lstStyle/>
          <a:p>
            <a:r>
              <a:rPr lang="cs-CZ" b="1" dirty="0"/>
              <a:t>Virtuální učebna</a:t>
            </a:r>
            <a:br>
              <a:rPr lang="en-US" dirty="0"/>
            </a:br>
            <a:endParaRPr lang="en-US" dirty="0"/>
          </a:p>
        </p:txBody>
      </p:sp>
      <p:sp>
        <p:nvSpPr>
          <p:cNvPr id="5" name="TextovéPole 4">
            <a:extLst>
              <a:ext uri="{FF2B5EF4-FFF2-40B4-BE49-F238E27FC236}">
                <a16:creationId xmlns:a16="http://schemas.microsoft.com/office/drawing/2014/main" id="{671395E7-7D69-4B6A-8A16-7A034D3FFE18}"/>
              </a:ext>
            </a:extLst>
          </p:cNvPr>
          <p:cNvSpPr txBox="1"/>
          <p:nvPr/>
        </p:nvSpPr>
        <p:spPr>
          <a:xfrm>
            <a:off x="957430" y="2269864"/>
            <a:ext cx="9649609" cy="3693319"/>
          </a:xfrm>
          <a:prstGeom prst="rect">
            <a:avLst/>
          </a:prstGeom>
          <a:noFill/>
        </p:spPr>
        <p:txBody>
          <a:bodyPr wrap="square" rtlCol="0">
            <a:spAutoFit/>
          </a:bodyPr>
          <a:lstStyle/>
          <a:p>
            <a:r>
              <a:rPr lang="cs-CZ" sz="2400" b="1" dirty="0"/>
              <a:t>Aplikace: Google </a:t>
            </a:r>
            <a:r>
              <a:rPr lang="cs-CZ" sz="2400" b="1" dirty="0" err="1"/>
              <a:t>Classroom</a:t>
            </a:r>
            <a:endParaRPr lang="en-US" sz="2400" b="1" dirty="0"/>
          </a:p>
          <a:p>
            <a:r>
              <a:rPr lang="cs-CZ" sz="2400" b="1" dirty="0"/>
              <a:t>Náměty: </a:t>
            </a:r>
            <a:endParaRPr lang="en-US" sz="2400" b="1" dirty="0"/>
          </a:p>
          <a:p>
            <a:pPr marL="342900" lvl="0" indent="-342900">
              <a:buFont typeface="Wingdings" panose="05000000000000000000" pitchFamily="2" charset="2"/>
              <a:buChar char="q"/>
            </a:pPr>
            <a:r>
              <a:rPr lang="cs-CZ" sz="2400" dirty="0"/>
              <a:t>správa a tvorba vlastních kurzů</a:t>
            </a:r>
            <a:endParaRPr lang="en-US" sz="2400" dirty="0"/>
          </a:p>
          <a:p>
            <a:pPr marL="342900" lvl="0" indent="-342900">
              <a:buFont typeface="Wingdings" panose="05000000000000000000" pitchFamily="2" charset="2"/>
              <a:buChar char="q"/>
            </a:pPr>
            <a:r>
              <a:rPr lang="cs-CZ" sz="2400" dirty="0"/>
              <a:t>individuální úkoly pro studenty</a:t>
            </a:r>
            <a:endParaRPr lang="en-US" sz="2400" dirty="0"/>
          </a:p>
          <a:p>
            <a:pPr marL="342900" lvl="0" indent="-342900">
              <a:buFont typeface="Wingdings" panose="05000000000000000000" pitchFamily="2" charset="2"/>
              <a:buChar char="q"/>
            </a:pPr>
            <a:r>
              <a:rPr lang="cs-CZ" sz="2400" dirty="0"/>
              <a:t>koncepty hodnocení kurzů, jejich analýza</a:t>
            </a:r>
            <a:endParaRPr lang="en-US" sz="2400" dirty="0"/>
          </a:p>
          <a:p>
            <a:pPr marL="342900" lvl="0" indent="-342900">
              <a:buFont typeface="Wingdings" panose="05000000000000000000" pitchFamily="2" charset="2"/>
              <a:buChar char="q"/>
            </a:pPr>
            <a:r>
              <a:rPr lang="cs-CZ" sz="2400" dirty="0"/>
              <a:t>multimediální prostředí pro studenty a učitele, tvorba online tříd, témat a kategorií</a:t>
            </a:r>
            <a:endParaRPr lang="en-US" sz="2400" dirty="0"/>
          </a:p>
          <a:p>
            <a:pPr marL="342900" lvl="0" indent="-342900">
              <a:buFont typeface="Wingdings" panose="05000000000000000000" pitchFamily="2" charset="2"/>
              <a:buChar char="q"/>
            </a:pPr>
            <a:r>
              <a:rPr lang="cs-CZ" sz="2400" dirty="0"/>
              <a:t>diskuse, chat a sdílení úloh v reálném čase</a:t>
            </a:r>
          </a:p>
          <a:p>
            <a:pPr marL="342900" lvl="0" indent="-342900">
              <a:buFont typeface="Wingdings" panose="05000000000000000000" pitchFamily="2" charset="2"/>
              <a:buChar char="q"/>
            </a:pPr>
            <a:r>
              <a:rPr lang="cs-CZ" sz="2400" dirty="0"/>
              <a:t> Office </a:t>
            </a:r>
            <a:r>
              <a:rPr lang="cs-CZ" sz="2400" dirty="0" err="1"/>
              <a:t>Lens</a:t>
            </a:r>
            <a:endParaRPr lang="en-US" sz="2400" dirty="0"/>
          </a:p>
          <a:p>
            <a:endParaRPr lang="en-US" dirty="0"/>
          </a:p>
        </p:txBody>
      </p:sp>
      <p:sp>
        <p:nvSpPr>
          <p:cNvPr id="3" name="Obdélník 2">
            <a:extLst>
              <a:ext uri="{FF2B5EF4-FFF2-40B4-BE49-F238E27FC236}">
                <a16:creationId xmlns:a16="http://schemas.microsoft.com/office/drawing/2014/main" id="{86D64CCF-4B77-47EA-9A6D-691A4560882A}"/>
              </a:ext>
            </a:extLst>
          </p:cNvPr>
          <p:cNvSpPr/>
          <p:nvPr/>
        </p:nvSpPr>
        <p:spPr>
          <a:xfrm>
            <a:off x="6096000" y="1506022"/>
            <a:ext cx="3208507" cy="646331"/>
          </a:xfrm>
          <a:prstGeom prst="rect">
            <a:avLst/>
          </a:prstGeom>
        </p:spPr>
        <p:txBody>
          <a:bodyPr wrap="none">
            <a:spAutoFit/>
          </a:bodyPr>
          <a:lstStyle/>
          <a:p>
            <a:r>
              <a:rPr lang="en-US" dirty="0">
                <a:hlinkClick r:id="rId2"/>
              </a:rPr>
              <a:t>https://classroom.google.com/h</a:t>
            </a:r>
            <a:endParaRPr lang="cs-CZ" dirty="0"/>
          </a:p>
          <a:p>
            <a:endParaRPr lang="en-US" dirty="0"/>
          </a:p>
        </p:txBody>
      </p:sp>
    </p:spTree>
    <p:extLst>
      <p:ext uri="{BB962C8B-B14F-4D97-AF65-F5344CB8AC3E}">
        <p14:creationId xmlns:p14="http://schemas.microsoft.com/office/powerpoint/2010/main" val="54062593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5041</TotalTime>
  <Words>1951</Words>
  <Application>Microsoft Office PowerPoint</Application>
  <PresentationFormat>Širokoúhlá obrazovka</PresentationFormat>
  <Paragraphs>152</Paragraphs>
  <Slides>24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24</vt:i4>
      </vt:variant>
    </vt:vector>
  </HeadingPairs>
  <TitlesOfParts>
    <vt:vector size="29" baseType="lpstr">
      <vt:lpstr>Arial</vt:lpstr>
      <vt:lpstr>Calibri</vt:lpstr>
      <vt:lpstr>Calibri Light</vt:lpstr>
      <vt:lpstr>Wingdings</vt:lpstr>
      <vt:lpstr>Motiv Office</vt:lpstr>
      <vt:lpstr>Využití audiovizuálních prvků  ve výuce </vt:lpstr>
      <vt:lpstr>Virtuální třída</vt:lpstr>
      <vt:lpstr>Praktické příklady využití informačních technologií ve výuce a vzdělávání</vt:lpstr>
      <vt:lpstr>Kartografické projekty </vt:lpstr>
      <vt:lpstr>Vývojářské projekty </vt:lpstr>
      <vt:lpstr>Film </vt:lpstr>
      <vt:lpstr>Příroda </vt:lpstr>
      <vt:lpstr>Geometrie </vt:lpstr>
      <vt:lpstr>Virtuální učebna </vt:lpstr>
      <vt:lpstr>Robotizace </vt:lpstr>
      <vt:lpstr>LEGO ve výuce</vt:lpstr>
      <vt:lpstr>Zavádění informačních technologií, projektové řízení</vt:lpstr>
      <vt:lpstr>Zavádění informačních technologií, projektové řízení</vt:lpstr>
      <vt:lpstr>Zavádění informačních technologií, projektové řízení</vt:lpstr>
      <vt:lpstr>Budoucnost?</vt:lpstr>
      <vt:lpstr>Musíme se učit cizí jazyky? </vt:lpstr>
      <vt:lpstr>Příklad z praxe – zkušenost ze ZŠ</vt:lpstr>
      <vt:lpstr>Stav před březnem 2020</vt:lpstr>
      <vt:lpstr>Distanční výuka v době uzavření školy</vt:lpstr>
      <vt:lpstr>Distanční výuka v době uzavření školy</vt:lpstr>
      <vt:lpstr>Výhled do budoucna </vt:lpstr>
      <vt:lpstr>Děkujeme za pozornost</vt:lpstr>
      <vt:lpstr>Seznam zdrojů</vt:lpstr>
      <vt:lpstr>Seznam zdrojů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Martin KURSCH</dc:creator>
  <cp:lastModifiedBy>Jaroslav Veteška</cp:lastModifiedBy>
  <cp:revision>94</cp:revision>
  <dcterms:created xsi:type="dcterms:W3CDTF">2018-11-26T15:31:12Z</dcterms:created>
  <dcterms:modified xsi:type="dcterms:W3CDTF">2020-09-15T13:14:19Z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3f93e5f-d3c2-49a7-ba94-15405423c204_Enabled">
    <vt:lpwstr>true</vt:lpwstr>
  </property>
  <property fmtid="{D5CDD505-2E9C-101B-9397-08002B2CF9AE}" pid="3" name="MSIP_Label_23f93e5f-d3c2-49a7-ba94-15405423c204_SetDate">
    <vt:lpwstr>2020-09-02T19:08:46Z</vt:lpwstr>
  </property>
  <property fmtid="{D5CDD505-2E9C-101B-9397-08002B2CF9AE}" pid="4" name="MSIP_Label_23f93e5f-d3c2-49a7-ba94-15405423c204_Method">
    <vt:lpwstr>Standard</vt:lpwstr>
  </property>
  <property fmtid="{D5CDD505-2E9C-101B-9397-08002B2CF9AE}" pid="5" name="MSIP_Label_23f93e5f-d3c2-49a7-ba94-15405423c204_Name">
    <vt:lpwstr>SE Internal</vt:lpwstr>
  </property>
  <property fmtid="{D5CDD505-2E9C-101B-9397-08002B2CF9AE}" pid="6" name="MSIP_Label_23f93e5f-d3c2-49a7-ba94-15405423c204_SiteId">
    <vt:lpwstr>6e51e1ad-c54b-4b39-b598-0ffe9ae68fef</vt:lpwstr>
  </property>
  <property fmtid="{D5CDD505-2E9C-101B-9397-08002B2CF9AE}" pid="7" name="MSIP_Label_23f93e5f-d3c2-49a7-ba94-15405423c204_ActionId">
    <vt:lpwstr>da2f5995-0a9b-44a3-994d-c343e52ef567</vt:lpwstr>
  </property>
  <property fmtid="{D5CDD505-2E9C-101B-9397-08002B2CF9AE}" pid="8" name="MSIP_Label_23f93e5f-d3c2-49a7-ba94-15405423c204_ContentBits">
    <vt:lpwstr>2</vt:lpwstr>
  </property>
</Properties>
</file>