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69" r:id="rId3"/>
    <p:sldId id="257" r:id="rId4"/>
    <p:sldId id="259" r:id="rId5"/>
    <p:sldId id="258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5332" autoAdjust="0"/>
  </p:normalViewPr>
  <p:slideViewPr>
    <p:cSldViewPr snapToGrid="0">
      <p:cViewPr varScale="1">
        <p:scale>
          <a:sx n="89" d="100"/>
          <a:sy n="89" d="100"/>
        </p:scale>
        <p:origin x="92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E702-FF85-434E-9A39-917230DFCD48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DB343A1-14D8-4954-B3AD-91D621F916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2754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E702-FF85-434E-9A39-917230DFCD48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DB343A1-14D8-4954-B3AD-91D621F916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5174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E702-FF85-434E-9A39-917230DFCD48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DB343A1-14D8-4954-B3AD-91D621F916BA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65791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E702-FF85-434E-9A39-917230DFCD48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DB343A1-14D8-4954-B3AD-91D621F916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17892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E702-FF85-434E-9A39-917230DFCD48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DB343A1-14D8-4954-B3AD-91D621F916BA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963567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E702-FF85-434E-9A39-917230DFCD48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DB343A1-14D8-4954-B3AD-91D621F916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52751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E702-FF85-434E-9A39-917230DFCD48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343A1-14D8-4954-B3AD-91D621F916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36562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E702-FF85-434E-9A39-917230DFCD48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343A1-14D8-4954-B3AD-91D621F916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3839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E702-FF85-434E-9A39-917230DFCD48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343A1-14D8-4954-B3AD-91D621F916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2041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E702-FF85-434E-9A39-917230DFCD48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DB343A1-14D8-4954-B3AD-91D621F916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5108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E702-FF85-434E-9A39-917230DFCD48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DB343A1-14D8-4954-B3AD-91D621F916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6804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E702-FF85-434E-9A39-917230DFCD48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DB343A1-14D8-4954-B3AD-91D621F916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7938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E702-FF85-434E-9A39-917230DFCD48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343A1-14D8-4954-B3AD-91D621F916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558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E702-FF85-434E-9A39-917230DFCD48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343A1-14D8-4954-B3AD-91D621F916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3499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E702-FF85-434E-9A39-917230DFCD48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343A1-14D8-4954-B3AD-91D621F916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7450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E702-FF85-434E-9A39-917230DFCD48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DB343A1-14D8-4954-B3AD-91D621F916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1216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DE702-FF85-434E-9A39-917230DFCD48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DB343A1-14D8-4954-B3AD-91D621F916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6243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sps.muni.cz/inovace-SEBS-ASEBS/elearning/prupravne-upoly/systematika-upolu" TargetMode="External"/><Relationship Id="rId2" Type="http://schemas.openxmlformats.org/officeDocument/2006/relationships/hyperlink" Target="http://www.fsps.muni.cz/inovace-SEBS-ASEBS/elearning/prupravne-upoly/historie-upol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fsps.muni.cz/inovace-SEBS-ASEBS/elearning/prupravne-upoly/bezpecnost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89213" y="1736932"/>
            <a:ext cx="8915399" cy="2262781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Příspěvek k problematice didaktiky úpolů ve školní tělesné výchově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89213" y="4399596"/>
            <a:ext cx="9144000" cy="2095208"/>
          </a:xfrm>
        </p:spPr>
        <p:txBody>
          <a:bodyPr>
            <a:normAutofit fontScale="70000" lnSpcReduction="20000"/>
          </a:bodyPr>
          <a:lstStyle/>
          <a:p>
            <a:r>
              <a:rPr lang="cs-CZ" sz="3200" dirty="0"/>
              <a:t>PhDr. Martin Dlouhý, Ph.D</a:t>
            </a:r>
            <a:r>
              <a:rPr lang="cs-CZ" sz="3200" dirty="0" smtClean="0"/>
              <a:t>.</a:t>
            </a:r>
          </a:p>
          <a:p>
            <a:endParaRPr lang="cs-CZ" sz="2900" i="1" dirty="0" smtClean="0"/>
          </a:p>
          <a:p>
            <a:r>
              <a:rPr lang="cs-CZ" sz="2900" i="1" dirty="0" smtClean="0"/>
              <a:t>konferenční </a:t>
            </a:r>
            <a:r>
              <a:rPr lang="cs-CZ" sz="2900" i="1" dirty="0"/>
              <a:t>příspěvek byl vyhotoven pro projekt: </a:t>
            </a:r>
          </a:p>
          <a:p>
            <a:r>
              <a:rPr lang="cs-CZ" sz="2900" i="1" dirty="0"/>
              <a:t>Podpora rozvoje oborově didaktických </a:t>
            </a:r>
            <a:br>
              <a:rPr lang="cs-CZ" sz="2900" i="1" dirty="0"/>
            </a:br>
            <a:r>
              <a:rPr lang="cs-CZ" sz="2900" i="1" dirty="0"/>
              <a:t>magisterských studijních programů </a:t>
            </a:r>
          </a:p>
          <a:p>
            <a:r>
              <a:rPr lang="cs-CZ" sz="2900" i="1" dirty="0"/>
              <a:t>s </a:t>
            </a:r>
            <a:r>
              <a:rPr lang="cs-CZ" sz="2900" i="1" dirty="0" err="1"/>
              <a:t>reg</a:t>
            </a:r>
            <a:r>
              <a:rPr lang="cs-CZ" sz="2900" i="1" dirty="0"/>
              <a:t>. č.: CZ.02.2.69/0.0/0.0/16_015/000236</a:t>
            </a:r>
            <a:endParaRPr lang="cs-CZ" sz="2900" i="1" dirty="0"/>
          </a:p>
        </p:txBody>
      </p:sp>
      <p:pic>
        <p:nvPicPr>
          <p:cNvPr id="4" name="Google Shape;106;p26"/>
          <p:cNvPicPr preferRelativeResize="0"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4130133" y="417489"/>
            <a:ext cx="4571792" cy="111950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13491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Seznam použitých zdrojů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cs-CZ" u="sng" dirty="0">
                <a:hlinkClick r:id="rId2"/>
              </a:rPr>
              <a:t>http://www.fsps.muni.cz/inovace-SEBS-ASEBS/elearning/prupravne-upoly/historie-upolu</a:t>
            </a:r>
            <a:endParaRPr lang="cs-CZ" sz="2000" dirty="0"/>
          </a:p>
          <a:p>
            <a:pPr lvl="1"/>
            <a:r>
              <a:rPr lang="cs-CZ" u="sng" dirty="0">
                <a:hlinkClick r:id="rId3"/>
              </a:rPr>
              <a:t>http://www.fsps.muni.cz/inovace-SEBS-ASEBS/elearning/prupravne-upoly/systematika-upolu</a:t>
            </a:r>
            <a:endParaRPr lang="cs-CZ" sz="2000" dirty="0"/>
          </a:p>
          <a:p>
            <a:pPr lvl="1"/>
            <a:r>
              <a:rPr lang="cs-CZ" u="sng" dirty="0">
                <a:hlinkClick r:id="rId4"/>
              </a:rPr>
              <a:t>http://www.fsps.muni.cz/inovace-SEBS-ASEBS/elearning/prupravne-upoly/bezpecnost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5009848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dirty="0"/>
              <a:t>DĚKUJI VÁM ZA POZORNOST</a:t>
            </a:r>
          </a:p>
        </p:txBody>
      </p:sp>
    </p:spTree>
    <p:extLst>
      <p:ext uri="{BB962C8B-B14F-4D97-AF65-F5344CB8AC3E}">
        <p14:creationId xmlns:p14="http://schemas.microsoft.com/office/powerpoint/2010/main" val="3997842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	</a:t>
            </a:r>
            <a:r>
              <a:rPr lang="en-US" dirty="0" err="1"/>
              <a:t>Historie</a:t>
            </a:r>
            <a:r>
              <a:rPr lang="en-US" dirty="0"/>
              <a:t>, </a:t>
            </a:r>
            <a:r>
              <a:rPr lang="en-US" dirty="0" err="1"/>
              <a:t>vývoj</a:t>
            </a:r>
            <a:r>
              <a:rPr lang="en-US" dirty="0"/>
              <a:t> a </a:t>
            </a:r>
            <a:r>
              <a:rPr lang="en-US" dirty="0" err="1"/>
              <a:t>charakteristika</a:t>
            </a:r>
            <a:r>
              <a:rPr lang="en-US" dirty="0"/>
              <a:t> </a:t>
            </a:r>
            <a:r>
              <a:rPr lang="en-US" dirty="0" err="1"/>
              <a:t>úpolů</a:t>
            </a:r>
            <a:r>
              <a:rPr lang="en-US" dirty="0"/>
              <a:t>	</a:t>
            </a:r>
            <a:r>
              <a:rPr lang="cs-CZ" dirty="0"/>
              <a:t/>
            </a:r>
            <a:br>
              <a:rPr lang="cs-CZ" dirty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Původ</a:t>
            </a:r>
            <a:r>
              <a:rPr lang="en-US" dirty="0"/>
              <a:t> </a:t>
            </a:r>
            <a:r>
              <a:rPr lang="en-US" dirty="0" err="1"/>
              <a:t>průpravných</a:t>
            </a:r>
            <a:r>
              <a:rPr lang="en-US" dirty="0"/>
              <a:t> </a:t>
            </a:r>
            <a:r>
              <a:rPr lang="en-US" dirty="0" err="1"/>
              <a:t>úpolů</a:t>
            </a:r>
            <a:endParaRPr lang="cs-CZ" dirty="0"/>
          </a:p>
          <a:p>
            <a:r>
              <a:rPr lang="en-US" dirty="0" err="1"/>
              <a:t>Vznik</a:t>
            </a:r>
            <a:r>
              <a:rPr lang="en-US" dirty="0"/>
              <a:t> a </a:t>
            </a:r>
            <a:r>
              <a:rPr lang="en-US" dirty="0" err="1"/>
              <a:t>vývoj</a:t>
            </a:r>
            <a:r>
              <a:rPr lang="en-US" dirty="0"/>
              <a:t> </a:t>
            </a:r>
            <a:r>
              <a:rPr lang="en-US" dirty="0" err="1"/>
              <a:t>úpolů</a:t>
            </a:r>
            <a:endParaRPr lang="cs-CZ" dirty="0"/>
          </a:p>
          <a:p>
            <a:r>
              <a:rPr lang="en-US" dirty="0" err="1"/>
              <a:t>Sokol</a:t>
            </a:r>
            <a:r>
              <a:rPr lang="en-US" dirty="0"/>
              <a:t> a </a:t>
            </a:r>
            <a:r>
              <a:rPr lang="en-US" dirty="0" err="1"/>
              <a:t>Tělocvičná</a:t>
            </a:r>
            <a:r>
              <a:rPr lang="en-US" dirty="0"/>
              <a:t> </a:t>
            </a:r>
            <a:r>
              <a:rPr lang="en-US" dirty="0" err="1"/>
              <a:t>soustava</a:t>
            </a:r>
            <a:r>
              <a:rPr lang="en-US" dirty="0"/>
              <a:t> </a:t>
            </a:r>
            <a:r>
              <a:rPr lang="en-US" dirty="0" err="1"/>
              <a:t>sokolská</a:t>
            </a:r>
            <a:r>
              <a:rPr lang="en-US" dirty="0"/>
              <a:t> </a:t>
            </a:r>
            <a:endParaRPr lang="cs-CZ" dirty="0"/>
          </a:p>
          <a:p>
            <a:r>
              <a:rPr lang="cs-CZ" dirty="0"/>
              <a:t>Další vývoj úpolů u nás</a:t>
            </a:r>
          </a:p>
        </p:txBody>
      </p:sp>
    </p:spTree>
    <p:extLst>
      <p:ext uri="{BB962C8B-B14F-4D97-AF65-F5344CB8AC3E}">
        <p14:creationId xmlns:p14="http://schemas.microsoft.com/office/powerpoint/2010/main" val="2456710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</a:rPr>
              <a:t>Systematika</a:t>
            </a:r>
            <a:r>
              <a:rPr lang="cs-CZ" dirty="0"/>
              <a:t> úpolů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dirty="0"/>
              <a:t>1. Průpravné úpoly</a:t>
            </a:r>
          </a:p>
          <a:p>
            <a:pPr marL="0" indent="0" algn="just">
              <a:buNone/>
            </a:pPr>
            <a:r>
              <a:rPr lang="cs-CZ" dirty="0"/>
              <a:t>Průpravné úpoly patří do první úrovně systematiky úpolů, tedy do úrovně </a:t>
            </a:r>
            <a:r>
              <a:rPr lang="cs-CZ" dirty="0" err="1"/>
              <a:t>úpolových</a:t>
            </a:r>
            <a:r>
              <a:rPr lang="cs-CZ" dirty="0"/>
              <a:t> předpokladů pro další úrovně systematiky úpolů. Jsou tvořeny </a:t>
            </a:r>
            <a:r>
              <a:rPr lang="cs-CZ" dirty="0" err="1"/>
              <a:t>úpolovými</a:t>
            </a:r>
            <a:r>
              <a:rPr lang="cs-CZ" dirty="0"/>
              <a:t> činnostmi v kontaktu s jedním nebo více partnery (soupeři). Průpravné úpoly jsou relativně jednoduchá tělesná cvičení, která můžeme vykonávat bez jakékoliv speciální přípravy. </a:t>
            </a:r>
          </a:p>
          <a:p>
            <a:pPr marL="0" indent="0" algn="just">
              <a:buNone/>
            </a:pPr>
            <a:r>
              <a:rPr lang="cs-CZ" u="sng" dirty="0"/>
              <a:t>Průpravné úpoly zařazujeme ve vyučovací jednotce do průpravné části, lze je využít i jako doplňující a kompenzační cvičení.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24797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Základní úpoly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Základní úpoly se vyskytují v základních </a:t>
            </a:r>
            <a:r>
              <a:rPr lang="cs-CZ" dirty="0" err="1"/>
              <a:t>úpolových</a:t>
            </a:r>
            <a:r>
              <a:rPr lang="cs-CZ" dirty="0"/>
              <a:t> vztazích. Jejich osvojování a zdokonalování se uskutečňuje ve vztahu s jedním nebo více soupeři a většinou jsou soutěživého charakteru. Rozdělujeme je podle pohybových a bojových činností na základě biomechanické složitosti průběhu působení. </a:t>
            </a:r>
            <a:r>
              <a:rPr lang="cs-CZ" u="sng" dirty="0"/>
              <a:t>Rozeznáváme: </a:t>
            </a:r>
            <a:endParaRPr lang="cs-CZ" dirty="0"/>
          </a:p>
          <a:p>
            <a:pPr lvl="0"/>
            <a:r>
              <a:rPr lang="cs-CZ" u="sng" dirty="0"/>
              <a:t>přetahy </a:t>
            </a:r>
            <a:endParaRPr lang="cs-CZ" dirty="0"/>
          </a:p>
          <a:p>
            <a:pPr lvl="0"/>
            <a:r>
              <a:rPr lang="cs-CZ" u="sng" dirty="0"/>
              <a:t>přetlaky </a:t>
            </a:r>
            <a:endParaRPr lang="cs-CZ" dirty="0"/>
          </a:p>
          <a:p>
            <a:pPr lvl="0"/>
            <a:r>
              <a:rPr lang="cs-CZ" u="sng" dirty="0"/>
              <a:t>odpory 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6145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Základní </a:t>
            </a:r>
            <a:r>
              <a:rPr lang="cs-CZ" dirty="0" err="1"/>
              <a:t>úpolová</a:t>
            </a:r>
            <a:r>
              <a:rPr lang="cs-CZ" dirty="0"/>
              <a:t> technika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u="sng" dirty="0"/>
              <a:t>Základní </a:t>
            </a:r>
            <a:r>
              <a:rPr lang="cs-CZ" u="sng" dirty="0" err="1"/>
              <a:t>úpolová</a:t>
            </a:r>
            <a:r>
              <a:rPr lang="cs-CZ" u="sng" dirty="0"/>
              <a:t> technika je důležitá pro umožnění ovládání jednotlivých </a:t>
            </a:r>
            <a:r>
              <a:rPr lang="cs-CZ" u="sng" dirty="0" err="1"/>
              <a:t>úpolových</a:t>
            </a:r>
            <a:r>
              <a:rPr lang="cs-CZ" u="sng" dirty="0"/>
              <a:t> systémů. Většinou se vykonává bez soupeře. Při cvičení se soupeřem nemá za cíl ho přemoci, ale zdokonalit prvky techniky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540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3200" dirty="0"/>
              <a:t>Při </a:t>
            </a:r>
            <a:r>
              <a:rPr lang="cs-CZ" sz="3200" dirty="0" err="1"/>
              <a:t>úpolových</a:t>
            </a:r>
            <a:r>
              <a:rPr lang="cs-CZ" sz="3200" dirty="0"/>
              <a:t> technikách se zřetelem na anatomicko-fyziologické podmínky cvičenců respektujeme zásady správného zvedání, nošení a spouštění soupeře: </a:t>
            </a:r>
            <a:br>
              <a:rPr lang="cs-CZ" sz="3200" dirty="0"/>
            </a:b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52479" y="2936904"/>
            <a:ext cx="8915400" cy="3777622"/>
          </a:xfrm>
        </p:spPr>
        <p:txBody>
          <a:bodyPr>
            <a:normAutofit lnSpcReduction="10000"/>
          </a:bodyPr>
          <a:lstStyle/>
          <a:p>
            <a:pPr lvl="0"/>
            <a:r>
              <a:rPr lang="cs-CZ" u="sng" dirty="0"/>
              <a:t>do činnosti zapojujeme jako první nejsilnější svalové skupiny dolních končetin, </a:t>
            </a:r>
            <a:endParaRPr lang="cs-CZ" dirty="0"/>
          </a:p>
          <a:p>
            <a:pPr lvl="0"/>
            <a:r>
              <a:rPr lang="cs-CZ" u="sng" dirty="0"/>
              <a:t>dodržujeme správnou práci trupu, </a:t>
            </a:r>
            <a:endParaRPr lang="cs-CZ" dirty="0"/>
          </a:p>
          <a:p>
            <a:pPr lvl="0"/>
            <a:r>
              <a:rPr lang="cs-CZ" u="sng" dirty="0"/>
              <a:t>zabezpečujeme dostatečnou stabilitu, </a:t>
            </a:r>
            <a:endParaRPr lang="cs-CZ" dirty="0"/>
          </a:p>
          <a:p>
            <a:pPr lvl="0"/>
            <a:r>
              <a:rPr lang="cs-CZ" u="sng" dirty="0"/>
              <a:t>využíváme vhodné kontakty paží, rukou se soupeřem, </a:t>
            </a:r>
            <a:endParaRPr lang="cs-CZ" dirty="0"/>
          </a:p>
          <a:p>
            <a:pPr lvl="0"/>
            <a:r>
              <a:rPr lang="cs-CZ" u="sng" dirty="0"/>
              <a:t>využíváme nadlehčení soupeře jeho vychýlením, </a:t>
            </a:r>
            <a:endParaRPr lang="cs-CZ" dirty="0"/>
          </a:p>
          <a:p>
            <a:pPr lvl="0"/>
            <a:r>
              <a:rPr lang="cs-CZ" u="sng" dirty="0"/>
              <a:t>využíváme vzájemný vztah těžišť cvičenců, </a:t>
            </a:r>
            <a:endParaRPr lang="cs-CZ" dirty="0"/>
          </a:p>
          <a:p>
            <a:pPr lvl="0"/>
            <a:r>
              <a:rPr lang="cs-CZ" u="sng" dirty="0"/>
              <a:t>využíváme možnosti horizontální roviny, </a:t>
            </a:r>
            <a:endParaRPr lang="cs-CZ" dirty="0"/>
          </a:p>
          <a:p>
            <a:pPr lvl="0"/>
            <a:r>
              <a:rPr lang="cs-CZ" u="sng" dirty="0"/>
              <a:t>držíme soupeře co nejblíže k jeho těžišti, </a:t>
            </a:r>
            <a:endParaRPr lang="cs-CZ" dirty="0"/>
          </a:p>
          <a:p>
            <a:pPr lvl="0"/>
            <a:r>
              <a:rPr lang="cs-CZ" u="sng" dirty="0"/>
              <a:t>při spouštění soupeře využíváme stejné zásady jako při zvedání.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1057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cs-CZ" dirty="0"/>
              <a:t>Bezpečnost při cvičení úpolů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err="1"/>
              <a:t>Úpolové</a:t>
            </a:r>
            <a:r>
              <a:rPr lang="cs-CZ" dirty="0"/>
              <a:t> aktivity jsou variabilní. Jsou to někdy jednoduché, někdy složité, nenáročné i náročné pohybové aktivity. Vyžadují kromě dodržování základních pravidel osvojování si a zdokonalování pohybových dovedností dodržovat i specifické </a:t>
            </a:r>
            <a:r>
              <a:rPr lang="cs-CZ" dirty="0" err="1"/>
              <a:t>úpolové</a:t>
            </a:r>
            <a:r>
              <a:rPr lang="cs-CZ" dirty="0"/>
              <a:t> požadavky přípravy. Jednou z důležitých oblastí přípravy jsou i bezpečnostní pravidla, které si osvojování </a:t>
            </a:r>
            <a:r>
              <a:rPr lang="cs-CZ" dirty="0" err="1"/>
              <a:t>úpolových</a:t>
            </a:r>
            <a:r>
              <a:rPr lang="cs-CZ" dirty="0"/>
              <a:t> aktivit vyžaduje od učitele, a hlavně od samotných aktérů – žáků. </a:t>
            </a:r>
          </a:p>
        </p:txBody>
      </p:sp>
    </p:spTree>
    <p:extLst>
      <p:ext uri="{BB962C8B-B14F-4D97-AF65-F5344CB8AC3E}">
        <p14:creationId xmlns:p14="http://schemas.microsoft.com/office/powerpoint/2010/main" val="1179865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5849" y="1220968"/>
            <a:ext cx="10515600" cy="563703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u="sng" dirty="0"/>
              <a:t>Cvičenci se navzájem dotýkají, je proto třeba dbát na vhodné hygienické návyky:</a:t>
            </a:r>
          </a:p>
          <a:p>
            <a:pPr lvl="0"/>
            <a:r>
              <a:rPr lang="cs-CZ" dirty="0"/>
              <a:t>čistotu cvičenců,</a:t>
            </a:r>
          </a:p>
          <a:p>
            <a:pPr lvl="0"/>
            <a:r>
              <a:rPr lang="cs-CZ" dirty="0"/>
              <a:t>správné ustrojení (vhodný cvičební úbor, ne: hodinky, náramky, náhrdelníky…),</a:t>
            </a:r>
          </a:p>
          <a:p>
            <a:pPr lvl="0"/>
            <a:r>
              <a:rPr lang="cs-CZ" dirty="0"/>
              <a:t>úpravu (nehty, poranění kůže, líčení).</a:t>
            </a:r>
          </a:p>
          <a:p>
            <a:pPr marL="0" indent="0">
              <a:buNone/>
            </a:pPr>
            <a:r>
              <a:rPr lang="cs-CZ" b="1" u="sng" dirty="0"/>
              <a:t>Zamezení zraněním:</a:t>
            </a:r>
          </a:p>
          <a:p>
            <a:pPr lvl="0"/>
            <a:r>
              <a:rPr lang="cs-CZ" dirty="0"/>
              <a:t>vybírat cvičení vhodná pro danou skupinu z hlediska stupně vývoje fyzického, psychického, sociálního,</a:t>
            </a:r>
          </a:p>
          <a:p>
            <a:pPr lvl="0"/>
            <a:r>
              <a:rPr lang="cs-CZ" dirty="0"/>
              <a:t>popis cvičení dokonale pochopitelný cvičencům,</a:t>
            </a:r>
          </a:p>
          <a:p>
            <a:pPr lvl="0"/>
            <a:r>
              <a:rPr lang="cs-CZ" dirty="0"/>
              <a:t>jasně vymezené úkoly jednotlivých cvičenců,</a:t>
            </a:r>
          </a:p>
          <a:p>
            <a:pPr lvl="0"/>
            <a:r>
              <a:rPr lang="cs-CZ" dirty="0"/>
              <a:t>jasné instrukce učitele (začátek a konec cvičení, přerušení).</a:t>
            </a:r>
          </a:p>
          <a:p>
            <a:pPr marL="0" indent="0">
              <a:buNone/>
            </a:pPr>
            <a:r>
              <a:rPr lang="cs-CZ" b="1" u="sng" dirty="0"/>
              <a:t>Bezpečnost u cvičení:</a:t>
            </a:r>
          </a:p>
          <a:p>
            <a:pPr lvl="0"/>
            <a:r>
              <a:rPr lang="cs-CZ" dirty="0"/>
              <a:t>cvičenci jsou zodpovědní za bezpečnost svého spolucvičence,</a:t>
            </a:r>
          </a:p>
          <a:p>
            <a:pPr lvl="0"/>
            <a:r>
              <a:rPr lang="cs-CZ" dirty="0"/>
              <a:t>některá cvičení vyžadují určitou úroveň rozvoje specifických </a:t>
            </a:r>
            <a:r>
              <a:rPr lang="cs-CZ" dirty="0" err="1"/>
              <a:t>úpolových</a:t>
            </a:r>
            <a:r>
              <a:rPr lang="cs-CZ" dirty="0"/>
              <a:t> dovedností (např. pádová technika),</a:t>
            </a:r>
          </a:p>
          <a:p>
            <a:pPr lvl="0"/>
            <a:r>
              <a:rPr lang="cs-CZ" dirty="0"/>
              <a:t>emotivnost cvičení vtahuje cvičence do činnosti, jejich vědomá sebekontrola je omezená,</a:t>
            </a:r>
          </a:p>
          <a:p>
            <a:pPr lvl="0"/>
            <a:r>
              <a:rPr lang="cs-CZ" dirty="0"/>
              <a:t>dbát na ontogenetické, fylogenetické, psychické a sociální faktory úpolů.</a:t>
            </a:r>
          </a:p>
        </p:txBody>
      </p:sp>
    </p:spTree>
    <p:extLst>
      <p:ext uri="{BB962C8B-B14F-4D97-AF65-F5344CB8AC3E}">
        <p14:creationId xmlns:p14="http://schemas.microsoft.com/office/powerpoint/2010/main" val="32282142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66387" y="1949987"/>
            <a:ext cx="10515600" cy="3869699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Pro organizaci skupiny cvičících také platí, že je třeba dodržovat vhodné vzdálenosti mezi cvičícími dvojicemi, skupinami, také vhodné vzdálenosti od stěn, nářadí a překážek. Vhodné je při určitých cvičeních využívat dopomoc a měkký podklad vytvoření ze žíněnek anebo plstěných koberců. </a:t>
            </a:r>
          </a:p>
          <a:p>
            <a:pPr algn="just"/>
            <a:r>
              <a:rPr lang="cs-CZ" dirty="0"/>
              <a:t>Obeznámení žáků a studentů s průpravnými úpoly je vhodné začít teprve tehdy, jakmile je dobře poznáme a v tělocvičně dokonale ovládáme a jakmile u nich dosáhneme okamžitého respektování příkazů vyučujícího. Předejdeme tak případným úrazům! </a:t>
            </a:r>
          </a:p>
          <a:p>
            <a:pPr algn="just"/>
            <a:r>
              <a:rPr lang="cs-CZ" dirty="0"/>
              <a:t>K bezpečnosti přispějeme i správným výběrem a metodikou vlastních cvičení, energickým vedením procesu a důsledným dodržováním určených pravidel. Žáky aktivizujeme k vysoké bojovnosti a brzdíme případné bezohledné aktivity. </a:t>
            </a:r>
          </a:p>
          <a:p>
            <a:pPr algn="just"/>
            <a:r>
              <a:rPr lang="cs-CZ" dirty="0"/>
              <a:t>Cílem je vést vyučování v podmínkách čestného boje a fair play </a:t>
            </a:r>
          </a:p>
        </p:txBody>
      </p:sp>
    </p:spTree>
    <p:extLst>
      <p:ext uri="{BB962C8B-B14F-4D97-AF65-F5344CB8AC3E}">
        <p14:creationId xmlns:p14="http://schemas.microsoft.com/office/powerpoint/2010/main" val="3157215335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54</TotalTime>
  <Words>624</Words>
  <Application>Microsoft Office PowerPoint</Application>
  <PresentationFormat>Širokoúhlá obrazovka</PresentationFormat>
  <Paragraphs>57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Stébla</vt:lpstr>
      <vt:lpstr>Příspěvek k problematice didaktiky úpolů ve školní tělesné výchově</vt:lpstr>
      <vt:lpstr> Historie, vývoj a charakteristika úpolů  </vt:lpstr>
      <vt:lpstr>Systematika úpolů </vt:lpstr>
      <vt:lpstr>Základní úpoly</vt:lpstr>
      <vt:lpstr>Základní úpolová technika</vt:lpstr>
      <vt:lpstr>Při úpolových technikách se zřetelem na anatomicko-fyziologické podmínky cvičenců respektujeme zásady správného zvedání, nošení a spouštění soupeře:  </vt:lpstr>
      <vt:lpstr>Bezpečnost při cvičení úpolů</vt:lpstr>
      <vt:lpstr>Prezentace aplikace PowerPoint</vt:lpstr>
      <vt:lpstr>Prezentace aplikace PowerPoint</vt:lpstr>
      <vt:lpstr>Seznam použitých zdrojů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Kinantropologie jako vědní obor</dc:title>
  <dc:creator>Martina ☻</dc:creator>
  <cp:lastModifiedBy>Igor Cerveny</cp:lastModifiedBy>
  <cp:revision>11</cp:revision>
  <dcterms:created xsi:type="dcterms:W3CDTF">2020-03-15T16:27:17Z</dcterms:created>
  <dcterms:modified xsi:type="dcterms:W3CDTF">2020-10-13T14:47:30Z</dcterms:modified>
</cp:coreProperties>
</file>