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75" r:id="rId3"/>
    <p:sldId id="288" r:id="rId4"/>
    <p:sldId id="289" r:id="rId5"/>
    <p:sldId id="290" r:id="rId6"/>
    <p:sldId id="291" r:id="rId7"/>
    <p:sldId id="292" r:id="rId8"/>
    <p:sldId id="293" r:id="rId9"/>
    <p:sldId id="264" r:id="rId10"/>
    <p:sldId id="283" r:id="rId11"/>
    <p:sldId id="265" r:id="rId12"/>
    <p:sldId id="267" r:id="rId13"/>
    <p:sldId id="268" r:id="rId14"/>
    <p:sldId id="269" r:id="rId15"/>
    <p:sldId id="270" r:id="rId16"/>
    <p:sldId id="285" r:id="rId17"/>
    <p:sldId id="286" r:id="rId18"/>
    <p:sldId id="287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59" r:id="rId27"/>
    <p:sldId id="260" r:id="rId28"/>
    <p:sldId id="261" r:id="rId29"/>
    <p:sldId id="262" r:id="rId30"/>
    <p:sldId id="303" r:id="rId31"/>
    <p:sldId id="284" r:id="rId32"/>
    <p:sldId id="271" r:id="rId33"/>
    <p:sldId id="272" r:id="rId34"/>
    <p:sldId id="273" r:id="rId35"/>
    <p:sldId id="301" r:id="rId36"/>
    <p:sldId id="302" r:id="rId37"/>
    <p:sldId id="304" r:id="rId38"/>
    <p:sldId id="26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BEF"/>
    <a:srgbClr val="75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6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8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1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9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50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37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11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1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51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16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69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5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8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88F4-95E4-4B83-8992-2FC8183881B6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9F8EA2-CB7B-4A9D-B3E1-D85D89B2A4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782" y="1212516"/>
            <a:ext cx="8996506" cy="3470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i="1" dirty="0" smtClean="0"/>
              <a:t>Tvorba </a:t>
            </a:r>
            <a:r>
              <a:rPr lang="cs-CZ" sz="2400" b="1" i="1" dirty="0"/>
              <a:t>interaktivních výukových médií </a:t>
            </a:r>
            <a:endParaRPr lang="cs-CZ" sz="2400" b="1" i="1" dirty="0" smtClean="0"/>
          </a:p>
          <a:p>
            <a:pPr marL="0" indent="0" algn="ctr">
              <a:buNone/>
            </a:pPr>
            <a:r>
              <a:rPr lang="cs-CZ" sz="2400" b="1" i="1" dirty="0" smtClean="0"/>
              <a:t>a </a:t>
            </a:r>
            <a:r>
              <a:rPr lang="cs-CZ" sz="2400" b="1" i="1" dirty="0"/>
              <a:t>principy WCAG (Web </a:t>
            </a:r>
            <a:r>
              <a:rPr lang="cs-CZ" sz="2400" b="1" i="1" dirty="0" err="1"/>
              <a:t>Content</a:t>
            </a:r>
            <a:r>
              <a:rPr lang="cs-CZ" sz="2400" b="1" i="1" dirty="0"/>
              <a:t> </a:t>
            </a:r>
            <a:r>
              <a:rPr lang="cs-CZ" sz="2400" b="1" i="1" dirty="0" err="1"/>
              <a:t>Accesibility</a:t>
            </a:r>
            <a:r>
              <a:rPr lang="cs-CZ" sz="2400" b="1" i="1" dirty="0"/>
              <a:t> </a:t>
            </a:r>
            <a:r>
              <a:rPr lang="cs-CZ" sz="2400" b="1" i="1" dirty="0" err="1"/>
              <a:t>Guidelines</a:t>
            </a:r>
            <a:r>
              <a:rPr lang="cs-CZ" sz="2400" b="1" i="1" dirty="0" smtClean="0"/>
              <a:t>)</a:t>
            </a:r>
          </a:p>
          <a:p>
            <a:pPr marL="0" indent="0" algn="ctr">
              <a:buNone/>
            </a:pPr>
            <a:r>
              <a:rPr lang="cs-CZ" sz="2400" i="1" dirty="0"/>
              <a:t>Bc. Igor Červený </a:t>
            </a:r>
          </a:p>
          <a:p>
            <a:pPr marL="0" indent="0" algn="ctr">
              <a:buNone/>
            </a:pPr>
            <a:endParaRPr lang="cs-CZ" sz="500" dirty="0"/>
          </a:p>
          <a:p>
            <a:pPr marL="0" indent="0" algn="ctr">
              <a:buNone/>
            </a:pPr>
            <a:r>
              <a:rPr lang="cs-CZ" dirty="0"/>
              <a:t>k</a:t>
            </a:r>
            <a:r>
              <a:rPr lang="cs-CZ" dirty="0" smtClean="0"/>
              <a:t>onferenční příspěvek byl vyhotoven pro projekt: </a:t>
            </a:r>
            <a:endParaRPr lang="cs-CZ" dirty="0"/>
          </a:p>
          <a:p>
            <a:pPr marL="0" indent="0" algn="ctr">
              <a:buNone/>
            </a:pPr>
            <a:r>
              <a:rPr lang="cs-CZ" sz="2400" b="1" dirty="0"/>
              <a:t>Podpora rozvoje oborově didaktických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magisterských </a:t>
            </a:r>
            <a:r>
              <a:rPr lang="cs-CZ" sz="2400" b="1" dirty="0"/>
              <a:t>studijních programů </a:t>
            </a:r>
            <a:endParaRPr lang="cs-CZ" sz="2400" b="1" dirty="0"/>
          </a:p>
          <a:p>
            <a:pPr marL="0" indent="0" algn="ctr">
              <a:buNone/>
            </a:pPr>
            <a:r>
              <a:rPr lang="cs-CZ" sz="2400" b="1" dirty="0"/>
              <a:t>s </a:t>
            </a:r>
            <a:r>
              <a:rPr lang="cs-CZ" sz="2400" b="1" dirty="0" err="1"/>
              <a:t>reg</a:t>
            </a:r>
            <a:r>
              <a:rPr lang="cs-CZ" sz="2400" b="1" dirty="0"/>
              <a:t>. č.: </a:t>
            </a:r>
            <a:r>
              <a:rPr lang="cs-CZ" sz="2400" b="1" dirty="0"/>
              <a:t>CZ.02.2.69/0.0/0.0/16_015/000236</a:t>
            </a:r>
            <a:endParaRPr lang="cs-CZ" sz="2400" b="1" dirty="0"/>
          </a:p>
        </p:txBody>
      </p:sp>
      <p:pic>
        <p:nvPicPr>
          <p:cNvPr id="4" name="Google Shape;10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4729" y="4683091"/>
            <a:ext cx="6581873" cy="161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7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1.5.1 NP </a:t>
            </a:r>
            <a:r>
              <a:rPr lang="cs-CZ" dirty="0"/>
              <a:t>- Funkce </a:t>
            </a:r>
            <a:r>
              <a:rPr lang="cs-CZ" dirty="0" smtClean="0"/>
              <a:t>dekorativní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655242" cy="3880773"/>
          </a:xfrm>
        </p:spPr>
        <p:txBody>
          <a:bodyPr/>
          <a:lstStyle/>
          <a:p>
            <a:pPr algn="just"/>
            <a:r>
              <a:rPr lang="cs-CZ" dirty="0"/>
              <a:t>Je zřejmě nejběžnější funkcí uplatňovanou v publikacích a v prvé řadě má svému uživateli učinit text „</a:t>
            </a:r>
            <a:r>
              <a:rPr lang="cs-CZ" b="1" dirty="0"/>
              <a:t>zajímavějším</a:t>
            </a:r>
            <a:r>
              <a:rPr lang="cs-CZ" dirty="0"/>
              <a:t>“. Autor se těmito prvky může </a:t>
            </a:r>
            <a:r>
              <a:rPr lang="cs-CZ" b="1" dirty="0"/>
              <a:t>pokusit odlehčit náročný výkladový text</a:t>
            </a:r>
            <a:r>
              <a:rPr lang="cs-CZ" dirty="0"/>
              <a:t> či navodit určitý estetický prožitek.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36" y="1742392"/>
            <a:ext cx="3289019" cy="437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4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1.5.2 NP </a:t>
            </a:r>
            <a:r>
              <a:rPr lang="cs-CZ" dirty="0"/>
              <a:t>- Funkce </a:t>
            </a:r>
            <a:r>
              <a:rPr lang="cs-CZ" dirty="0" smtClean="0"/>
              <a:t>reprezentující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Vytváří</a:t>
            </a:r>
            <a:r>
              <a:rPr lang="cs-CZ" dirty="0"/>
              <a:t> u žáků i studentů </a:t>
            </a:r>
            <a:r>
              <a:rPr lang="cs-CZ" b="1" dirty="0"/>
              <a:t>adekvátní obrazové představy</a:t>
            </a:r>
            <a:r>
              <a:rPr lang="cs-CZ" dirty="0"/>
              <a:t>. Prvek má s textem souviset a navíc má být jeho </a:t>
            </a:r>
            <a:r>
              <a:rPr lang="cs-CZ" b="1" dirty="0"/>
              <a:t>přímou vizuální interpretací</a:t>
            </a:r>
            <a:r>
              <a:rPr lang="cs-CZ" dirty="0"/>
              <a:t>. Pojmy a vztahy,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nichž text pojednává, by zde měly být konkretizovány. Může jít od poměrně realistického znázornění věcí a jevů, až po různou míru schematizace grafů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diagramů.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12" y="3754230"/>
            <a:ext cx="3392712" cy="212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0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1.5.3 NP </a:t>
            </a:r>
            <a:r>
              <a:rPr lang="cs-CZ" dirty="0"/>
              <a:t>- Funkce </a:t>
            </a:r>
            <a:r>
              <a:rPr lang="cs-CZ" dirty="0" smtClean="0"/>
              <a:t>organizující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817612" cy="3880773"/>
          </a:xfrm>
        </p:spPr>
        <p:txBody>
          <a:bodyPr/>
          <a:lstStyle/>
          <a:p>
            <a:pPr algn="just"/>
            <a:r>
              <a:rPr lang="cs-CZ" dirty="0"/>
              <a:t>Může vhodně uspořádat již existující znalosti a představy, dodat jim soudržnost, případně transformovat deklarativní poznatky v procedurální. Obecně lze tuto funkci popsat jako "</a:t>
            </a:r>
            <a:r>
              <a:rPr lang="cs-CZ" b="1" dirty="0"/>
              <a:t>obrazový návod</a:t>
            </a:r>
            <a:r>
              <a:rPr lang="cs-CZ" dirty="0"/>
              <a:t>", který čtenáři pomůže pochopit souvislosti, či postupy. V praxi lze tuto funkci ztotožnit pomocí orientačních plánků či map, rozfázovaných obrázků průběhu experimentu apod.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09" y="1930400"/>
            <a:ext cx="3259910" cy="3828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4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1.5.4 NP </a:t>
            </a:r>
            <a:r>
              <a:rPr lang="cs-CZ" dirty="0"/>
              <a:t>- Funkce </a:t>
            </a:r>
            <a:r>
              <a:rPr lang="cs-CZ" dirty="0" smtClean="0"/>
              <a:t>interpretující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500849" cy="3880773"/>
          </a:xfrm>
        </p:spPr>
        <p:txBody>
          <a:bodyPr/>
          <a:lstStyle/>
          <a:p>
            <a:pPr algn="just"/>
            <a:r>
              <a:rPr lang="cs-CZ" b="1" dirty="0"/>
              <a:t>Usnadňuje</a:t>
            </a:r>
            <a:r>
              <a:rPr lang="cs-CZ" dirty="0"/>
              <a:t> žákům i studentům </a:t>
            </a:r>
            <a:r>
              <a:rPr lang="cs-CZ" b="1" dirty="0"/>
              <a:t>pochopení učiva</a:t>
            </a:r>
            <a:r>
              <a:rPr lang="cs-CZ" dirty="0"/>
              <a:t>, o nichž se ví, že obvykle </a:t>
            </a:r>
            <a:r>
              <a:rPr lang="cs-CZ" b="1" dirty="0"/>
              <a:t>činí největší potíže</a:t>
            </a:r>
            <a:r>
              <a:rPr lang="cs-CZ" dirty="0"/>
              <a:t>. Zde má autor podkladu nesnadný úkol - vytvořit u žáků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studentů správné představy a případně pomáhat při napravování dříve vzniklých „</a:t>
            </a:r>
            <a:r>
              <a:rPr lang="cs-CZ" dirty="0" err="1"/>
              <a:t>miskoncepcí</a:t>
            </a:r>
            <a:r>
              <a:rPr lang="cs-CZ" dirty="0"/>
              <a:t>“ učiva.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0" y="3631695"/>
            <a:ext cx="5882954" cy="240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1.5.5 NP </a:t>
            </a:r>
            <a:r>
              <a:rPr lang="cs-CZ" dirty="0"/>
              <a:t>- Funkce </a:t>
            </a:r>
            <a:r>
              <a:rPr lang="cs-CZ" dirty="0" smtClean="0"/>
              <a:t>transformující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697971" cy="3880773"/>
          </a:xfrm>
        </p:spPr>
        <p:txBody>
          <a:bodyPr/>
          <a:lstStyle/>
          <a:p>
            <a:pPr algn="just"/>
            <a:r>
              <a:rPr lang="cs-CZ" dirty="0"/>
              <a:t>Ovlivňuje způsob, jímž se žák i student učí a zpracovává informace. Prvek zde </a:t>
            </a:r>
            <a:r>
              <a:rPr lang="cs-CZ" b="1" dirty="0"/>
              <a:t>pomáhá osvojené poznatky zkonkrétnit</a:t>
            </a:r>
            <a:r>
              <a:rPr lang="cs-CZ" dirty="0"/>
              <a:t>, a tím usnadnit jejich zapamatování si.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15" y="1930400"/>
            <a:ext cx="3258351" cy="369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1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1.5.6 </a:t>
            </a:r>
            <a:r>
              <a:rPr lang="it-IT" dirty="0" smtClean="0"/>
              <a:t>NP </a:t>
            </a:r>
            <a:r>
              <a:rPr lang="it-IT" dirty="0"/>
              <a:t>- míra propracovanosti a strukturovanosti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Jakkoli lze deklarovat, že didaktický obsah by měl jít ruku v ruce s estetickou formou, z dosud provedených analýz vyplývá, že bychom měli </a:t>
            </a:r>
            <a:r>
              <a:rPr lang="cs-CZ" b="1" dirty="0"/>
              <a:t>umělecký přístup rozdělit na racionální a emocionální vyobrazení</a:t>
            </a:r>
            <a:r>
              <a:rPr lang="cs-CZ" dirty="0"/>
              <a:t>.</a:t>
            </a:r>
          </a:p>
          <a:p>
            <a:pPr algn="just"/>
            <a:r>
              <a:rPr lang="cs-CZ" b="1" dirty="0"/>
              <a:t>Racionální koncepce </a:t>
            </a:r>
            <a:r>
              <a:rPr lang="cs-CZ" dirty="0"/>
              <a:t>se vyznačuje logickým a přehledným uspořádáním, srozumitelným a jednoznačným výkladem pojmů, což </a:t>
            </a:r>
            <a:r>
              <a:rPr lang="cs-CZ" b="1" dirty="0"/>
              <a:t>usnadňuje orientaci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ve </a:t>
            </a:r>
            <a:r>
              <a:rPr lang="cs-CZ" b="1" dirty="0"/>
              <a:t>vizuálním prvku a pochopení jeho smyslu</a:t>
            </a:r>
            <a:r>
              <a:rPr lang="cs-CZ" dirty="0"/>
              <a:t>.</a:t>
            </a:r>
          </a:p>
          <a:p>
            <a:pPr algn="just"/>
            <a:r>
              <a:rPr lang="cs-CZ" b="1" dirty="0"/>
              <a:t>Emocionální koncepce </a:t>
            </a:r>
            <a:r>
              <a:rPr lang="cs-CZ" dirty="0"/>
              <a:t>naproti tomu poskytuje působivý dojem, citový vztah, poddajnost formy, či </a:t>
            </a:r>
            <a:r>
              <a:rPr lang="cs-CZ" b="1" dirty="0"/>
              <a:t>silný zážitek iluze </a:t>
            </a:r>
            <a:r>
              <a:rPr lang="cs-CZ" b="1" dirty="0" smtClean="0"/>
              <a:t>reality</a:t>
            </a:r>
            <a:r>
              <a:rPr lang="cs-CZ" dirty="0" smtClean="0"/>
              <a:t>.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(Macek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1984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1.5.7 </a:t>
            </a:r>
            <a:r>
              <a:rPr lang="it-IT" dirty="0" smtClean="0"/>
              <a:t>NP </a:t>
            </a:r>
            <a:r>
              <a:rPr lang="it-IT" dirty="0"/>
              <a:t>- míra propracovanosti a strukturovanosti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Zjednodušeně </a:t>
            </a:r>
            <a:r>
              <a:rPr lang="cs-CZ" b="1" dirty="0"/>
              <a:t>lze přistoupit na univerzální kritérium v podobě věku žáka/studenta</a:t>
            </a:r>
            <a:r>
              <a:rPr lang="cs-CZ" dirty="0"/>
              <a:t>, neboť se dá předpokládat, že s rostoucím věkem poroste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jeho porozumění (racionalizace) obrazovému materiálu, které je odvislé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/>
              <a:t>vývoje poznávacích struktur a s ním spojeným přesvědčením, stereotypy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/>
              <a:t>světonázory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(Mareš, 1995)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3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1.5.8 </a:t>
            </a:r>
            <a:r>
              <a:rPr lang="it-IT" dirty="0" smtClean="0"/>
              <a:t>NP </a:t>
            </a:r>
            <a:r>
              <a:rPr lang="it-IT" dirty="0" smtClean="0"/>
              <a:t>– </a:t>
            </a:r>
            <a:r>
              <a:rPr lang="cs-CZ" dirty="0" smtClean="0"/>
              <a:t>multimédia (video/animace)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Podle Českého statistického úřadu přehráli Češi na internetu v roce 2018 přibližně </a:t>
            </a:r>
            <a:r>
              <a:rPr lang="cs-CZ" b="1" dirty="0"/>
              <a:t>3,2 miliardy videí </a:t>
            </a:r>
            <a:r>
              <a:rPr lang="cs-CZ" dirty="0"/>
              <a:t>- samotný vzdělávací obsah pak činil přes dvacet miliónů vzdělávacích </a:t>
            </a:r>
            <a:r>
              <a:rPr lang="cs-CZ" dirty="0" smtClean="0"/>
              <a:t>médií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(ČSÚ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©2019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Autoři by měli záměr tvorby vlastních </a:t>
            </a:r>
            <a:r>
              <a:rPr lang="cs-CZ" dirty="0" smtClean="0"/>
              <a:t>videí/animací </a:t>
            </a:r>
            <a:r>
              <a:rPr lang="cs-CZ" dirty="0"/>
              <a:t>modifikovat dle třech základních podkategorií. </a:t>
            </a:r>
            <a:endParaRPr lang="cs-CZ" dirty="0" smtClean="0"/>
          </a:p>
          <a:p>
            <a:pPr marL="0" indent="0" algn="just">
              <a:buNone/>
            </a:pPr>
            <a:r>
              <a:rPr lang="cs-CZ" b="1" i="1" dirty="0" smtClean="0"/>
              <a:t>	1</a:t>
            </a:r>
            <a:r>
              <a:rPr lang="cs-CZ" b="1" i="1" dirty="0"/>
              <a:t>) Informační hustota </a:t>
            </a:r>
            <a:endParaRPr lang="cs-CZ" b="1" i="1" dirty="0" smtClean="0"/>
          </a:p>
          <a:p>
            <a:pPr marL="0" indent="0" algn="just">
              <a:buNone/>
            </a:pPr>
            <a:r>
              <a:rPr lang="cs-CZ" b="1" i="1" dirty="0" smtClean="0"/>
              <a:t>	2</a:t>
            </a:r>
            <a:r>
              <a:rPr lang="cs-CZ" b="1" i="1" dirty="0"/>
              <a:t>) Forma vzdělávacího obsahu </a:t>
            </a:r>
            <a:endParaRPr lang="cs-CZ" b="1" i="1" dirty="0" smtClean="0"/>
          </a:p>
          <a:p>
            <a:pPr marL="0" indent="0" algn="just">
              <a:buNone/>
            </a:pPr>
            <a:r>
              <a:rPr lang="cs-CZ" b="1" i="1" dirty="0" smtClean="0"/>
              <a:t>	3) </a:t>
            </a:r>
            <a:r>
              <a:rPr lang="cs-CZ" b="1" i="1" dirty="0"/>
              <a:t>Vhodně zvolená délka média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(Lukeš,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2018)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V </a:t>
            </a:r>
            <a:r>
              <a:rPr lang="cs-CZ" dirty="0"/>
              <a:t>opačném případě by se mohlo stát zhlédnutí videa z pohledu koncového uživatele jen zbytečnou „ztrátou času“.</a:t>
            </a:r>
          </a:p>
        </p:txBody>
      </p:sp>
    </p:spTree>
    <p:extLst>
      <p:ext uri="{BB962C8B-B14F-4D97-AF65-F5344CB8AC3E}">
        <p14:creationId xmlns:p14="http://schemas.microsoft.com/office/powerpoint/2010/main" val="24304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1.5.9 </a:t>
            </a:r>
            <a:r>
              <a:rPr lang="it-IT" dirty="0" smtClean="0"/>
              <a:t>NP </a:t>
            </a:r>
            <a:r>
              <a:rPr lang="it-IT" dirty="0" smtClean="0"/>
              <a:t>– </a:t>
            </a:r>
            <a:r>
              <a:rPr lang="cs-CZ" dirty="0" smtClean="0"/>
              <a:t>multimédia (video/animace)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584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U </a:t>
            </a:r>
            <a:r>
              <a:rPr lang="cs-CZ" b="1" dirty="0"/>
              <a:t>informační hustoty </a:t>
            </a:r>
            <a:r>
              <a:rPr lang="cs-CZ" dirty="0"/>
              <a:t>by se měl autor zamyslet, jak vysoký stupeň pozornosti bude uživatel muset věnovat při sledování videa</a:t>
            </a:r>
          </a:p>
          <a:p>
            <a:pPr algn="just"/>
            <a:r>
              <a:rPr lang="cs-CZ" b="1" dirty="0"/>
              <a:t>Formu vzdělávacího obsahu </a:t>
            </a:r>
            <a:r>
              <a:rPr lang="cs-CZ" dirty="0"/>
              <a:t>by měl autor zvolit dle potřeby sdělení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očekáváného dekódování přenesené informace.</a:t>
            </a:r>
          </a:p>
          <a:p>
            <a:pPr algn="just"/>
            <a:r>
              <a:rPr lang="cs-CZ" b="1" dirty="0"/>
              <a:t>Vhodně zvolenou délku </a:t>
            </a:r>
            <a:r>
              <a:rPr lang="cs-CZ" dirty="0"/>
              <a:t>média lze nastavit na </a:t>
            </a:r>
            <a:r>
              <a:rPr lang="cs-CZ" b="1" i="1" dirty="0">
                <a:solidFill>
                  <a:schemeClr val="accent1"/>
                </a:solidFill>
              </a:rPr>
              <a:t>krátká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/>
              <a:t>videa, jež sdělí kýženou informaci maximálně </a:t>
            </a:r>
            <a:r>
              <a:rPr lang="cs-CZ" b="1" i="1" dirty="0">
                <a:solidFill>
                  <a:schemeClr val="accent1"/>
                </a:solidFill>
              </a:rPr>
              <a:t>do čtyř minut</a:t>
            </a:r>
            <a:r>
              <a:rPr lang="cs-CZ" dirty="0"/>
              <a:t>, </a:t>
            </a:r>
            <a:r>
              <a:rPr lang="cs-CZ" b="1" i="1" dirty="0">
                <a:solidFill>
                  <a:schemeClr val="accent2"/>
                </a:solidFill>
              </a:rPr>
              <a:t>středně dlouhá videa</a:t>
            </a:r>
            <a:r>
              <a:rPr lang="cs-CZ" dirty="0"/>
              <a:t>, která svá sdělení vyjádří </a:t>
            </a:r>
            <a:r>
              <a:rPr lang="cs-CZ" b="1" i="1" dirty="0">
                <a:solidFill>
                  <a:schemeClr val="accent2"/>
                </a:solidFill>
              </a:rPr>
              <a:t>mezi pěti minutami až čtvrthodinou </a:t>
            </a:r>
            <a:r>
              <a:rPr lang="cs-CZ" dirty="0"/>
              <a:t>a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dlouhá videa</a:t>
            </a:r>
            <a:r>
              <a:rPr lang="cs-CZ" dirty="0"/>
              <a:t>, kam můžeme zařadit vše s délkou </a:t>
            </a:r>
            <a:r>
              <a:rPr lang="cs-CZ" b="1" i="1" dirty="0">
                <a:solidFill>
                  <a:schemeClr val="accent2">
                    <a:lumMod val="50000"/>
                  </a:schemeClr>
                </a:solidFill>
              </a:rPr>
              <a:t>více jak patnáct minut</a:t>
            </a:r>
            <a:r>
              <a:rPr lang="cs-CZ" dirty="0"/>
              <a:t>. Autor může </a:t>
            </a:r>
            <a:r>
              <a:rPr lang="cs-CZ" b="1" dirty="0"/>
              <a:t>případně zvolit </a:t>
            </a:r>
            <a:r>
              <a:rPr lang="cs-CZ" b="1" dirty="0" smtClean="0"/>
              <a:t>kombinaci </a:t>
            </a:r>
            <a:r>
              <a:rPr lang="cs-CZ" dirty="0"/>
              <a:t>výše uvedených délek a v krátké multimediální ukázce sdělit jen to nejnutnější (například výsek rozhovoru/prohlášení dané osoby), které dokreslí možností spuštění celého dokumentu jakožto dalšího rozšiřujícího média</a:t>
            </a:r>
            <a:r>
              <a:rPr lang="cs-CZ" dirty="0" smtClean="0"/>
              <a:t>.</a:t>
            </a:r>
          </a:p>
          <a:p>
            <a:pPr marL="0" indent="0" algn="r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(Lukeš, 2018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1.6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Mluvené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slovo a hudební i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zvukové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(nehudební)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prvky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 smtClean="0"/>
              <a:t>Mluvené slovo podporuje auditivní </a:t>
            </a:r>
            <a:r>
              <a:rPr lang="cs-CZ" dirty="0"/>
              <a:t>skupiny žáků/studentů, jež preferují zvukové podněty při absorbování nových podnětů vedoucí k rozvoji znalostí, dovedností nebo schopností pomocí naslouchání převyprávěného psaného textu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(Fleming, 1992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/>
              <a:t>.</a:t>
            </a:r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Clr>
                <a:srgbClr val="5FCBEF"/>
              </a:buClr>
            </a:pPr>
            <a:r>
              <a:rPr lang="cs-CZ" dirty="0" smtClean="0"/>
              <a:t>Hudební prvky </a:t>
            </a:r>
            <a:r>
              <a:rPr lang="cs-CZ" dirty="0"/>
              <a:t>mohou pomoci s kognitivním transferem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(Pastorová, 2018)</a:t>
            </a:r>
            <a:r>
              <a:rPr lang="cs-CZ" dirty="0"/>
              <a:t>, </a:t>
            </a:r>
            <a:r>
              <a:rPr lang="cs-CZ" dirty="0" smtClean="0"/>
              <a:t>což </a:t>
            </a:r>
            <a:r>
              <a:rPr lang="cs-CZ" dirty="0"/>
              <a:t>může například vést ke zlepšení celkových studijních výsledků, a to i v oblasti matematiky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Halliday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2017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 smtClean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/>
              <a:t>Mezi zvukové (nehudební) prvky můžeme zařadit elementy v podobě hluku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(rány, hřmoty, šelesty, vrzání apod.)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které vznikají jako složité nepravidelné kmitání rozličných těles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(Sedlák a Váňová, 2013)</a:t>
            </a:r>
            <a:r>
              <a:rPr lang="cs-CZ" dirty="0"/>
              <a:t>. Ve výuce se jejich zapojení hodí například při upozornění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(uživatel neučinil něco správně, nebo má svoji pozornost zaměřit na konkrétní vjem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), (Červený, 2020).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8158" cy="1320800"/>
          </a:xfrm>
        </p:spPr>
        <p:txBody>
          <a:bodyPr>
            <a:normAutofit/>
          </a:bodyPr>
          <a:lstStyle/>
          <a:p>
            <a:r>
              <a:rPr lang="cs-CZ" dirty="0" smtClean="0"/>
              <a:t>Obsah </a:t>
            </a:r>
            <a:r>
              <a:rPr lang="cs-CZ" dirty="0" smtClean="0"/>
              <a:t>konferenčního příspěvku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r>
              <a:rPr lang="cs-CZ" sz="1600" i="1" dirty="0"/>
              <a:t>1</a:t>
            </a:r>
            <a:r>
              <a:rPr lang="cs-CZ" sz="1600" i="1" dirty="0" smtClean="0"/>
              <a:t>.   Interaktivní </a:t>
            </a:r>
            <a:r>
              <a:rPr lang="cs-CZ" sz="1600" i="1" dirty="0"/>
              <a:t>výuková média</a:t>
            </a:r>
          </a:p>
          <a:p>
            <a:r>
              <a:rPr lang="cs-CZ" sz="1600" i="1" dirty="0"/>
              <a:t>1.3 Jednotlivé prvky IVM</a:t>
            </a:r>
          </a:p>
          <a:p>
            <a:r>
              <a:rPr lang="cs-CZ" sz="1600" i="1" dirty="0"/>
              <a:t>1.4 Text</a:t>
            </a:r>
          </a:p>
          <a:p>
            <a:r>
              <a:rPr lang="cs-CZ" sz="1600" i="1" dirty="0"/>
              <a:t>1.5 Nonverbální prvky (NP)</a:t>
            </a:r>
          </a:p>
          <a:p>
            <a:r>
              <a:rPr lang="cs-CZ" sz="1600" i="1" dirty="0"/>
              <a:t>1.6 Mluvené slovo a hudební i zvukové (nehudební) prvky</a:t>
            </a:r>
          </a:p>
          <a:p>
            <a:r>
              <a:rPr lang="cs-CZ" sz="1600" i="1" dirty="0"/>
              <a:t>1.7 Interaktivní prvky</a:t>
            </a:r>
          </a:p>
          <a:p>
            <a:r>
              <a:rPr lang="cs-CZ" sz="1600" i="1" dirty="0"/>
              <a:t>1.7.3 Auto-evaluační nástroje</a:t>
            </a:r>
          </a:p>
          <a:p>
            <a:r>
              <a:rPr lang="cs-CZ" sz="1600" i="1" dirty="0"/>
              <a:t>2. </a:t>
            </a:r>
            <a:r>
              <a:rPr lang="cs-CZ" sz="1600" i="1" dirty="0" smtClean="0"/>
              <a:t>  </a:t>
            </a:r>
            <a:r>
              <a:rPr lang="cs-CZ" sz="1600" i="1" dirty="0" err="1" smtClean="0"/>
              <a:t>FutureBooks</a:t>
            </a:r>
            <a:endParaRPr lang="cs-CZ" sz="1600" i="1" dirty="0"/>
          </a:p>
          <a:p>
            <a:r>
              <a:rPr lang="cs-CZ" sz="1600" i="1" dirty="0"/>
              <a:t>2.1 Knihovna IVM PedF UK</a:t>
            </a:r>
          </a:p>
          <a:p>
            <a:r>
              <a:rPr lang="cs-CZ" sz="1600" i="1" dirty="0"/>
              <a:t>3</a:t>
            </a:r>
            <a:r>
              <a:rPr lang="cs-CZ" sz="1600" i="1" dirty="0" smtClean="0"/>
              <a:t>.   WCAG </a:t>
            </a:r>
            <a:r>
              <a:rPr lang="cs-CZ" sz="1600" i="1" dirty="0"/>
              <a:t>2.0 - Vnímatelnost </a:t>
            </a:r>
            <a:endParaRPr lang="cs-CZ" sz="1600" i="1" dirty="0" smtClean="0"/>
          </a:p>
          <a:p>
            <a:r>
              <a:rPr lang="cs-CZ" sz="1600" i="1" dirty="0" smtClean="0"/>
              <a:t>Zdroje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3389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1.7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Interaktivní prvky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 smtClean="0"/>
              <a:t>„</a:t>
            </a:r>
            <a:r>
              <a:rPr lang="cs-CZ" i="1" dirty="0" smtClean="0"/>
              <a:t>S </a:t>
            </a:r>
            <a:r>
              <a:rPr lang="cs-CZ" i="1" dirty="0"/>
              <a:t>rozvojem informačních technologií dochází k rozšíření i distančního způsobu vzdělávání … jež skýtá spoustu pozitiv a možností využití různých interaktivních úkolů a her, které zahrnují aktivizující metody i do oblasti online vzdělávání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(Kotrba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Lacina, 2011)</a:t>
            </a:r>
            <a:r>
              <a:rPr lang="cs-CZ" dirty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 smtClean="0"/>
              <a:t>„</a:t>
            </a:r>
            <a:r>
              <a:rPr lang="cs-CZ" i="1" dirty="0"/>
              <a:t>Aktivitou žáků/studentů se v tomto případě rozumí zvýšená a intenzivní činnost, a to jednak na základě vnitřních sklonů, spontánních zájmů, emocionálních pohnutek i životních potřeb, dále na základě uvědomělého úsilí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(Maňák, 1998)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19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1.7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Interaktivní prvky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Aktivizujícími (interaktivními) prvky jsou v oblasti ICT myšleny dynamické efekty, mezi které můžeme zahrnout pop-up elementy, případně samostatně naprogramované moduly, jež převážně reagují na interakci s uživatelem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(UX – User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Experience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/>
              <a:t>, která </a:t>
            </a:r>
            <a:r>
              <a:rPr lang="cs-CZ" b="1" dirty="0">
                <a:solidFill>
                  <a:srgbClr val="5FCBEF"/>
                </a:solidFill>
              </a:rPr>
              <a:t>pozitivně ovlivňuje jeho délku setrvání v médiu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nepřímo zvyšuje jeho hlubší zaujetí pro věc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(321 CREATIVE CREW, ©2016)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 smtClean="0"/>
              <a:t>V </a:t>
            </a:r>
            <a:r>
              <a:rPr lang="cs-CZ" dirty="0"/>
              <a:t>oblasti vzdělávání mají následně </a:t>
            </a:r>
            <a:r>
              <a:rPr lang="cs-CZ" b="1" dirty="0" smtClean="0">
                <a:solidFill>
                  <a:srgbClr val="5FCBEF"/>
                </a:solidFill>
              </a:rPr>
              <a:t>přispívat </a:t>
            </a:r>
            <a:r>
              <a:rPr lang="cs-CZ" b="1" dirty="0">
                <a:solidFill>
                  <a:srgbClr val="5FCBEF"/>
                </a:solidFill>
              </a:rPr>
              <a:t>k intelektuální a emocionální stimulaci i k samostatnosti ze strany uživatele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64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1.7.1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Interaktivní prvky – prosté elementy</a:t>
            </a:r>
            <a:endParaRPr lang="cs-CZ" dirty="0">
              <a:solidFill>
                <a:srgbClr val="5FCBE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7" y="1802226"/>
            <a:ext cx="3793844" cy="226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66" y="4611041"/>
            <a:ext cx="6128003" cy="1292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225" y="1802225"/>
            <a:ext cx="5670704" cy="2262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00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1.7.2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Interaktivní prvky – simulace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Oproti prostým elementům jsou simulace „</a:t>
            </a:r>
            <a:r>
              <a:rPr lang="cs-CZ" i="1" dirty="0"/>
              <a:t>jedním z nejefektivnějších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e-</a:t>
            </a:r>
            <a:r>
              <a:rPr lang="cs-CZ" i="1" dirty="0" err="1" smtClean="0"/>
              <a:t>learningových</a:t>
            </a:r>
            <a:r>
              <a:rPr lang="cs-CZ" i="1" dirty="0" smtClean="0"/>
              <a:t> </a:t>
            </a:r>
            <a:r>
              <a:rPr lang="cs-CZ" i="1" dirty="0"/>
              <a:t>nástrojů, které umožňují průběžné interaktivní ověřování výkladů a výuky pomocí simulátorů v mnoha oborech lidské činnosti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(Klement a Dostál, 2018)</a:t>
            </a:r>
            <a:r>
              <a:rPr lang="cs-CZ" dirty="0"/>
              <a:t>. Uživateli „</a:t>
            </a:r>
            <a:r>
              <a:rPr lang="cs-CZ" i="1" dirty="0"/>
              <a:t>pomáhají vybudovat model části světa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 </a:t>
            </a:r>
            <a:r>
              <a:rPr lang="cs-CZ" i="1" dirty="0"/>
              <a:t>poskytují mu příležitost k tomu, aby ho testoval bezpečně a efektivně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Alessi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Trollip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1991)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787" y="3823051"/>
            <a:ext cx="4096820" cy="2776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996" y="4101999"/>
            <a:ext cx="1313249" cy="1109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9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1.7.3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Auto-evaluační nástroje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211861"/>
            <a:ext cx="8596668" cy="4103479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5FCBEF"/>
              </a:buClr>
            </a:pPr>
            <a:r>
              <a:rPr lang="cs-CZ" sz="1900" dirty="0" smtClean="0"/>
              <a:t>Auto-evaluační </a:t>
            </a:r>
            <a:r>
              <a:rPr lang="cs-CZ" sz="1900" dirty="0"/>
              <a:t>(didaktický) test je </a:t>
            </a:r>
            <a:r>
              <a:rPr lang="cs-CZ" sz="1900" b="1" dirty="0"/>
              <a:t>nástroj</a:t>
            </a:r>
            <a:r>
              <a:rPr lang="cs-CZ" sz="1900" dirty="0"/>
              <a:t> pro systematické a objektivní zjišťování (měření) výsledků vzdělávání v obou sférách, tj. </a:t>
            </a:r>
            <a:r>
              <a:rPr lang="cs-CZ" sz="1900" b="1" dirty="0"/>
              <a:t>v rozsahu </a:t>
            </a:r>
            <a:r>
              <a:rPr lang="cs-CZ" sz="1900" b="1" dirty="0" smtClean="0"/>
              <a:t/>
            </a:r>
            <a:br>
              <a:rPr lang="cs-CZ" sz="1900" b="1" dirty="0" smtClean="0"/>
            </a:br>
            <a:r>
              <a:rPr lang="cs-CZ" sz="1900" b="1" dirty="0" smtClean="0"/>
              <a:t>a </a:t>
            </a:r>
            <a:r>
              <a:rPr lang="cs-CZ" sz="1900" b="1" dirty="0"/>
              <a:t>kvalitě vědomostí a zároveň v úrovni dovedností</a:t>
            </a:r>
            <a:r>
              <a:rPr lang="cs-CZ" sz="1900" dirty="0"/>
              <a:t>. Je navrhován, ověřován, hodnocen a interpretován podle určitých předem stanovaných pravidel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(Havlínová, 2011, </a:t>
            </a:r>
            <a:r>
              <a:rPr lang="cs-CZ" sz="1900" dirty="0" err="1">
                <a:solidFill>
                  <a:schemeClr val="bg1">
                    <a:lumMod val="65000"/>
                  </a:schemeClr>
                </a:solidFill>
              </a:rPr>
              <a:t>Byčkovský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, 1982</a:t>
            </a:r>
            <a:r>
              <a:rPr lang="cs-CZ" sz="19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sz="1900" dirty="0" smtClean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sz="1900" dirty="0"/>
              <a:t>Každý didaktický test má své specifické vlastnosti a liší se tím, jaké informace lze jeho prostřednictvím získat. Testy lze rozdělit podle následujících hledisek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(Havlínová, 2011, </a:t>
            </a:r>
            <a:r>
              <a:rPr lang="cs-CZ" sz="1900" dirty="0" err="1">
                <a:solidFill>
                  <a:schemeClr val="bg1">
                    <a:lumMod val="65000"/>
                  </a:schemeClr>
                </a:solidFill>
              </a:rPr>
              <a:t>Byčkovský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, 1982)</a:t>
            </a:r>
            <a:r>
              <a:rPr lang="cs-CZ" sz="1900" dirty="0"/>
              <a:t>:</a:t>
            </a:r>
            <a:endParaRPr lang="cs-CZ" sz="1900" dirty="0" smtClean="0"/>
          </a:p>
          <a:p>
            <a:pPr lvl="1">
              <a:buClr>
                <a:srgbClr val="5FCBEF"/>
              </a:buClr>
            </a:pPr>
            <a:r>
              <a:rPr lang="cs-CZ" sz="1900" dirty="0" smtClean="0"/>
              <a:t>Měřená </a:t>
            </a:r>
            <a:r>
              <a:rPr lang="cs-CZ" sz="1900" dirty="0"/>
              <a:t>charakteristika výkonu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900" i="1" dirty="0">
                <a:solidFill>
                  <a:schemeClr val="bg1">
                    <a:lumMod val="65000"/>
                  </a:schemeClr>
                </a:solidFill>
              </a:rPr>
              <a:t>rychlost/úroveň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buClr>
                <a:srgbClr val="5FCBEF"/>
              </a:buClr>
            </a:pPr>
            <a:r>
              <a:rPr lang="cs-CZ" sz="1900" dirty="0" smtClean="0"/>
              <a:t>Míra </a:t>
            </a:r>
            <a:r>
              <a:rPr lang="cs-CZ" sz="1900" dirty="0"/>
              <a:t>specifičnosti učení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900" i="1" dirty="0">
                <a:solidFill>
                  <a:schemeClr val="bg1">
                    <a:lumMod val="65000"/>
                  </a:schemeClr>
                </a:solidFill>
              </a:rPr>
              <a:t>výsledky výuky/studijní předpoklady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buClr>
                <a:srgbClr val="5FCBEF"/>
              </a:buClr>
            </a:pPr>
            <a:r>
              <a:rPr lang="cs-CZ" sz="1900" dirty="0" smtClean="0"/>
              <a:t>Interpretace </a:t>
            </a:r>
            <a:r>
              <a:rPr lang="cs-CZ" sz="1900" dirty="0"/>
              <a:t>výkonu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900" i="1" dirty="0">
                <a:solidFill>
                  <a:schemeClr val="bg1">
                    <a:lumMod val="65000"/>
                  </a:schemeClr>
                </a:solidFill>
              </a:rPr>
              <a:t>rozlišující/ověřující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buClr>
                <a:srgbClr val="5FCBEF"/>
              </a:buClr>
            </a:pPr>
            <a:r>
              <a:rPr lang="cs-CZ" sz="1900" dirty="0" smtClean="0"/>
              <a:t>Tematický </a:t>
            </a:r>
            <a:r>
              <a:rPr lang="cs-CZ" sz="1900" dirty="0"/>
              <a:t>rozsah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900" i="1" dirty="0">
                <a:solidFill>
                  <a:schemeClr val="bg1">
                    <a:lumMod val="65000"/>
                  </a:schemeClr>
                </a:solidFill>
              </a:rPr>
              <a:t>monotematické/polytematické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buClr>
                <a:srgbClr val="5FCBEF"/>
              </a:buClr>
            </a:pPr>
            <a:r>
              <a:rPr lang="cs-CZ" sz="1900" dirty="0" smtClean="0"/>
              <a:t>Časové </a:t>
            </a:r>
            <a:r>
              <a:rPr lang="cs-CZ" sz="1900" dirty="0"/>
              <a:t>zařazení do výuky 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900" i="1" dirty="0">
                <a:solidFill>
                  <a:schemeClr val="bg1">
                    <a:lumMod val="65000"/>
                  </a:schemeClr>
                </a:solidFill>
              </a:rPr>
              <a:t>vstupní/průběžné/výstupní</a:t>
            </a:r>
            <a:r>
              <a:rPr lang="cs-CZ" sz="19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147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2. </a:t>
            </a:r>
            <a:r>
              <a:rPr lang="cs-CZ" b="1" dirty="0" err="1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FutureBooks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9099055" cy="3880773"/>
          </a:xfrm>
        </p:spPr>
        <p:txBody>
          <a:bodyPr>
            <a:normAutofit/>
          </a:bodyPr>
          <a:lstStyle/>
          <a:p>
            <a:pPr algn="just">
              <a:buClr>
                <a:srgbClr val="5FCBEF"/>
              </a:buClr>
            </a:pPr>
            <a:r>
              <a:rPr lang="cs-CZ" dirty="0"/>
              <a:t>Sytém </a:t>
            </a:r>
            <a:r>
              <a:rPr lang="cs-CZ" dirty="0" err="1"/>
              <a:t>FutureBooks</a:t>
            </a:r>
            <a:r>
              <a:rPr lang="cs-CZ" dirty="0"/>
              <a:t> </a:t>
            </a:r>
            <a:r>
              <a:rPr lang="cs-CZ" dirty="0" smtClean="0"/>
              <a:t>lze </a:t>
            </a:r>
            <a:r>
              <a:rPr lang="cs-CZ" dirty="0"/>
              <a:t>charakterizovat jako publikační systém umožňující tvorbu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distribuci primárně elektronických interaktivních výukových médií. </a:t>
            </a:r>
            <a:endParaRPr lang="cs-CZ" dirty="0" smtClean="0"/>
          </a:p>
          <a:p>
            <a:pPr algn="just">
              <a:buClr>
                <a:srgbClr val="5FCBEF"/>
              </a:buClr>
            </a:pPr>
            <a:r>
              <a:rPr lang="cs-CZ" dirty="0" smtClean="0"/>
              <a:t>Na </a:t>
            </a:r>
            <a:r>
              <a:rPr lang="cs-CZ" dirty="0"/>
              <a:t>jeho rozvoji se podílí i Pedagogická fakulta Univerzity </a:t>
            </a:r>
            <a:r>
              <a:rPr lang="cs-CZ" dirty="0" smtClean="0"/>
              <a:t>Karlovy.</a:t>
            </a:r>
          </a:p>
          <a:p>
            <a:pPr algn="just">
              <a:buClr>
                <a:srgbClr val="5FCBEF"/>
              </a:buClr>
            </a:pPr>
            <a:r>
              <a:rPr lang="cs-CZ" dirty="0"/>
              <a:t>Systém se skládá z několika serverů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(např. mediálního, publikačního, autentizačního apod.)</a:t>
            </a:r>
            <a:r>
              <a:rPr lang="cs-CZ" dirty="0"/>
              <a:t> s odlišnými funkcemi, jež zabezpečují tvorbu, ochranu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distribuci </a:t>
            </a:r>
            <a:r>
              <a:rPr lang="cs-CZ" dirty="0" smtClean="0"/>
              <a:t>médií. </a:t>
            </a:r>
          </a:p>
          <a:p>
            <a:pPr algn="just">
              <a:buClr>
                <a:srgbClr val="5FCBEF"/>
              </a:buClr>
            </a:pPr>
            <a:r>
              <a:rPr lang="cs-CZ" dirty="0" smtClean="0"/>
              <a:t>Ačkoliv </a:t>
            </a:r>
            <a:r>
              <a:rPr lang="cs-CZ" dirty="0" err="1"/>
              <a:t>FutureBooks</a:t>
            </a:r>
            <a:r>
              <a:rPr lang="cs-CZ" dirty="0"/>
              <a:t> produkuje IVM převážně ve značkovacím jazyce HTML5, umožňuje rovněž distribuci zdrojů (médií) jiných jazykových formátů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(od PDF, přes EPUB a další) </a:t>
            </a:r>
            <a:r>
              <a:rPr lang="cs-CZ" dirty="0"/>
              <a:t>s tím, že je schopen všechny média zobrazit v běžném webovém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prohlížeči (bez nutnosti instalace aplikace „třetí strany“) </a:t>
            </a:r>
            <a:r>
              <a:rPr lang="cs-CZ" dirty="0"/>
              <a:t>i s pomocí SW aplikací (od desktopových zařízení až po mobilní přístroje),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FutureBooks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©2020)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6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2.1 Knihovna </a:t>
            </a:r>
            <a:r>
              <a:rPr lang="cs-CZ" dirty="0" smtClean="0"/>
              <a:t>IVM PedF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0070C0"/>
                </a:solidFill>
              </a:rPr>
              <a:t>https://cuni.futurebooks.cz/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3" y="2752765"/>
            <a:ext cx="8301849" cy="3747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38" y="575936"/>
            <a:ext cx="4648196" cy="2577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6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2.2 Vzorové </a:t>
            </a:r>
            <a:r>
              <a:rPr lang="cs-CZ" dirty="0" smtClean="0"/>
              <a:t>publikace PedF 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9457978" cy="3880773"/>
          </a:xfrm>
        </p:spPr>
        <p:txBody>
          <a:bodyPr/>
          <a:lstStyle/>
          <a:p>
            <a:r>
              <a:rPr lang="cs-CZ" dirty="0"/>
              <a:t>Různé druhy cvičení: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u="sng" dirty="0" smtClean="0">
                <a:solidFill>
                  <a:srgbClr val="0070C0"/>
                </a:solidFill>
              </a:rPr>
              <a:t>https</a:t>
            </a:r>
            <a:r>
              <a:rPr lang="cs-CZ" u="sng" dirty="0">
                <a:solidFill>
                  <a:srgbClr val="0070C0"/>
                </a:solidFill>
              </a:rPr>
              <a:t>://www.futurebooks.cz/books/pedfa_fof_5/?/1-phonetik/ </a:t>
            </a:r>
          </a:p>
          <a:p>
            <a:endParaRPr lang="cs-CZ" dirty="0"/>
          </a:p>
          <a:p>
            <a:r>
              <a:rPr lang="cs-CZ" dirty="0"/>
              <a:t>Editor myšlenkových map (Otázky a úkoly):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u="sng" dirty="0" smtClean="0">
                <a:solidFill>
                  <a:srgbClr val="0070C0"/>
                </a:solidFill>
              </a:rPr>
              <a:t>https</a:t>
            </a:r>
            <a:r>
              <a:rPr lang="cs-CZ" u="sng" dirty="0">
                <a:solidFill>
                  <a:srgbClr val="0070C0"/>
                </a:solidFill>
              </a:rPr>
              <a:t>://www.futurebooks.cz/books/pedfa_fof_6/?/zakladni-charakteristika-studie/otazky-a-ukoly-2/ </a:t>
            </a:r>
          </a:p>
          <a:p>
            <a:endParaRPr lang="cs-CZ" dirty="0"/>
          </a:p>
          <a:p>
            <a:r>
              <a:rPr lang="cs-CZ" dirty="0"/>
              <a:t>Speciální znaky ve cvičení (v brzké budoucnosti i noty):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u="sng" dirty="0" smtClean="0">
                <a:solidFill>
                  <a:srgbClr val="0070C0"/>
                </a:solidFill>
              </a:rPr>
              <a:t>https</a:t>
            </a:r>
            <a:r>
              <a:rPr lang="cs-CZ" u="sng" dirty="0">
                <a:solidFill>
                  <a:srgbClr val="0070C0"/>
                </a:solidFill>
              </a:rPr>
              <a:t>://www.futurebooks.cz/books/pedfa_fof_4/?/2-membres-de-la-proposition/</a:t>
            </a:r>
          </a:p>
        </p:txBody>
      </p:sp>
    </p:spTree>
    <p:extLst>
      <p:ext uri="{BB962C8B-B14F-4D97-AF65-F5344CB8AC3E}">
        <p14:creationId xmlns:p14="http://schemas.microsoft.com/office/powerpoint/2010/main" val="27330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2.3 Vzorové </a:t>
            </a:r>
            <a:r>
              <a:rPr lang="cs-CZ" dirty="0" smtClean="0"/>
              <a:t>publikace jiných institucí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Kartičky: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u="sng" dirty="0" smtClean="0">
                <a:solidFill>
                  <a:srgbClr val="0070C0"/>
                </a:solidFill>
              </a:rPr>
              <a:t>https</a:t>
            </a:r>
            <a:r>
              <a:rPr lang="cs-CZ" u="sng" dirty="0">
                <a:solidFill>
                  <a:srgbClr val="0070C0"/>
                </a:solidFill>
              </a:rPr>
              <a:t>://www.futurebooks.cz/books/vos_i_1/?/1-co-jsou-to-kmitoctove-charakteristiky/1-5-cviceni/ </a:t>
            </a:r>
          </a:p>
          <a:p>
            <a:endParaRPr lang="cs-CZ" dirty="0"/>
          </a:p>
          <a:p>
            <a:r>
              <a:rPr lang="cs-CZ" dirty="0"/>
              <a:t>Interaktivní záhlaví + interaktivní Příkazová řádka: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u="sng" dirty="0" smtClean="0">
                <a:solidFill>
                  <a:srgbClr val="0070C0"/>
                </a:solidFill>
              </a:rPr>
              <a:t>https</a:t>
            </a:r>
            <a:r>
              <a:rPr lang="cs-CZ" u="sng" dirty="0">
                <a:solidFill>
                  <a:srgbClr val="0070C0"/>
                </a:solidFill>
              </a:rPr>
              <a:t>://www.futurebooks.cz/books/cvut_1/?/prikazova-radka/ </a:t>
            </a:r>
          </a:p>
        </p:txBody>
      </p:sp>
    </p:spTree>
    <p:extLst>
      <p:ext uri="{BB962C8B-B14F-4D97-AF65-F5344CB8AC3E}">
        <p14:creationId xmlns:p14="http://schemas.microsoft.com/office/powerpoint/2010/main" val="3392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2.4 Vzorová </a:t>
            </a:r>
            <a:r>
              <a:rPr lang="cs-CZ" dirty="0" smtClean="0"/>
              <a:t>publikace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7303"/>
          </a:xfrm>
        </p:spPr>
        <p:txBody>
          <a:bodyPr>
            <a:normAutofit/>
          </a:bodyPr>
          <a:lstStyle/>
          <a:p>
            <a:r>
              <a:rPr lang="pl-PL" u="sng" dirty="0">
                <a:solidFill>
                  <a:srgbClr val="0070C0"/>
                </a:solidFill>
              </a:rPr>
              <a:t>https://www.futurebooks.cz/books/zdrv_1_virus/?/virus-herpes-simplex/ </a:t>
            </a:r>
          </a:p>
          <a:p>
            <a:endParaRPr lang="pl-PL" sz="500" dirty="0"/>
          </a:p>
          <a:p>
            <a:r>
              <a:rPr lang="pl-PL" dirty="0"/>
              <a:t>Popis prvků v publikaci</a:t>
            </a:r>
            <a:r>
              <a:rPr lang="pl-PL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- </a:t>
            </a:r>
            <a:r>
              <a:rPr lang="cs-CZ" sz="1200" dirty="0"/>
              <a:t>název kapitoly (s možností grafiky)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- </a:t>
            </a:r>
            <a:r>
              <a:rPr lang="cs-CZ" sz="1200" dirty="0"/>
              <a:t>krátká anotace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důležité informace o kapitole (po </a:t>
            </a:r>
            <a:r>
              <a:rPr lang="cs-CZ" sz="1200" dirty="0" err="1"/>
              <a:t>rozkliknutí</a:t>
            </a:r>
            <a:r>
              <a:rPr lang="cs-CZ" sz="12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soubory třetích stran (po </a:t>
            </a:r>
            <a:r>
              <a:rPr lang="cs-CZ" sz="1200" dirty="0" err="1"/>
              <a:t>rozkliknutí</a:t>
            </a:r>
            <a:r>
              <a:rPr lang="cs-CZ" sz="12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jmenný rejstřík/tezaurus (aktivní prvek - fialově podbarvený text)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- </a:t>
            </a:r>
            <a:r>
              <a:rPr lang="cs-CZ" sz="1200" dirty="0"/>
              <a:t>text kapitoly/podkapitol/bloků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3D objekt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fotogalerie (rolování obrázků, přibližování)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interaktivní kresba (možnost zobrazení podbarvených polí)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kartičky (opakování pojmů + možnost zamíchání pořadí)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+ </a:t>
            </a:r>
            <a:r>
              <a:rPr lang="cs-CZ" sz="1200" dirty="0"/>
              <a:t>auto-evaluační nástroje: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	a</a:t>
            </a:r>
            <a:r>
              <a:rPr lang="cs-CZ" sz="1200" dirty="0"/>
              <a:t>) výběr (a. b. c.)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	b</a:t>
            </a:r>
            <a:r>
              <a:rPr lang="cs-CZ" sz="1200" dirty="0"/>
              <a:t>) výpis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	c</a:t>
            </a:r>
            <a:r>
              <a:rPr lang="cs-CZ" sz="1200" dirty="0"/>
              <a:t>) výběr (lišta)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	d</a:t>
            </a:r>
            <a:r>
              <a:rPr lang="cs-CZ" sz="1200" dirty="0"/>
              <a:t>) seřazení (pořadí)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200" dirty="0" smtClean="0"/>
              <a:t>		e</a:t>
            </a:r>
            <a:r>
              <a:rPr lang="cs-CZ" sz="1200" dirty="0"/>
              <a:t>) seřazení (oblastí)</a:t>
            </a:r>
          </a:p>
        </p:txBody>
      </p:sp>
    </p:spTree>
    <p:extLst>
      <p:ext uri="{BB962C8B-B14F-4D97-AF65-F5344CB8AC3E}">
        <p14:creationId xmlns:p14="http://schemas.microsoft.com/office/powerpoint/2010/main" val="25663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 Interaktivní výuková média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Za IVM můžeme považovat jen ty digitální zdroje, které jsou primárně vytvořeny a sdíleny za účelem </a:t>
            </a:r>
            <a:r>
              <a:rPr lang="cs-CZ" b="1" dirty="0"/>
              <a:t>vzdělávacího procesu, od vyučování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(„specifický druh pedagogického jednání s cílem rozvíjet jejich znalosti, dovednosti, kompetence a jiné dispozice nebo potenciality“,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Průcha, 2009)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až </a:t>
            </a:r>
            <a:r>
              <a:rPr lang="cs-CZ" b="1" dirty="0"/>
              <a:t>po učení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(„proces, v jehož průběhu a důsledku člověk mění svůj soubor poznatků o prostředí přírodním i lidském, mění své formy chování a způsoby činnosti, vlastnosti své osobnosti a obraz sebe samého“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Průcha, Walterová a Mareš, 2009)</a:t>
            </a:r>
            <a:r>
              <a:rPr lang="cs-CZ" dirty="0"/>
              <a:t>. </a:t>
            </a:r>
            <a:endParaRPr lang="cs-CZ" dirty="0" smtClean="0"/>
          </a:p>
          <a:p>
            <a:pPr algn="just">
              <a:buClr>
                <a:srgbClr val="5FCBEF"/>
              </a:buClr>
            </a:pPr>
            <a:r>
              <a:rPr lang="cs-CZ" dirty="0"/>
              <a:t>„</a:t>
            </a:r>
            <a:r>
              <a:rPr lang="cs-CZ" i="1" dirty="0"/>
              <a:t>Jako učební pomůcky jsou přímo spojené s obsahem výuky, reprezentují ho či ilustrují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Zieleniecová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2015)</a:t>
            </a:r>
            <a:r>
              <a:rPr lang="cs-CZ" dirty="0"/>
              <a:t>. </a:t>
            </a:r>
            <a:endParaRPr lang="cs-CZ" dirty="0" smtClean="0"/>
          </a:p>
          <a:p>
            <a:pPr algn="just">
              <a:buClr>
                <a:srgbClr val="5FCBEF"/>
              </a:buClr>
            </a:pPr>
            <a:r>
              <a:rPr lang="cs-CZ" dirty="0" smtClean="0"/>
              <a:t>„</a:t>
            </a:r>
            <a:r>
              <a:rPr lang="cs-CZ" i="1" dirty="0"/>
              <a:t>Při správném metodickém zakomponování do edukačního procesu umožňují efektivněji dosahovat vzdělávacích cílů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(Dostál, 2008)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9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smtClean="0"/>
              <a:t>WCAG 2.0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WCAG (Web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Accessibility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) jsou jedny z </a:t>
            </a:r>
            <a:r>
              <a:rPr lang="cs-CZ" b="1" dirty="0"/>
              <a:t>celosvětově nejrespektovanějších pravidel</a:t>
            </a:r>
            <a:r>
              <a:rPr lang="cs-CZ" dirty="0"/>
              <a:t> pro tvorbu bezbariérového webu. </a:t>
            </a:r>
          </a:p>
          <a:p>
            <a:pPr algn="just"/>
            <a:r>
              <a:rPr lang="cs-CZ" dirty="0"/>
              <a:t>Velká část pozdějších metodik na ně navazuje, popř. z nich vychází.</a:t>
            </a:r>
          </a:p>
          <a:p>
            <a:pPr algn="just"/>
            <a:r>
              <a:rPr lang="cs-CZ" dirty="0" smtClean="0"/>
              <a:t>Obsahuje </a:t>
            </a:r>
            <a:r>
              <a:rPr lang="cs-CZ" dirty="0"/>
              <a:t>doporučení, které se větví na jednotlivé body a každý nese podle priority označení:</a:t>
            </a:r>
          </a:p>
          <a:p>
            <a:pPr lvl="1" algn="just"/>
            <a:r>
              <a:rPr lang="cs-CZ" sz="1800" i="1" dirty="0" smtClean="0"/>
              <a:t>1. autor </a:t>
            </a:r>
            <a:r>
              <a:rPr lang="cs-CZ" sz="1800" i="1" dirty="0"/>
              <a:t>HTML kódu musí </a:t>
            </a:r>
            <a:r>
              <a:rPr lang="cs-CZ" sz="1800" i="1" dirty="0" smtClean="0"/>
              <a:t>použít</a:t>
            </a:r>
          </a:p>
          <a:p>
            <a:pPr lvl="1" algn="just"/>
            <a:r>
              <a:rPr lang="cs-CZ" sz="1800" i="1" dirty="0" smtClean="0"/>
              <a:t>2. autor </a:t>
            </a:r>
            <a:r>
              <a:rPr lang="cs-CZ" sz="1800" i="1" dirty="0"/>
              <a:t>může </a:t>
            </a:r>
            <a:r>
              <a:rPr lang="cs-CZ" sz="1800" i="1" dirty="0" smtClean="0"/>
              <a:t>použít</a:t>
            </a:r>
          </a:p>
          <a:p>
            <a:pPr lvl="1" algn="just"/>
            <a:r>
              <a:rPr lang="cs-CZ" sz="1800" i="1" dirty="0" smtClean="0"/>
              <a:t>3. autor </a:t>
            </a:r>
            <a:r>
              <a:rPr lang="cs-CZ" sz="1800" i="1" dirty="0"/>
              <a:t>by měl nejlépe </a:t>
            </a:r>
            <a:r>
              <a:rPr lang="cs-CZ" sz="1800" i="1" dirty="0" smtClean="0"/>
              <a:t>použít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83593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3.1 </a:t>
            </a:r>
            <a:r>
              <a:rPr lang="cs-CZ" dirty="0" smtClean="0"/>
              <a:t>WCAG </a:t>
            </a:r>
            <a:r>
              <a:rPr lang="cs-CZ" dirty="0" smtClean="0"/>
              <a:t>2.0 </a:t>
            </a:r>
            <a:r>
              <a:rPr lang="cs-CZ" dirty="0"/>
              <a:t>- Vnímatelnost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1.1 Opatřete každý netextový obsah textovými alternativami, které je možné podle potřeby převést do jiných formátů jako například zvětšené písmo, bodové písmo, fonetický přepis či zjednodušený jazyk.</a:t>
            </a:r>
          </a:p>
          <a:p>
            <a:pPr algn="just"/>
            <a:r>
              <a:rPr lang="cs-CZ" dirty="0"/>
              <a:t>1.2 Implementujte multimediální prvky přímo do média, v případě malého množství implementovaných videí zajistěte vícero online alternativ.</a:t>
            </a:r>
          </a:p>
          <a:p>
            <a:pPr algn="just"/>
            <a:r>
              <a:rPr lang="cs-CZ" dirty="0"/>
              <a:t>1.3 Usnadněte uživatelům slyšet a vidět obsah a odlište popředí od pozadí.</a:t>
            </a:r>
          </a:p>
        </p:txBody>
      </p:sp>
    </p:spTree>
    <p:extLst>
      <p:ext uri="{BB962C8B-B14F-4D97-AF65-F5344CB8AC3E}">
        <p14:creationId xmlns:p14="http://schemas.microsoft.com/office/powerpoint/2010/main" val="4820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3.2 WCAG </a:t>
            </a:r>
            <a:r>
              <a:rPr lang="cs-CZ" dirty="0" smtClean="0"/>
              <a:t>2.0 </a:t>
            </a:r>
            <a:r>
              <a:rPr lang="cs-CZ" dirty="0"/>
              <a:t>- Ovladatelnost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2.1 Zajistěte, aby všechny funkce byly dostupné z klávesnice.</a:t>
            </a:r>
          </a:p>
          <a:p>
            <a:pPr algn="just"/>
            <a:r>
              <a:rPr lang="cs-CZ" dirty="0"/>
              <a:t>2.2 Poskytněte uživateli dostatek času k přečtení a k práci s obsahem.</a:t>
            </a:r>
          </a:p>
          <a:p>
            <a:pPr algn="just"/>
            <a:r>
              <a:rPr lang="cs-CZ" dirty="0"/>
              <a:t>2.3 Vynechte z prezentace takové prvky, u nichž je známo, že mohou vyvolat záchvat.</a:t>
            </a:r>
          </a:p>
          <a:p>
            <a:pPr algn="just"/>
            <a:r>
              <a:rPr lang="cs-CZ" dirty="0"/>
              <a:t>2.4 Usnadněte uživatelům navigaci, hledání konkrétního obsahu a určování aktuální pozice.</a:t>
            </a:r>
          </a:p>
          <a:p>
            <a:pPr algn="just"/>
            <a:r>
              <a:rPr lang="cs-CZ" dirty="0"/>
              <a:t>2.5 Umožněte uživatelům změnu barvy pozadí, fontu a velikosti písma.</a:t>
            </a:r>
          </a:p>
        </p:txBody>
      </p:sp>
    </p:spTree>
    <p:extLst>
      <p:ext uri="{BB962C8B-B14F-4D97-AF65-F5344CB8AC3E}">
        <p14:creationId xmlns:p14="http://schemas.microsoft.com/office/powerpoint/2010/main" val="3226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3.3 WCAG </a:t>
            </a:r>
            <a:r>
              <a:rPr lang="cs-CZ" dirty="0" smtClean="0"/>
              <a:t>2.0 </a:t>
            </a:r>
            <a:r>
              <a:rPr lang="cs-CZ" dirty="0"/>
              <a:t>- Srozumitelnost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3.1 Zajistěte, aby textový obsah byl čitelný a srozumitelný (</a:t>
            </a:r>
            <a:r>
              <a:rPr lang="cs-CZ" dirty="0" smtClean="0"/>
              <a:t>vizte </a:t>
            </a:r>
            <a:r>
              <a:rPr lang="cs-CZ" dirty="0" err="1"/>
              <a:t>Hume</a:t>
            </a:r>
            <a:r>
              <a:rPr lang="cs-CZ" dirty="0"/>
              <a:t>: „</a:t>
            </a:r>
            <a:r>
              <a:rPr lang="cs-CZ" b="1" i="1" dirty="0"/>
              <a:t>Buď si filozofem, ale vprostřed vší své filozofie zůstaň člověkem.</a:t>
            </a:r>
            <a:r>
              <a:rPr lang="cs-CZ" dirty="0"/>
              <a:t>“).</a:t>
            </a:r>
          </a:p>
          <a:p>
            <a:pPr algn="just"/>
            <a:r>
              <a:rPr lang="cs-CZ" dirty="0"/>
              <a:t>3.2 Zajistěte, aby vzhled a uspořádání (text, multimédia, interaktivní prvky) bylo intuitivní.</a:t>
            </a:r>
          </a:p>
          <a:p>
            <a:pPr algn="just"/>
            <a:r>
              <a:rPr lang="cs-CZ" dirty="0"/>
              <a:t>3.3 Pomozte uživatelům vyvarovat se chyb nebo chyby opravit.</a:t>
            </a:r>
          </a:p>
        </p:txBody>
      </p:sp>
    </p:spTree>
    <p:extLst>
      <p:ext uri="{BB962C8B-B14F-4D97-AF65-F5344CB8AC3E}">
        <p14:creationId xmlns:p14="http://schemas.microsoft.com/office/powerpoint/2010/main" val="40584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3.4 WCAG </a:t>
            </a:r>
            <a:r>
              <a:rPr lang="cs-CZ" dirty="0" smtClean="0"/>
              <a:t>2.0 </a:t>
            </a:r>
            <a:r>
              <a:rPr lang="cs-CZ" dirty="0"/>
              <a:t>- Robustnost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4.1 Snažte se o maximální kompatibilitu se současnými i budoucími přístupovými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17610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Referenční seznam -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Použité literatury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Autofit/>
          </a:bodyPr>
          <a:lstStyle/>
          <a:p>
            <a:r>
              <a:rPr lang="en-US" sz="800" dirty="0"/>
              <a:t>AUSBURN, L. J., &amp; </a:t>
            </a:r>
            <a:r>
              <a:rPr lang="en-US" sz="800" dirty="0" err="1"/>
              <a:t>Ausburn</a:t>
            </a:r>
            <a:r>
              <a:rPr lang="en-US" sz="800" dirty="0"/>
              <a:t>, F. G. (1978). Visual literacy: Background, theory, and practice.</a:t>
            </a:r>
            <a:r>
              <a:rPr lang="cs-CZ" sz="800" dirty="0"/>
              <a:t> </a:t>
            </a:r>
            <a:r>
              <a:rPr lang="en-US" sz="800" i="1" dirty="0"/>
              <a:t>Programmed Learning, &amp; Educational Technology, 15</a:t>
            </a:r>
            <a:r>
              <a:rPr lang="en-US" sz="800" dirty="0"/>
              <a:t>, 292-297.</a:t>
            </a:r>
            <a:endParaRPr lang="cs-CZ" sz="800" dirty="0"/>
          </a:p>
          <a:p>
            <a:pPr lvl="0"/>
            <a:r>
              <a:rPr lang="cs-CZ" sz="800" dirty="0" smtClean="0"/>
              <a:t>ALESSI</a:t>
            </a:r>
            <a:r>
              <a:rPr lang="cs-CZ" sz="800" dirty="0"/>
              <a:t>, </a:t>
            </a:r>
            <a:r>
              <a:rPr lang="cs-CZ" sz="800" dirty="0" err="1"/>
              <a:t>Stephen</a:t>
            </a:r>
            <a:r>
              <a:rPr lang="cs-CZ" sz="800" dirty="0"/>
              <a:t> M a </a:t>
            </a:r>
            <a:r>
              <a:rPr lang="cs-CZ" sz="800" dirty="0" err="1"/>
              <a:t>Stanley</a:t>
            </a:r>
            <a:r>
              <a:rPr lang="cs-CZ" sz="800" dirty="0"/>
              <a:t> R TROLLIP. </a:t>
            </a:r>
            <a:r>
              <a:rPr lang="cs-CZ" sz="800" i="1" dirty="0" err="1"/>
              <a:t>Computer-based</a:t>
            </a:r>
            <a:r>
              <a:rPr lang="cs-CZ" sz="800" i="1" dirty="0"/>
              <a:t> </a:t>
            </a:r>
            <a:r>
              <a:rPr lang="cs-CZ" sz="800" i="1" dirty="0" err="1"/>
              <a:t>Instruction</a:t>
            </a:r>
            <a:r>
              <a:rPr lang="cs-CZ" sz="800" i="1" dirty="0"/>
              <a:t>: </a:t>
            </a:r>
            <a:r>
              <a:rPr lang="cs-CZ" sz="800" i="1" dirty="0" err="1"/>
              <a:t>Methods</a:t>
            </a:r>
            <a:r>
              <a:rPr lang="cs-CZ" sz="800" i="1" dirty="0"/>
              <a:t> and Development</a:t>
            </a:r>
            <a:r>
              <a:rPr lang="cs-CZ" sz="800" dirty="0"/>
              <a:t>. 2. United </a:t>
            </a:r>
            <a:r>
              <a:rPr lang="cs-CZ" sz="800" dirty="0" err="1"/>
              <a:t>States</a:t>
            </a:r>
            <a:r>
              <a:rPr lang="cs-CZ" sz="800" dirty="0"/>
              <a:t>: </a:t>
            </a:r>
            <a:r>
              <a:rPr lang="cs-CZ" sz="800" dirty="0" err="1"/>
              <a:t>Prentice</a:t>
            </a:r>
            <a:r>
              <a:rPr lang="cs-CZ" sz="800" dirty="0"/>
              <a:t> </a:t>
            </a:r>
            <a:r>
              <a:rPr lang="cs-CZ" sz="800" dirty="0" err="1"/>
              <a:t>Hall</a:t>
            </a:r>
            <a:r>
              <a:rPr lang="cs-CZ" sz="800" dirty="0"/>
              <a:t>, 1991. ISBN 9780131685925.</a:t>
            </a:r>
          </a:p>
          <a:p>
            <a:pPr lvl="0"/>
            <a:r>
              <a:rPr lang="cs-CZ" sz="800" dirty="0"/>
              <a:t>BYČKOVSKÝ, Petr. </a:t>
            </a:r>
            <a:r>
              <a:rPr lang="cs-CZ" sz="800" i="1" dirty="0"/>
              <a:t>Základy měření výsledků výuky: Tvorba didaktického testu</a:t>
            </a:r>
            <a:r>
              <a:rPr lang="cs-CZ" sz="800" dirty="0"/>
              <a:t>. Praha: České vysoké učení technické v Praze, 1982</a:t>
            </a:r>
            <a:r>
              <a:rPr lang="cs-CZ" sz="800" dirty="0" smtClean="0"/>
              <a:t>.</a:t>
            </a:r>
          </a:p>
          <a:p>
            <a:pPr lvl="0"/>
            <a:r>
              <a:rPr lang="en-US" sz="800" dirty="0"/>
              <a:t>BRYS, Catherine M. a </a:t>
            </a:r>
            <a:r>
              <a:rPr lang="en-US" sz="800" dirty="0" err="1"/>
              <a:t>Wim</a:t>
            </a:r>
            <a:r>
              <a:rPr lang="en-US" sz="800" dirty="0"/>
              <a:t> VANDERBAUWHEDE. Communication Challenges in the WC3's Web Content Accessibility Guidelines. </a:t>
            </a:r>
            <a:r>
              <a:rPr lang="en-US" sz="800" i="1" dirty="0"/>
              <a:t>Technical Communication</a:t>
            </a:r>
            <a:r>
              <a:rPr lang="en-US" sz="800" dirty="0"/>
              <a:t> [online]. 2006, </a:t>
            </a:r>
            <a:r>
              <a:rPr lang="en-US" sz="800" b="1" dirty="0"/>
              <a:t>53</a:t>
            </a:r>
            <a:r>
              <a:rPr lang="en-US" sz="800" dirty="0"/>
              <a:t>(1), 60-78</a:t>
            </a:r>
            <a:r>
              <a:rPr lang="cs-CZ" sz="800" dirty="0"/>
              <a:t>. </a:t>
            </a:r>
            <a:r>
              <a:rPr lang="en-US" sz="800" dirty="0"/>
              <a:t>ISSN 00493155</a:t>
            </a:r>
            <a:endParaRPr lang="cs-CZ" sz="800" dirty="0"/>
          </a:p>
          <a:p>
            <a:pPr lvl="0"/>
            <a:r>
              <a:rPr lang="cs-CZ" sz="800" i="1" dirty="0" err="1"/>
              <a:t>Creative</a:t>
            </a:r>
            <a:r>
              <a:rPr lang="cs-CZ" sz="800" i="1" dirty="0"/>
              <a:t> </a:t>
            </a:r>
            <a:r>
              <a:rPr lang="cs-CZ" sz="800" i="1" dirty="0" err="1"/>
              <a:t>Commons</a:t>
            </a:r>
            <a:r>
              <a:rPr lang="cs-CZ" sz="800" dirty="0"/>
              <a:t> [online]. Praha: </a:t>
            </a:r>
            <a:r>
              <a:rPr lang="cs-CZ" sz="800" dirty="0" err="1"/>
              <a:t>Creative</a:t>
            </a:r>
            <a:r>
              <a:rPr lang="cs-CZ" sz="800" dirty="0"/>
              <a:t> </a:t>
            </a:r>
            <a:r>
              <a:rPr lang="cs-CZ" sz="800" dirty="0" err="1"/>
              <a:t>Commons</a:t>
            </a:r>
            <a:r>
              <a:rPr lang="cs-CZ" sz="800" dirty="0"/>
              <a:t> Česká republika, 2020 [cit. 2020-07-22]. Dostupné z: https://www.creativecommons.cz/</a:t>
            </a:r>
          </a:p>
          <a:p>
            <a:pPr lvl="0"/>
            <a:r>
              <a:rPr lang="cs-CZ" sz="800" dirty="0"/>
              <a:t>ČÁP, Jan. </a:t>
            </a:r>
            <a:r>
              <a:rPr lang="cs-CZ" sz="800" i="1" dirty="0"/>
              <a:t>Psychologie pro učitele / Jan Čáp, Jiří Mareš</a:t>
            </a:r>
            <a:r>
              <a:rPr lang="cs-CZ" sz="800" dirty="0"/>
              <a:t>. 2007. ISBN 9788073672737.</a:t>
            </a:r>
          </a:p>
          <a:p>
            <a:pPr lvl="0"/>
            <a:r>
              <a:rPr lang="cs-CZ" sz="800" dirty="0"/>
              <a:t>ČERVENÝ, Igor. Interaktivní výuková média (IVM). Praha: Univerzita Karlova, Filozofická fakulta, Ústav informačních studií a knihovnictví, 2020. 128 s., přílohy. Vedoucí bakalářské práce Barbora </a:t>
            </a:r>
            <a:r>
              <a:rPr lang="cs-CZ" sz="800" dirty="0" err="1"/>
              <a:t>Drobíková</a:t>
            </a:r>
            <a:r>
              <a:rPr lang="cs-CZ" sz="800" dirty="0"/>
              <a:t>.</a:t>
            </a:r>
          </a:p>
          <a:p>
            <a:pPr lvl="0"/>
            <a:r>
              <a:rPr lang="cs-CZ" sz="800" dirty="0" err="1" smtClean="0"/>
              <a:t>Dhir</a:t>
            </a:r>
            <a:r>
              <a:rPr lang="cs-CZ" sz="800" dirty="0"/>
              <a:t>. </a:t>
            </a:r>
            <a:r>
              <a:rPr lang="cs-CZ" sz="800" i="1" dirty="0" err="1"/>
              <a:t>Primary</a:t>
            </a:r>
            <a:r>
              <a:rPr lang="cs-CZ" sz="800" i="1" dirty="0"/>
              <a:t> </a:t>
            </a:r>
            <a:r>
              <a:rPr lang="cs-CZ" sz="800" i="1" dirty="0" err="1"/>
              <a:t>resources</a:t>
            </a:r>
            <a:r>
              <a:rPr lang="cs-CZ" sz="800" dirty="0"/>
              <a:t> [online]. [cit. 2020-07-08]. Dostupné z: https://www.pearsonschoolsandfecolleges.co.uk/Primary/Primary.aspx</a:t>
            </a:r>
          </a:p>
          <a:p>
            <a:pPr lvl="0"/>
            <a:r>
              <a:rPr lang="cs-CZ" sz="800" dirty="0"/>
              <a:t>DOSTÁL, Jiří. Učební pomůcky a zásada názornosti. </a:t>
            </a:r>
            <a:r>
              <a:rPr lang="cs-CZ" sz="800" i="1" dirty="0"/>
              <a:t>Učební pomůcky a zásada názornosti / Jiří Dostál</a:t>
            </a:r>
            <a:r>
              <a:rPr lang="cs-CZ" sz="800" dirty="0"/>
              <a:t> [online]. 2008 [cit. 2020-07-22].</a:t>
            </a:r>
          </a:p>
          <a:p>
            <a:pPr lvl="0"/>
            <a:r>
              <a:rPr lang="cs-CZ" sz="800" dirty="0"/>
              <a:t>FLEMING, Neil D a </a:t>
            </a:r>
            <a:r>
              <a:rPr lang="cs-CZ" sz="800" dirty="0" err="1"/>
              <a:t>Colleen</a:t>
            </a:r>
            <a:r>
              <a:rPr lang="cs-CZ" sz="800" dirty="0"/>
              <a:t> MILLS. Not </a:t>
            </a:r>
            <a:r>
              <a:rPr lang="cs-CZ" sz="800" dirty="0" err="1"/>
              <a:t>Another</a:t>
            </a:r>
            <a:r>
              <a:rPr lang="cs-CZ" sz="800" dirty="0"/>
              <a:t> </a:t>
            </a:r>
            <a:r>
              <a:rPr lang="cs-CZ" sz="800" dirty="0" err="1"/>
              <a:t>Inventory</a:t>
            </a:r>
            <a:r>
              <a:rPr lang="cs-CZ" sz="800" dirty="0"/>
              <a:t>, </a:t>
            </a:r>
            <a:r>
              <a:rPr lang="cs-CZ" sz="800" dirty="0" err="1"/>
              <a:t>Rather</a:t>
            </a:r>
            <a:r>
              <a:rPr lang="cs-CZ" sz="800" dirty="0"/>
              <a:t> a </a:t>
            </a:r>
            <a:r>
              <a:rPr lang="cs-CZ" sz="800" dirty="0" err="1"/>
              <a:t>Catalyst</a:t>
            </a:r>
            <a:r>
              <a:rPr lang="cs-CZ" sz="800" dirty="0"/>
              <a:t> for </a:t>
            </a:r>
            <a:r>
              <a:rPr lang="cs-CZ" sz="800" dirty="0" err="1"/>
              <a:t>Reflection</a:t>
            </a:r>
            <a:r>
              <a:rPr lang="cs-CZ" sz="800" dirty="0"/>
              <a:t>. </a:t>
            </a:r>
            <a:r>
              <a:rPr lang="cs-CZ" sz="800" i="1" dirty="0"/>
              <a:t>To </a:t>
            </a:r>
            <a:r>
              <a:rPr lang="cs-CZ" sz="800" i="1" dirty="0" err="1"/>
              <a:t>Improve</a:t>
            </a:r>
            <a:r>
              <a:rPr lang="cs-CZ" sz="800" i="1" dirty="0"/>
              <a:t> </a:t>
            </a:r>
            <a:r>
              <a:rPr lang="cs-CZ" sz="800" i="1" dirty="0" err="1"/>
              <a:t>the</a:t>
            </a:r>
            <a:r>
              <a:rPr lang="cs-CZ" sz="800" i="1" dirty="0"/>
              <a:t> </a:t>
            </a:r>
            <a:r>
              <a:rPr lang="cs-CZ" sz="800" i="1" dirty="0" err="1"/>
              <a:t>Academy</a:t>
            </a:r>
            <a:r>
              <a:rPr lang="cs-CZ" sz="800" i="1" dirty="0"/>
              <a:t>: A </a:t>
            </a:r>
            <a:r>
              <a:rPr lang="cs-CZ" sz="800" i="1" dirty="0" err="1"/>
              <a:t>Journal</a:t>
            </a:r>
            <a:r>
              <a:rPr lang="cs-CZ" sz="800" i="1" dirty="0"/>
              <a:t> of </a:t>
            </a:r>
            <a:r>
              <a:rPr lang="cs-CZ" sz="800" i="1" dirty="0" err="1"/>
              <a:t>Educational</a:t>
            </a:r>
            <a:r>
              <a:rPr lang="cs-CZ" sz="800" i="1" dirty="0"/>
              <a:t> Development</a:t>
            </a:r>
            <a:r>
              <a:rPr lang="cs-CZ" sz="800" dirty="0"/>
              <a:t>. </a:t>
            </a:r>
            <a:r>
              <a:rPr lang="cs-CZ" sz="800" dirty="0" err="1"/>
              <a:t>Wiley</a:t>
            </a:r>
            <a:r>
              <a:rPr lang="cs-CZ" sz="800" dirty="0"/>
              <a:t> Online </a:t>
            </a:r>
            <a:r>
              <a:rPr lang="cs-CZ" sz="800" dirty="0" err="1"/>
              <a:t>Library</a:t>
            </a:r>
            <a:r>
              <a:rPr lang="cs-CZ" sz="800" dirty="0"/>
              <a:t>, 1992, </a:t>
            </a:r>
            <a:r>
              <a:rPr lang="cs-CZ" sz="800" b="1" dirty="0"/>
              <a:t>11</a:t>
            </a:r>
            <a:r>
              <a:rPr lang="cs-CZ" sz="800" dirty="0"/>
              <a:t>(1), 137-155. DOI: https://doi.org/10.1002/j.2334-4822.1992.tb00213.x.</a:t>
            </a:r>
          </a:p>
          <a:p>
            <a:pPr lvl="0"/>
            <a:r>
              <a:rPr lang="cs-CZ" sz="800" dirty="0"/>
              <a:t>HALLIDAY, J. </a:t>
            </a:r>
            <a:r>
              <a:rPr lang="cs-CZ" sz="800" dirty="0" err="1"/>
              <a:t>How</a:t>
            </a:r>
            <a:r>
              <a:rPr lang="cs-CZ" sz="800" dirty="0"/>
              <a:t> to </a:t>
            </a:r>
            <a:r>
              <a:rPr lang="cs-CZ" sz="800" dirty="0" err="1"/>
              <a:t>improve</a:t>
            </a:r>
            <a:r>
              <a:rPr lang="cs-CZ" sz="800" dirty="0"/>
              <a:t> </a:t>
            </a:r>
            <a:r>
              <a:rPr lang="cs-CZ" sz="800" dirty="0" err="1"/>
              <a:t>the</a:t>
            </a:r>
            <a:r>
              <a:rPr lang="cs-CZ" sz="800" dirty="0"/>
              <a:t> </a:t>
            </a:r>
            <a:r>
              <a:rPr lang="cs-CZ" sz="800" dirty="0" err="1"/>
              <a:t>school</a:t>
            </a:r>
            <a:r>
              <a:rPr lang="cs-CZ" sz="800" dirty="0"/>
              <a:t> </a:t>
            </a:r>
            <a:r>
              <a:rPr lang="cs-CZ" sz="800" dirty="0" err="1"/>
              <a:t>results</a:t>
            </a:r>
            <a:r>
              <a:rPr lang="cs-CZ" sz="800" dirty="0"/>
              <a:t>: not extra </a:t>
            </a:r>
            <a:r>
              <a:rPr lang="cs-CZ" sz="800" dirty="0" err="1"/>
              <a:t>maths</a:t>
            </a:r>
            <a:r>
              <a:rPr lang="cs-CZ" sz="800" dirty="0"/>
              <a:t> but music, </a:t>
            </a:r>
            <a:r>
              <a:rPr lang="cs-CZ" sz="800" dirty="0" err="1"/>
              <a:t>loads</a:t>
            </a:r>
            <a:r>
              <a:rPr lang="cs-CZ" sz="800" dirty="0"/>
              <a:t> of </a:t>
            </a:r>
            <a:r>
              <a:rPr lang="cs-CZ" sz="800" dirty="0" err="1"/>
              <a:t>it</a:t>
            </a:r>
            <a:r>
              <a:rPr lang="cs-CZ" sz="800" dirty="0"/>
              <a:t>. </a:t>
            </a:r>
            <a:r>
              <a:rPr lang="cs-CZ" sz="800" i="1" dirty="0" err="1"/>
              <a:t>The</a:t>
            </a:r>
            <a:r>
              <a:rPr lang="cs-CZ" sz="800" i="1" dirty="0"/>
              <a:t> </a:t>
            </a:r>
            <a:r>
              <a:rPr lang="cs-CZ" sz="800" i="1" dirty="0" err="1"/>
              <a:t>Guardian</a:t>
            </a:r>
            <a:r>
              <a:rPr lang="cs-CZ" sz="800" i="1" dirty="0"/>
              <a:t>:</a:t>
            </a:r>
            <a:r>
              <a:rPr lang="cs-CZ" sz="800" dirty="0"/>
              <a:t> [online]. 3. 10. 2017 [cit. 2020-07-20]. Dostupné z: https://www.theguardian.com/education/2017/oct/03/school-results-music-bradford</a:t>
            </a:r>
          </a:p>
          <a:p>
            <a:pPr lvl="0"/>
            <a:r>
              <a:rPr lang="cs-CZ" sz="800" dirty="0"/>
              <a:t>HAVLÍNOVÁ, Hana. Didaktické testy. In: </a:t>
            </a:r>
            <a:r>
              <a:rPr lang="cs-CZ" sz="800" i="1" dirty="0"/>
              <a:t>Metodický portál RVP</a:t>
            </a:r>
            <a:r>
              <a:rPr lang="cs-CZ" sz="800" dirty="0"/>
              <a:t> [online]. 2011 [cit. 2020-07-20]. Dostupné z: https://</a:t>
            </a:r>
            <a:r>
              <a:rPr lang="cs-CZ" sz="800" dirty="0" smtClean="0"/>
              <a:t>wiki.rvp.cz/Knihovna/1.Pedagogick%C3%BD_lexikon/D/Didaktick%C3%A9_testy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30641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Referenční seznam -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Použité literatury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Autofit/>
          </a:bodyPr>
          <a:lstStyle/>
          <a:p>
            <a:r>
              <a:rPr lang="cs-CZ" sz="800" i="1" dirty="0"/>
              <a:t>Inovace VOV: portál inovace vyššího odborného vzdělávání</a:t>
            </a:r>
            <a:r>
              <a:rPr lang="cs-CZ" sz="800" dirty="0"/>
              <a:t> [online]. Praha: ČVUT v Praze, Fakulta elektrotechnická, Katedra telekomunikační techniky, 2019 [cit. 2020-07-22]. Dostupné z: https://www.vovcr.cz</a:t>
            </a:r>
            <a:r>
              <a:rPr lang="cs-CZ" sz="800" dirty="0" smtClean="0"/>
              <a:t>/</a:t>
            </a:r>
          </a:p>
          <a:p>
            <a:pPr lvl="0"/>
            <a:r>
              <a:rPr lang="cs-CZ" sz="800" dirty="0" smtClean="0"/>
              <a:t>JANKO</a:t>
            </a:r>
            <a:r>
              <a:rPr lang="cs-CZ" sz="800" dirty="0"/>
              <a:t>, Tomáš. </a:t>
            </a:r>
            <a:r>
              <a:rPr lang="cs-CZ" sz="800" i="1" dirty="0"/>
              <a:t>Učebnice: druhy, funkce, práce s učebnicí</a:t>
            </a:r>
            <a:r>
              <a:rPr lang="cs-CZ" sz="800" dirty="0"/>
              <a:t>. Brno: Pedagogická fakulta MU, 2017.</a:t>
            </a:r>
          </a:p>
          <a:p>
            <a:pPr lvl="0"/>
            <a:r>
              <a:rPr lang="cs-CZ" sz="800" dirty="0"/>
              <a:t>KLEMENT, Milan a Jiří DOSTÁL. GOOGLE PLAY. </a:t>
            </a:r>
            <a:r>
              <a:rPr lang="cs-CZ" sz="800" i="1" dirty="0"/>
              <a:t>Teorie, východiska, principy a rozvoj distančního vzdělávání realizovaného formou e-</a:t>
            </a:r>
            <a:r>
              <a:rPr lang="cs-CZ" sz="800" i="1" dirty="0" err="1"/>
              <a:t>learningu</a:t>
            </a:r>
            <a:r>
              <a:rPr lang="cs-CZ" sz="800" dirty="0"/>
              <a:t> [online]. 2018 [cit. 2020-07-08]. Dostupné z: https://play.google.com/store/books/details?id=hZ9yDwAAQBAJ&amp;rdid=book-hZ9yDwAAQBAJ&amp;rdot=1&amp;source=gbs_vpt_read&amp;pcampaignid=books_booksearch_viewport</a:t>
            </a:r>
          </a:p>
          <a:p>
            <a:pPr lvl="0"/>
            <a:r>
              <a:rPr lang="cs-CZ" sz="800" dirty="0"/>
              <a:t>KOTRBA, Tomáš a Lubor LACINA. </a:t>
            </a:r>
            <a:r>
              <a:rPr lang="cs-CZ" sz="800" i="1" dirty="0"/>
              <a:t>Aktivizační metody ve výuce: příručka moderního pedagoga</a:t>
            </a:r>
            <a:r>
              <a:rPr lang="cs-CZ" sz="800" dirty="0"/>
              <a:t>. 2., </a:t>
            </a:r>
            <a:r>
              <a:rPr lang="cs-CZ" sz="800" dirty="0" err="1"/>
              <a:t>přeprac</a:t>
            </a:r>
            <a:r>
              <a:rPr lang="cs-CZ" sz="800" dirty="0"/>
              <a:t>. a dopl. vyd. Brno, 2011. ISBN 978-80-87474-34-1</a:t>
            </a:r>
            <a:r>
              <a:rPr lang="cs-CZ" sz="800" dirty="0" smtClean="0"/>
              <a:t>.</a:t>
            </a:r>
          </a:p>
          <a:p>
            <a:r>
              <a:rPr lang="cs-CZ" sz="800" dirty="0" smtClean="0"/>
              <a:t>Knihovna </a:t>
            </a:r>
            <a:r>
              <a:rPr lang="cs-CZ" sz="800" dirty="0"/>
              <a:t>PedF UK. </a:t>
            </a:r>
            <a:r>
              <a:rPr lang="cs-CZ" sz="800" i="1" dirty="0" err="1"/>
              <a:t>Future</a:t>
            </a:r>
            <a:r>
              <a:rPr lang="cs-CZ" sz="800" i="1" dirty="0"/>
              <a:t> </a:t>
            </a:r>
            <a:r>
              <a:rPr lang="cs-CZ" sz="800" i="1" dirty="0" err="1"/>
              <a:t>Books</a:t>
            </a:r>
            <a:r>
              <a:rPr lang="cs-CZ" sz="800" dirty="0"/>
              <a:t> [online]. Brno: </a:t>
            </a:r>
            <a:r>
              <a:rPr lang="cs-CZ" sz="800" dirty="0" err="1"/>
              <a:t>Softresource</a:t>
            </a:r>
            <a:r>
              <a:rPr lang="cs-CZ" sz="800" dirty="0"/>
              <a:t>, spol. s r.o., 2018. Dostupné z: https://futurebooks.cz/#/cuni/pedf</a:t>
            </a:r>
            <a:r>
              <a:rPr lang="cs-CZ" sz="800" dirty="0" smtClean="0"/>
              <a:t>/</a:t>
            </a:r>
            <a:endParaRPr lang="cs-CZ" sz="800" dirty="0" smtClean="0"/>
          </a:p>
          <a:p>
            <a:pPr lvl="0"/>
            <a:r>
              <a:rPr lang="cs-CZ" sz="800" dirty="0" smtClean="0"/>
              <a:t>LÉVY</a:t>
            </a:r>
            <a:r>
              <a:rPr lang="cs-CZ" sz="800" dirty="0"/>
              <a:t>, </a:t>
            </a:r>
            <a:r>
              <a:rPr lang="cs-CZ" sz="800" dirty="0" err="1"/>
              <a:t>Pierre</a:t>
            </a:r>
            <a:r>
              <a:rPr lang="cs-CZ" sz="800" dirty="0"/>
              <a:t> P. </a:t>
            </a:r>
            <a:r>
              <a:rPr lang="cs-CZ" sz="800" i="1" dirty="0" err="1"/>
              <a:t>Kyberkultura</a:t>
            </a:r>
            <a:r>
              <a:rPr lang="cs-CZ" sz="800" i="1" dirty="0"/>
              <a:t>: zpráva pro Radu Evropy v rámci projektu "Nové technologie</a:t>
            </a:r>
            <a:r>
              <a:rPr lang="cs-CZ" sz="800" dirty="0"/>
              <a:t>. 2000. ISBN 8024601095</a:t>
            </a:r>
            <a:r>
              <a:rPr lang="cs-CZ" sz="800" dirty="0" smtClean="0"/>
              <a:t>.</a:t>
            </a:r>
          </a:p>
          <a:p>
            <a:r>
              <a:rPr lang="cs-CZ" sz="800" dirty="0" smtClean="0"/>
              <a:t>LISTER</a:t>
            </a:r>
            <a:r>
              <a:rPr lang="cs-CZ" sz="800" dirty="0"/>
              <a:t>, Martin a kol. New Media: A </a:t>
            </a:r>
            <a:r>
              <a:rPr lang="cs-CZ" sz="800" dirty="0" err="1"/>
              <a:t>Critical</a:t>
            </a:r>
            <a:r>
              <a:rPr lang="cs-CZ" sz="800" dirty="0"/>
              <a:t> </a:t>
            </a:r>
            <a:r>
              <a:rPr lang="cs-CZ" sz="800" dirty="0" err="1"/>
              <a:t>Introduction</a:t>
            </a:r>
            <a:r>
              <a:rPr lang="cs-CZ" sz="800" dirty="0"/>
              <a:t>. </a:t>
            </a:r>
            <a:r>
              <a:rPr lang="cs-CZ" sz="800" dirty="0" err="1"/>
              <a:t>Routledge</a:t>
            </a:r>
            <a:r>
              <a:rPr lang="cs-CZ" sz="800" dirty="0"/>
              <a:t>. London – New York 2003</a:t>
            </a:r>
            <a:r>
              <a:rPr lang="cs-CZ" sz="800" dirty="0" smtClean="0"/>
              <a:t>.</a:t>
            </a:r>
          </a:p>
          <a:p>
            <a:r>
              <a:rPr lang="cs-CZ" sz="800" dirty="0"/>
              <a:t>LUKEŠ, Dominik. Inovace VOV - EKON - MOOC. </a:t>
            </a:r>
            <a:r>
              <a:rPr lang="cs-CZ" sz="800" i="1" dirty="0" err="1"/>
              <a:t>YouTobe</a:t>
            </a:r>
            <a:r>
              <a:rPr lang="cs-CZ" sz="800" i="1" dirty="0"/>
              <a:t>: </a:t>
            </a:r>
            <a:r>
              <a:rPr lang="cs-CZ" sz="800" i="1" dirty="0" err="1"/>
              <a:t>YouTobe</a:t>
            </a:r>
            <a:r>
              <a:rPr lang="cs-CZ" sz="800" i="1" dirty="0"/>
              <a:t> CZ</a:t>
            </a:r>
            <a:r>
              <a:rPr lang="cs-CZ" sz="800" dirty="0"/>
              <a:t> [online]. Litoměřice: Vyšší odborná škola, Obchodní akademie, Střední odborná škola a Jazyková škola s právem státní jazykové zkoušky EKONOM, 2018. Dostupné z: https://</a:t>
            </a:r>
            <a:r>
              <a:rPr lang="cs-CZ" sz="800" dirty="0" smtClean="0"/>
              <a:t>www.youtube.com/channel/UCY8FRTetFz8-J0R4oB4XyAg/videos</a:t>
            </a:r>
            <a:endParaRPr lang="cs-CZ" sz="800" dirty="0" smtClean="0"/>
          </a:p>
          <a:p>
            <a:pPr lvl="0"/>
            <a:r>
              <a:rPr lang="cs-CZ" sz="800" dirty="0" smtClean="0"/>
              <a:t>MACEVICIUTE</a:t>
            </a:r>
            <a:r>
              <a:rPr lang="cs-CZ" sz="800" dirty="0"/>
              <a:t>, Elena, T.D. WILSON, </a:t>
            </a:r>
            <a:r>
              <a:rPr lang="cs-CZ" sz="800" dirty="0" err="1"/>
              <a:t>Arunas</a:t>
            </a:r>
            <a:r>
              <a:rPr lang="cs-CZ" sz="800" dirty="0"/>
              <a:t> GUDINAVIČIUS a </a:t>
            </a:r>
            <a:r>
              <a:rPr lang="cs-CZ" sz="800" dirty="0" err="1"/>
              <a:t>Andrius</a:t>
            </a:r>
            <a:r>
              <a:rPr lang="cs-CZ" sz="800" dirty="0"/>
              <a:t> ŠUMINAS, 2017. E-</a:t>
            </a:r>
            <a:r>
              <a:rPr lang="cs-CZ" sz="800" dirty="0" err="1"/>
              <a:t>books</a:t>
            </a:r>
            <a:r>
              <a:rPr lang="cs-CZ" sz="800" dirty="0"/>
              <a:t> in </a:t>
            </a:r>
            <a:r>
              <a:rPr lang="cs-CZ" sz="800" dirty="0" err="1"/>
              <a:t>academic</a:t>
            </a:r>
            <a:r>
              <a:rPr lang="cs-CZ" sz="800" dirty="0"/>
              <a:t> </a:t>
            </a:r>
            <a:r>
              <a:rPr lang="cs-CZ" sz="800" dirty="0" err="1"/>
              <a:t>libraries</a:t>
            </a:r>
            <a:r>
              <a:rPr lang="cs-CZ" sz="800" dirty="0"/>
              <a:t>: </a:t>
            </a:r>
            <a:r>
              <a:rPr lang="cs-CZ" sz="800" dirty="0" err="1"/>
              <a:t>results</a:t>
            </a:r>
            <a:r>
              <a:rPr lang="cs-CZ" sz="800" dirty="0"/>
              <a:t> of a </a:t>
            </a:r>
            <a:r>
              <a:rPr lang="cs-CZ" sz="800" dirty="0" err="1"/>
              <a:t>survey</a:t>
            </a:r>
            <a:r>
              <a:rPr lang="cs-CZ" sz="800" dirty="0"/>
              <a:t> </a:t>
            </a:r>
            <a:r>
              <a:rPr lang="cs-CZ" sz="800" dirty="0" err="1"/>
              <a:t>carried</a:t>
            </a:r>
            <a:r>
              <a:rPr lang="cs-CZ" sz="800" dirty="0"/>
              <a:t> </a:t>
            </a:r>
            <a:r>
              <a:rPr lang="cs-CZ" sz="800" dirty="0" err="1"/>
              <a:t>out</a:t>
            </a:r>
            <a:r>
              <a:rPr lang="cs-CZ" sz="800" dirty="0"/>
              <a:t> in </a:t>
            </a:r>
            <a:r>
              <a:rPr lang="cs-CZ" sz="800" dirty="0" err="1"/>
              <a:t>Sweden</a:t>
            </a:r>
            <a:r>
              <a:rPr lang="cs-CZ" sz="800" dirty="0"/>
              <a:t> and </a:t>
            </a:r>
            <a:r>
              <a:rPr lang="cs-CZ" sz="800" dirty="0" err="1"/>
              <a:t>Lithuania</a:t>
            </a:r>
            <a:r>
              <a:rPr lang="cs-CZ" sz="800" dirty="0"/>
              <a:t>. </a:t>
            </a:r>
            <a:r>
              <a:rPr lang="cs-CZ" sz="800" i="1" dirty="0" err="1"/>
              <a:t>Information</a:t>
            </a:r>
            <a:r>
              <a:rPr lang="cs-CZ" sz="800" i="1" dirty="0"/>
              <a:t> Research</a:t>
            </a:r>
            <a:r>
              <a:rPr lang="cs-CZ" sz="800" dirty="0"/>
              <a:t> [online]. </a:t>
            </a:r>
            <a:r>
              <a:rPr lang="cs-CZ" sz="800" b="1" dirty="0"/>
              <a:t>22</a:t>
            </a:r>
            <a:r>
              <a:rPr lang="cs-CZ" sz="800" dirty="0"/>
              <a:t>(3) [cit. 2018-10-09]. Dostupné z: http://www.informationr.net/ir/22-3/paper762.html</a:t>
            </a:r>
          </a:p>
          <a:p>
            <a:r>
              <a:rPr lang="cs-CZ" sz="800" dirty="0"/>
              <a:t>MANA, Martin. </a:t>
            </a:r>
            <a:r>
              <a:rPr lang="cs-CZ" sz="800" i="1" dirty="0"/>
              <a:t>KULTURNÍ PRŮMYSLY V ČR: AUDIOVIZUÁLNÍ A MEDIÁLNÍ SEKTOR 2018</a:t>
            </a:r>
            <a:r>
              <a:rPr lang="cs-CZ" sz="800" dirty="0"/>
              <a:t> [online]. Praha: Český statistický úřad, 2019. Dostupné z: https://</a:t>
            </a:r>
            <a:r>
              <a:rPr lang="cs-CZ" sz="800" dirty="0" smtClean="0"/>
              <a:t>www.czso.cz/csu/czso/kulturni-prumysly-v-cr-audiovizualni-a-medialni-sektor-5q9nokvnxr</a:t>
            </a:r>
            <a:endParaRPr lang="cs-CZ" sz="800" dirty="0" smtClean="0"/>
          </a:p>
          <a:p>
            <a:pPr lvl="0"/>
            <a:r>
              <a:rPr lang="cs-CZ" sz="800" dirty="0" smtClean="0"/>
              <a:t>MAŇÁK</a:t>
            </a:r>
            <a:r>
              <a:rPr lang="cs-CZ" sz="800" dirty="0"/>
              <a:t>, Josef. </a:t>
            </a:r>
            <a:r>
              <a:rPr lang="cs-CZ" sz="800" i="1" dirty="0"/>
              <a:t>Metodický portál RVP: Aktivizující výukové metody</a:t>
            </a:r>
            <a:r>
              <a:rPr lang="cs-CZ" sz="800" dirty="0"/>
              <a:t> [online]. 2011 [cit. 2020-07-08]. Dostupné z: https://clanky.rvp.cz/clanek/c/O/14483/AKTIVIZUJICI-VYUKOVE-METODY.html</a:t>
            </a:r>
            <a:r>
              <a:rPr lang="cs-CZ" sz="800" dirty="0" smtClean="0"/>
              <a:t>/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840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Referenční seznam - </a:t>
            </a:r>
            <a:r>
              <a:rPr lang="cs-CZ" b="1" dirty="0">
                <a:solidFill>
                  <a:srgbClr val="5FCBEF"/>
                </a:solidFill>
                <a:latin typeface="Gill Sans Nova Light" panose="020B0302020104020203" pitchFamily="34" charset="0"/>
              </a:rPr>
              <a:t>Použité literatury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Autofit/>
          </a:bodyPr>
          <a:lstStyle/>
          <a:p>
            <a:r>
              <a:rPr lang="cs-CZ" sz="800" dirty="0"/>
              <a:t>MAŇÁK, Josef a Lubor LACINA. </a:t>
            </a:r>
            <a:r>
              <a:rPr lang="cs-CZ" sz="800" i="1" dirty="0"/>
              <a:t>Rozvoj aktivity, samostatnosti a tvořivosti žáků: příručka moderního pedagoga</a:t>
            </a:r>
            <a:r>
              <a:rPr lang="cs-CZ" sz="800" dirty="0"/>
              <a:t>. 2., </a:t>
            </a:r>
            <a:r>
              <a:rPr lang="cs-CZ" sz="800" dirty="0" err="1"/>
              <a:t>přeprac</a:t>
            </a:r>
            <a:r>
              <a:rPr lang="cs-CZ" sz="800" dirty="0"/>
              <a:t>. a dopl. vyd. Brno: Masarykova univerzita, 1998. Spisy Masarykovy univerzity v Brně. ISBN 80-210-1880-1</a:t>
            </a:r>
            <a:r>
              <a:rPr lang="cs-CZ" sz="800" dirty="0" smtClean="0"/>
              <a:t>.</a:t>
            </a:r>
          </a:p>
          <a:p>
            <a:pPr lvl="0"/>
            <a:r>
              <a:rPr lang="cs-CZ" sz="800" dirty="0" smtClean="0"/>
              <a:t>MAREŠ</a:t>
            </a:r>
            <a:r>
              <a:rPr lang="cs-CZ" sz="800" dirty="0"/>
              <a:t>, Jiří. Učení z obrazového materiálu. </a:t>
            </a:r>
            <a:r>
              <a:rPr lang="cs-CZ" sz="800" i="1" dirty="0"/>
              <a:t>Pedagogika</a:t>
            </a:r>
            <a:r>
              <a:rPr lang="cs-CZ" sz="800" dirty="0"/>
              <a:t>. 1995, </a:t>
            </a:r>
            <a:r>
              <a:rPr lang="cs-CZ" sz="800" b="1" dirty="0"/>
              <a:t>45</a:t>
            </a:r>
            <a:r>
              <a:rPr lang="cs-CZ" sz="800" dirty="0"/>
              <a:t>(4), 318-328.</a:t>
            </a:r>
          </a:p>
          <a:p>
            <a:pPr lvl="0"/>
            <a:r>
              <a:rPr lang="cs-CZ" sz="800" i="1" dirty="0"/>
              <a:t>Národní ústav pro vzdělávání</a:t>
            </a:r>
            <a:r>
              <a:rPr lang="cs-CZ" sz="800" dirty="0"/>
              <a:t> [online]. Praha: Národní ústav pro vzdělávání [cit. 2020-07-22]. Dostupné z: http://www.nuv.cz/</a:t>
            </a:r>
          </a:p>
          <a:p>
            <a:pPr lvl="0"/>
            <a:r>
              <a:rPr lang="cs-CZ" sz="800" i="1" dirty="0"/>
              <a:t>Národní ústav pro vzdělávání: Diskuse ke Standardu digitálních vzdělávacích zdrojů</a:t>
            </a:r>
            <a:r>
              <a:rPr lang="cs-CZ" sz="800" dirty="0"/>
              <a:t> [online]. Praha: Národní ústav pro vzdělávání [cit. 2020-07-08]. Dostupné z: http://</a:t>
            </a:r>
            <a:r>
              <a:rPr lang="cs-CZ" sz="800" dirty="0" smtClean="0"/>
              <a:t>www.nuv.cz/di</a:t>
            </a:r>
            <a:endParaRPr lang="cs-CZ" sz="800" i="1" dirty="0" smtClean="0"/>
          </a:p>
          <a:p>
            <a:pPr lvl="0"/>
            <a:r>
              <a:rPr lang="cs-CZ" sz="800" i="1" dirty="0" smtClean="0"/>
              <a:t>Národní </a:t>
            </a:r>
            <a:r>
              <a:rPr lang="cs-CZ" sz="800" i="1" dirty="0"/>
              <a:t>ústav pro vzdělávání: Diskuse ke Standardu digitálních vzdělávacích zdrojů</a:t>
            </a:r>
            <a:r>
              <a:rPr lang="cs-CZ" sz="800" dirty="0"/>
              <a:t> [online]. Praha: Národní ústav pro vzdělávání [cit. 2020-07-08]. Dostupné z: http://www.nuv.cz/di</a:t>
            </a:r>
          </a:p>
          <a:p>
            <a:pPr lvl="0"/>
            <a:r>
              <a:rPr lang="cs-CZ" sz="800" dirty="0" smtClean="0"/>
              <a:t>PISTORIUS</a:t>
            </a:r>
            <a:r>
              <a:rPr lang="cs-CZ" sz="800" dirty="0"/>
              <a:t>, Vladimír. </a:t>
            </a:r>
            <a:r>
              <a:rPr lang="cs-CZ" sz="800" i="1" dirty="0"/>
              <a:t>Jak se dělá kniha: příručka pro nakladatele / Vladimír </a:t>
            </a:r>
            <a:r>
              <a:rPr lang="cs-CZ" sz="800" i="1" dirty="0" err="1"/>
              <a:t>Pistorius</a:t>
            </a:r>
            <a:r>
              <a:rPr lang="cs-CZ" sz="800" dirty="0"/>
              <a:t>. 2019. ISBN 9788075790590</a:t>
            </a:r>
          </a:p>
          <a:p>
            <a:pPr lvl="0"/>
            <a:r>
              <a:rPr lang="cs-CZ" sz="800" dirty="0"/>
              <a:t>PRŮCHA, Jan, Eliška WALTEROVÁ a Jiří MAREŠ. </a:t>
            </a:r>
            <a:r>
              <a:rPr lang="cs-CZ" sz="800" i="1" dirty="0"/>
              <a:t>Pedagogický slovník</a:t>
            </a:r>
            <a:r>
              <a:rPr lang="cs-CZ" sz="800" dirty="0"/>
              <a:t>. 7., </a:t>
            </a:r>
            <a:r>
              <a:rPr lang="cs-CZ" sz="800" dirty="0" err="1"/>
              <a:t>aktualiz</a:t>
            </a:r>
            <a:r>
              <a:rPr lang="cs-CZ" sz="800" dirty="0"/>
              <a:t>. a </a:t>
            </a:r>
            <a:r>
              <a:rPr lang="cs-CZ" sz="800" dirty="0" err="1"/>
              <a:t>rozš</a:t>
            </a:r>
            <a:r>
              <a:rPr lang="cs-CZ" sz="800" dirty="0"/>
              <a:t>. vyd. Praha: Portál, 2013. ISBN 9788026204039.</a:t>
            </a:r>
          </a:p>
          <a:p>
            <a:pPr lvl="0"/>
            <a:r>
              <a:rPr lang="cs-CZ" sz="800" dirty="0"/>
              <a:t>REICHEL, Jiří. </a:t>
            </a:r>
            <a:r>
              <a:rPr lang="cs-CZ" sz="800" i="1" dirty="0"/>
              <a:t>Kapitoly metodologie sociálních výzkumů</a:t>
            </a:r>
            <a:r>
              <a:rPr lang="cs-CZ" sz="800" dirty="0"/>
              <a:t>. Praha: </a:t>
            </a:r>
            <a:r>
              <a:rPr lang="cs-CZ" sz="800" dirty="0" err="1"/>
              <a:t>Grada</a:t>
            </a:r>
            <a:r>
              <a:rPr lang="cs-CZ" sz="800" dirty="0"/>
              <a:t>, 2009. Sociologie (</a:t>
            </a:r>
            <a:r>
              <a:rPr lang="cs-CZ" sz="800" dirty="0" err="1"/>
              <a:t>Grada</a:t>
            </a:r>
            <a:r>
              <a:rPr lang="cs-CZ" sz="800" dirty="0"/>
              <a:t>). ISBN 978-80-247-3006-6.</a:t>
            </a:r>
          </a:p>
          <a:p>
            <a:pPr lvl="0"/>
            <a:r>
              <a:rPr lang="cs-CZ" sz="800" dirty="0"/>
              <a:t>Řízený strukturovaný rozhovor. </a:t>
            </a:r>
            <a:r>
              <a:rPr lang="cs-CZ" sz="800" i="1" dirty="0" err="1"/>
              <a:t>ManagementMania's</a:t>
            </a:r>
            <a:r>
              <a:rPr lang="cs-CZ" sz="800" i="1" dirty="0"/>
              <a:t> </a:t>
            </a:r>
            <a:r>
              <a:rPr lang="cs-CZ" sz="800" i="1" dirty="0" err="1"/>
              <a:t>Series</a:t>
            </a:r>
            <a:r>
              <a:rPr lang="cs-CZ" sz="800" i="1" dirty="0"/>
              <a:t> of Management</a:t>
            </a:r>
            <a:r>
              <a:rPr lang="cs-CZ" sz="800" dirty="0"/>
              <a:t> [online]. Praha: ManagementMania.com., 2015 [cit. 2020-07-22]. Dostupné z: https://managementmania.com/cs/rizeny-strukturovany-rozhovor</a:t>
            </a:r>
          </a:p>
          <a:p>
            <a:pPr lvl="0"/>
            <a:r>
              <a:rPr lang="cs-CZ" sz="800" dirty="0"/>
              <a:t>SVATOŠ, Tomáš. </a:t>
            </a:r>
            <a:r>
              <a:rPr lang="cs-CZ" sz="800" i="1" dirty="0"/>
              <a:t>Kapitoly ze sociální a pedagogické komunikace</a:t>
            </a:r>
            <a:r>
              <a:rPr lang="cs-CZ" sz="800" dirty="0"/>
              <a:t>. Hradec Králové: </a:t>
            </a:r>
            <a:r>
              <a:rPr lang="cs-CZ" sz="800" dirty="0" err="1"/>
              <a:t>Gaudeamus</a:t>
            </a:r>
            <a:r>
              <a:rPr lang="cs-CZ" sz="800" dirty="0"/>
              <a:t> (nakladatelství), 2002. ISBN 80-7041-604-1</a:t>
            </a:r>
          </a:p>
          <a:p>
            <a:pPr lvl="0"/>
            <a:r>
              <a:rPr lang="cs-CZ" sz="800" dirty="0"/>
              <a:t>TOMANOVÁ, Dagmar Jana. </a:t>
            </a:r>
            <a:r>
              <a:rPr lang="cs-CZ" sz="800" i="1" dirty="0"/>
              <a:t>TYPOGRAFIE II: Kniha a knižní edice</a:t>
            </a:r>
            <a:r>
              <a:rPr lang="cs-CZ" sz="800" dirty="0"/>
              <a:t>. 2017.</a:t>
            </a:r>
          </a:p>
          <a:p>
            <a:pPr lvl="0"/>
            <a:r>
              <a:rPr lang="cs-CZ" sz="800" dirty="0"/>
              <a:t>ZIELENIECOVÁ, Pavla. </a:t>
            </a:r>
            <a:r>
              <a:rPr lang="cs-CZ" sz="800" i="1" dirty="0"/>
              <a:t>PEDAGOGIKA: Učitel a jeho pedagogická činnost</a:t>
            </a:r>
            <a:r>
              <a:rPr lang="cs-CZ" sz="800" dirty="0"/>
              <a:t> [online]. In: . 2013 [cit. 2020-07-20]. Dostupné z: https://kdf.mff.cuni.cz/vyuka/pedagogika/materialy/ZS/6%20Role%20a%20profese%20ucitele.%20Ucitel%20a%20skola.pdf</a:t>
            </a:r>
          </a:p>
        </p:txBody>
      </p:sp>
    </p:spTree>
    <p:extLst>
      <p:ext uri="{BB962C8B-B14F-4D97-AF65-F5344CB8AC3E}">
        <p14:creationId xmlns:p14="http://schemas.microsoft.com/office/powerpoint/2010/main" val="24511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412" y="1409073"/>
            <a:ext cx="8996506" cy="388077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 smtClean="0"/>
              <a:t>Děkujeme</a:t>
            </a:r>
          </a:p>
          <a:p>
            <a:pPr marL="0" indent="0" algn="ctr">
              <a:buNone/>
            </a:pPr>
            <a:endParaRPr lang="cs-CZ" sz="500" dirty="0"/>
          </a:p>
          <a:p>
            <a:pPr marL="0" indent="0" algn="ctr">
              <a:buNone/>
            </a:pPr>
            <a:r>
              <a:rPr lang="cs-CZ" sz="2400" dirty="0"/>
              <a:t>konferenční příspěvek byl vyhotoven pro projekt: </a:t>
            </a:r>
          </a:p>
          <a:p>
            <a:pPr marL="0" indent="0" algn="ctr">
              <a:buNone/>
            </a:pPr>
            <a:r>
              <a:rPr lang="cs-CZ" sz="2400" b="1" dirty="0"/>
              <a:t>Podpora rozvoje oborově didaktických </a:t>
            </a:r>
            <a:br>
              <a:rPr lang="cs-CZ" sz="2400" b="1" dirty="0"/>
            </a:br>
            <a:r>
              <a:rPr lang="cs-CZ" sz="2400" b="1" dirty="0"/>
              <a:t>magisterských studijních programů </a:t>
            </a:r>
          </a:p>
          <a:p>
            <a:pPr marL="0" indent="0" algn="ctr">
              <a:buNone/>
            </a:pPr>
            <a:r>
              <a:rPr lang="cs-CZ" sz="2400" b="1" dirty="0"/>
              <a:t>s </a:t>
            </a:r>
            <a:r>
              <a:rPr lang="cs-CZ" sz="2400" b="1" dirty="0" err="1"/>
              <a:t>reg</a:t>
            </a:r>
            <a:r>
              <a:rPr lang="cs-CZ" sz="2400" b="1" dirty="0"/>
              <a:t>. č.: CZ.02.2.69/0.0/0.0/16_015/000236</a:t>
            </a:r>
            <a:endParaRPr lang="cs-CZ" sz="2400" b="1" dirty="0"/>
          </a:p>
        </p:txBody>
      </p:sp>
      <p:pic>
        <p:nvPicPr>
          <p:cNvPr id="4" name="Google Shape;10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84729" y="4683091"/>
            <a:ext cx="6581873" cy="1611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573790" y="6538360"/>
            <a:ext cx="3330644" cy="31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dirty="0" smtClean="0"/>
              <a:t>Igor </a:t>
            </a:r>
            <a:r>
              <a:rPr lang="cs-CZ" sz="1100" dirty="0" smtClean="0"/>
              <a:t>Červený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9623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1.1 Pojem – Interaktivní 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 smtClean="0"/>
              <a:t>Dle filosofa </a:t>
            </a:r>
            <a:r>
              <a:rPr lang="cs-CZ" dirty="0"/>
              <a:t>a informačního vědce </a:t>
            </a:r>
            <a:r>
              <a:rPr lang="cs-CZ" dirty="0" err="1"/>
              <a:t>Lévyho</a:t>
            </a:r>
            <a:r>
              <a:rPr lang="cs-CZ" dirty="0"/>
              <a:t> „</a:t>
            </a:r>
            <a:r>
              <a:rPr lang="cs-CZ" i="1" dirty="0"/>
              <a:t>poskytuje interaktivita lepší poznávání světa než teoretická abstrakce … sama osobě nenahrazuje lidské uvažování, ale prodlužuje a proměňuje schopnost imaginace a myšlení.</a:t>
            </a:r>
            <a:r>
              <a:rPr lang="cs-CZ" dirty="0"/>
              <a:t>“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Lévy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2000)</a:t>
            </a:r>
            <a:r>
              <a:rPr lang="cs-CZ" dirty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/>
              <a:t>V oblasti pedagogie lze interaktivitu vymezit pomocí </a:t>
            </a:r>
            <a:r>
              <a:rPr lang="cs-CZ" dirty="0" smtClean="0"/>
              <a:t>definic </a:t>
            </a:r>
            <a:r>
              <a:rPr lang="cs-CZ" dirty="0"/>
              <a:t>pana profesora Maňáka, jež pojem vnímá jako metodu</a:t>
            </a:r>
            <a:r>
              <a:rPr lang="cs-CZ" b="1" dirty="0"/>
              <a:t> aktivizace žáka/studenta, </a:t>
            </a:r>
            <a:r>
              <a:rPr lang="cs-CZ" b="1" dirty="0" smtClean="0"/>
              <a:t>jež „klade </a:t>
            </a:r>
            <a:r>
              <a:rPr lang="cs-CZ" b="1" dirty="0"/>
              <a:t>důraz na bezprostřední účast (aktivitu) uživatele ve výukovém procesu</a:t>
            </a:r>
            <a:r>
              <a:rPr lang="cs-CZ" dirty="0"/>
              <a:t>, v jeho angažovaném zapojení do výukových aktivit, na vlastních učebních aktivitách, na myšlení a na řešení problémů“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(Maňák, 2011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4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1.2 Formy IVM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Rozčlenění interaktivních výukových médií podle formy </a:t>
            </a:r>
            <a:r>
              <a:rPr lang="cs-CZ" dirty="0" smtClean="0"/>
              <a:t>zpracování je náročný </a:t>
            </a:r>
            <a:r>
              <a:rPr lang="cs-CZ" dirty="0" smtClean="0"/>
              <a:t>proces.</a:t>
            </a:r>
            <a:endParaRPr lang="cs-CZ" dirty="0"/>
          </a:p>
          <a:p>
            <a:pPr algn="just">
              <a:buClr>
                <a:srgbClr val="5FCBEF"/>
              </a:buClr>
            </a:pPr>
            <a:r>
              <a:rPr lang="cs-CZ" dirty="0" smtClean="0"/>
              <a:t>Dle </a:t>
            </a:r>
            <a:r>
              <a:rPr lang="cs-CZ" dirty="0"/>
              <a:t>proklamace bývalého Národního ústavu pro vzdělávání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(NÚV, ©2016) </a:t>
            </a:r>
            <a:r>
              <a:rPr lang="cs-CZ" dirty="0" smtClean="0"/>
              <a:t>existuje </a:t>
            </a:r>
            <a:r>
              <a:rPr lang="cs-CZ" dirty="0"/>
              <a:t>celá řada pokusů o </a:t>
            </a:r>
            <a:r>
              <a:rPr lang="cs-CZ" dirty="0" smtClean="0"/>
              <a:t>přehledné </a:t>
            </a:r>
            <a:r>
              <a:rPr lang="cs-CZ" dirty="0"/>
              <a:t>uspořádání či </a:t>
            </a:r>
            <a:r>
              <a:rPr lang="cs-CZ" dirty="0" smtClean="0"/>
              <a:t>klasifikaci IVM. </a:t>
            </a:r>
            <a:br>
              <a:rPr lang="cs-CZ" dirty="0" smtClean="0"/>
            </a:br>
            <a:r>
              <a:rPr lang="cs-CZ" dirty="0" smtClean="0"/>
              <a:t>Nicméně z důvodu, že se </a:t>
            </a:r>
            <a:r>
              <a:rPr lang="cs-CZ" dirty="0"/>
              <a:t>na „trhu“ za poslední tři desítky let vyskytuje nespočet různých forem digitálních vzdělávacích zdrojů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(od profesionálních děl vzdělávacích agentur či pedagogických nakladatelství až po výukové prezentace pedagogických pracovníků sloužící primárně k vysvětlení určitých pojmů či situací/problematik – vizte portál rvp.cz)</a:t>
            </a:r>
            <a:r>
              <a:rPr lang="cs-CZ" dirty="0"/>
              <a:t>, je samotná kategorizace formy provedení výukových médií těžko uchopitelná.</a:t>
            </a:r>
          </a:p>
        </p:txBody>
      </p:sp>
    </p:spTree>
    <p:extLst>
      <p:ext uri="{BB962C8B-B14F-4D97-AF65-F5344CB8AC3E}">
        <p14:creationId xmlns:p14="http://schemas.microsoft.com/office/powerpoint/2010/main" val="11804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1.2.1 Kritéria kvality IVM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8577"/>
          </a:xfrm>
        </p:spPr>
        <p:txBody>
          <a:bodyPr>
            <a:normAutofit/>
          </a:bodyPr>
          <a:lstStyle/>
          <a:p>
            <a:pPr algn="just">
              <a:buClr>
                <a:srgbClr val="5FCBEF"/>
              </a:buClr>
            </a:pPr>
            <a:r>
              <a:rPr lang="cs-CZ" dirty="0"/>
              <a:t>Aby bylo možné dosáhnout cíle Strategie digitálního vzdělávání (SDV),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obzvláště bodu zabezpečující tvorbu a distribuci kvalitních EIZ</a:t>
            </a:r>
            <a:r>
              <a:rPr lang="cs-CZ" dirty="0" smtClean="0"/>
              <a:t>, vznikla „Kritéria </a:t>
            </a:r>
            <a:r>
              <a:rPr lang="cs-CZ" dirty="0"/>
              <a:t>kvality digitálních vzdělávacích </a:t>
            </a:r>
            <a:r>
              <a:rPr lang="cs-CZ" dirty="0" smtClean="0"/>
              <a:t>zdrojů </a:t>
            </a:r>
            <a:r>
              <a:rPr lang="cs-CZ" dirty="0"/>
              <a:t>podpořených z veřejných </a:t>
            </a:r>
            <a:r>
              <a:rPr lang="cs-CZ" dirty="0" smtClean="0"/>
              <a:t>rozpočtů“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(NÚV, ©2016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 smtClean="0"/>
              <a:t>.</a:t>
            </a:r>
            <a:endParaRPr lang="cs-CZ" dirty="0"/>
          </a:p>
          <a:p>
            <a:pPr algn="just">
              <a:buClr>
                <a:srgbClr val="5FCBEF"/>
              </a:buClr>
            </a:pPr>
            <a:r>
              <a:rPr lang="cs-CZ" dirty="0"/>
              <a:t>Dokument stanovuje </a:t>
            </a:r>
            <a:r>
              <a:rPr lang="cs-CZ" dirty="0" smtClean="0"/>
              <a:t>základní požadavky, které je </a:t>
            </a:r>
            <a:r>
              <a:rPr lang="cs-CZ" dirty="0"/>
              <a:t>nutno dodržovat </a:t>
            </a:r>
            <a:r>
              <a:rPr lang="cs-CZ" dirty="0" smtClean="0"/>
              <a:t>jak při samotné tvorbě, tak následné distribuci IVM: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 smtClean="0">
                <a:solidFill>
                  <a:srgbClr val="5FCBEF"/>
                </a:solidFill>
              </a:rPr>
              <a:t>Interoperabilita</a:t>
            </a:r>
            <a:r>
              <a:rPr lang="cs-CZ" sz="1800" dirty="0" smtClean="0">
                <a:solidFill>
                  <a:srgbClr val="5FCBEF"/>
                </a:solidFill>
              </a:rPr>
              <a:t> </a:t>
            </a:r>
            <a:r>
              <a:rPr lang="cs-CZ" dirty="0" smtClean="0"/>
              <a:t>(</a:t>
            </a:r>
            <a:r>
              <a:rPr lang="cs-CZ" i="1" dirty="0" smtClean="0"/>
              <a:t>neboli multiplatformní SW, který zpřístupní IVM na většinu dostupných platforem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cs-CZ" i="1" dirty="0" smtClean="0"/>
              <a:t>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Android, iOS,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Windows, </a:t>
            </a:r>
            <a:r>
              <a:rPr lang="cs-CZ" i="1" dirty="0" err="1" smtClean="0">
                <a:solidFill>
                  <a:schemeClr val="bg1">
                    <a:lumMod val="65000"/>
                  </a:schemeClr>
                </a:solidFill>
              </a:rPr>
              <a:t>macOS</a:t>
            </a:r>
            <a:r>
              <a:rPr lang="cs-CZ" dirty="0" smtClean="0"/>
              <a:t>)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>
                <a:solidFill>
                  <a:srgbClr val="5FCBEF"/>
                </a:solidFill>
              </a:rPr>
              <a:t>Otevřenost</a:t>
            </a:r>
            <a:r>
              <a:rPr lang="cs-CZ" sz="1800" dirty="0">
                <a:solidFill>
                  <a:srgbClr val="5FCBEF"/>
                </a:solidFill>
              </a:rPr>
              <a:t> </a:t>
            </a:r>
            <a:r>
              <a:rPr lang="cs-CZ" dirty="0"/>
              <a:t>(</a:t>
            </a:r>
            <a:r>
              <a:rPr lang="cs-CZ" i="1" dirty="0"/>
              <a:t>Open </a:t>
            </a:r>
            <a:r>
              <a:rPr lang="cs-CZ" i="1" dirty="0" err="1"/>
              <a:t>Educational</a:t>
            </a:r>
            <a:r>
              <a:rPr lang="cs-CZ" i="1" dirty="0"/>
              <a:t> </a:t>
            </a:r>
            <a:r>
              <a:rPr lang="cs-CZ" i="1" dirty="0" err="1"/>
              <a:t>Resources</a:t>
            </a:r>
            <a:r>
              <a:rPr lang="cs-CZ" i="1" dirty="0"/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OER</a:t>
            </a:r>
            <a:r>
              <a:rPr lang="cs-CZ" dirty="0" smtClean="0"/>
              <a:t>)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 smtClean="0">
                <a:solidFill>
                  <a:srgbClr val="5FCBEF"/>
                </a:solidFill>
              </a:rPr>
              <a:t>Dostupnost</a:t>
            </a:r>
            <a:r>
              <a:rPr lang="cs-CZ" sz="1800" dirty="0" smtClean="0">
                <a:solidFill>
                  <a:srgbClr val="5FCBEF"/>
                </a:solidFill>
              </a:rPr>
              <a:t> </a:t>
            </a:r>
            <a:r>
              <a:rPr lang="cs-CZ" dirty="0" smtClean="0"/>
              <a:t>(</a:t>
            </a:r>
            <a:r>
              <a:rPr lang="cs-CZ" i="1" dirty="0" smtClean="0"/>
              <a:t>online i </a:t>
            </a:r>
            <a:r>
              <a:rPr lang="cs-CZ" i="1" dirty="0" err="1" smtClean="0"/>
              <a:t>offline</a:t>
            </a:r>
            <a:r>
              <a:rPr lang="cs-CZ" dirty="0" smtClean="0"/>
              <a:t>)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>
                <a:solidFill>
                  <a:srgbClr val="5FCBEF"/>
                </a:solidFill>
              </a:rPr>
              <a:t>Uživatelská přívětivost </a:t>
            </a:r>
            <a:r>
              <a:rPr lang="cs-CZ" dirty="0" smtClean="0"/>
              <a:t>(</a:t>
            </a:r>
            <a:r>
              <a:rPr lang="cs-CZ" i="1" dirty="0" smtClean="0"/>
              <a:t>intuitivní a </a:t>
            </a:r>
            <a:r>
              <a:rPr lang="cs-CZ" i="1" dirty="0"/>
              <a:t>snadno </a:t>
            </a:r>
            <a:r>
              <a:rPr lang="cs-CZ" i="1" dirty="0" smtClean="0"/>
              <a:t>použitelné, nabízející standardní </a:t>
            </a:r>
            <a:r>
              <a:rPr lang="cs-CZ" i="1" dirty="0"/>
              <a:t>uživatelské nástroje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vyhledávání, poznámky, podtrhávání, citace</a:t>
            </a:r>
            <a:r>
              <a:rPr lang="cs-CZ" dirty="0"/>
              <a:t>)</a:t>
            </a:r>
            <a:endParaRPr lang="cs-CZ" dirty="0" smtClean="0"/>
          </a:p>
          <a:p>
            <a:pPr algn="just">
              <a:buClr>
                <a:srgbClr val="5FCBEF"/>
              </a:buClr>
              <a:buAutoNum type="alphaLcParenR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9606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1.3 Jednotlivé prvky IVM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„</a:t>
            </a:r>
            <a:r>
              <a:rPr lang="cs-CZ" i="1" dirty="0"/>
              <a:t>Struktura výukových médií je tvořena dílčími komponenty, které vytváří ucelený systém, jež určuje jejich kvalitu a podmiňuje úspěšnost učících se jedinců. Existují různě podrobné taxonomie strukturních komponentů interaktivních výukových médií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(Janko, 2017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cs-CZ" dirty="0" smtClean="0"/>
              <a:t>,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nicméně pro snažíš orientaci je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lépe vycházet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běžných standardů (zvyklostí) a</a:t>
            </a:r>
            <a:r>
              <a:rPr lang="cs-CZ" dirty="0"/>
              <a:t> strukturu </a:t>
            </a:r>
            <a:r>
              <a:rPr lang="cs-CZ" dirty="0" smtClean="0"/>
              <a:t>rozlišit </a:t>
            </a:r>
            <a:br>
              <a:rPr lang="cs-CZ" dirty="0" smtClean="0"/>
            </a:br>
            <a:r>
              <a:rPr lang="cs-CZ" dirty="0" smtClean="0"/>
              <a:t>na verbální</a:t>
            </a:r>
            <a:r>
              <a:rPr lang="cs-CZ" dirty="0"/>
              <a:t>, vizuální a interaktivní </a:t>
            </a:r>
            <a:r>
              <a:rPr lang="cs-CZ" dirty="0" smtClean="0"/>
              <a:t>složku: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 smtClean="0"/>
              <a:t>Text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 smtClean="0"/>
              <a:t>Nonverbální (vizuální) </a:t>
            </a:r>
            <a:r>
              <a:rPr lang="cs-CZ" sz="1800" b="1" dirty="0" smtClean="0"/>
              <a:t>prvky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/>
              <a:t>Mluvené slovo a hudební i zvukové </a:t>
            </a:r>
            <a:r>
              <a:rPr lang="cs-CZ" sz="1800" b="1" dirty="0" smtClean="0"/>
              <a:t>(nehudební) prvky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/>
              <a:t>Interaktivní </a:t>
            </a:r>
            <a:r>
              <a:rPr lang="cs-CZ" sz="1800" b="1" dirty="0" smtClean="0"/>
              <a:t>prvky</a:t>
            </a:r>
          </a:p>
          <a:p>
            <a:pPr lvl="1" algn="just">
              <a:buClr>
                <a:srgbClr val="5FCBEF"/>
              </a:buClr>
            </a:pPr>
            <a:r>
              <a:rPr lang="cs-CZ" sz="1800" b="1" dirty="0"/>
              <a:t>Auto-evaluační nástroje</a:t>
            </a:r>
            <a:endParaRPr lang="cs-CZ" sz="1800" b="1" dirty="0" smtClean="0"/>
          </a:p>
          <a:p>
            <a:pPr lvl="1" algn="just">
              <a:buClr>
                <a:srgbClr val="5FCBEF"/>
              </a:buClr>
            </a:pPr>
            <a:endParaRPr lang="cs-CZ" dirty="0" smtClean="0"/>
          </a:p>
          <a:p>
            <a:pPr>
              <a:buClr>
                <a:srgbClr val="5FCBEF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62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1.4 </a:t>
            </a:r>
            <a:r>
              <a:rPr lang="cs-CZ" b="1" dirty="0" smtClean="0">
                <a:solidFill>
                  <a:srgbClr val="5FCBEF"/>
                </a:solidFill>
                <a:latin typeface="Gill Sans Nova Light" panose="020B0302020104020203" pitchFamily="34" charset="0"/>
              </a:rPr>
              <a:t>Text</a:t>
            </a:r>
            <a:endParaRPr lang="cs-CZ" dirty="0">
              <a:solidFill>
                <a:srgbClr val="5FCBE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5FCBEF"/>
              </a:buClr>
            </a:pPr>
            <a:r>
              <a:rPr lang="cs-CZ" dirty="0"/>
              <a:t>„</a:t>
            </a:r>
            <a:r>
              <a:rPr lang="cs-CZ" i="1" dirty="0"/>
              <a:t>Textová úprava samotného díla vychází ze základní, tj. sdělovací funkce </a:t>
            </a:r>
            <a:r>
              <a:rPr lang="cs-CZ" i="1" dirty="0" smtClean="0"/>
              <a:t>média, </a:t>
            </a:r>
            <a:r>
              <a:rPr lang="cs-CZ" i="1" dirty="0"/>
              <a:t>a má tedy účelnou formou co nejvíce přiblížit její obsah </a:t>
            </a:r>
            <a:r>
              <a:rPr lang="cs-CZ" i="1" dirty="0" smtClean="0"/>
              <a:t>uživateli.</a:t>
            </a:r>
            <a:r>
              <a:rPr lang="cs-CZ" dirty="0" smtClean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(Tomanová, 2016)</a:t>
            </a:r>
            <a:r>
              <a:rPr lang="cs-CZ" dirty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 smtClean="0"/>
              <a:t>Při tvorbě </a:t>
            </a:r>
            <a:r>
              <a:rPr lang="cs-CZ" dirty="0"/>
              <a:t>obsahu </a:t>
            </a:r>
            <a:r>
              <a:rPr lang="cs-CZ" dirty="0" smtClean="0"/>
              <a:t>IVM je nutné dbát na:</a:t>
            </a:r>
          </a:p>
          <a:p>
            <a:pPr lvl="1" algn="just">
              <a:buClr>
                <a:srgbClr val="5FCBEF"/>
              </a:buClr>
            </a:pPr>
            <a:r>
              <a:rPr lang="cs-CZ" sz="1800" dirty="0" smtClean="0"/>
              <a:t>Srozumitelnost </a:t>
            </a:r>
            <a:r>
              <a:rPr lang="cs-CZ" sz="1800" dirty="0"/>
              <a:t>a </a:t>
            </a:r>
            <a:r>
              <a:rPr lang="cs-CZ" sz="1800" dirty="0" err="1"/>
              <a:t>kohezivnost</a:t>
            </a:r>
            <a:r>
              <a:rPr lang="cs-CZ" sz="1800" dirty="0"/>
              <a:t> textu 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(Čáp a Mareš, 2001)</a:t>
            </a:r>
          </a:p>
          <a:p>
            <a:pPr lvl="1" algn="just">
              <a:buClr>
                <a:srgbClr val="5FCBEF"/>
              </a:buClr>
            </a:pPr>
            <a:r>
              <a:rPr lang="cs-CZ" sz="1800" dirty="0"/>
              <a:t>Odbornost 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(RVP, ©2016)</a:t>
            </a:r>
          </a:p>
          <a:p>
            <a:pPr lvl="1" algn="just">
              <a:buClr>
                <a:srgbClr val="5FCBEF"/>
              </a:buClr>
            </a:pPr>
            <a:r>
              <a:rPr lang="cs-CZ" sz="1800" dirty="0" smtClean="0"/>
              <a:t>Strukturu 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bg1">
                    <a:lumMod val="65000"/>
                  </a:schemeClr>
                </a:solidFill>
              </a:rPr>
              <a:t>Pistorius</a:t>
            </a:r>
            <a:r>
              <a:rPr lang="cs-CZ" sz="1800" dirty="0">
                <a:solidFill>
                  <a:schemeClr val="bg1">
                    <a:lumMod val="65000"/>
                  </a:schemeClr>
                </a:solidFill>
              </a:rPr>
              <a:t> a Olšanská, 2019)</a:t>
            </a:r>
          </a:p>
          <a:p>
            <a:pPr lvl="1" algn="just">
              <a:buClr>
                <a:srgbClr val="5FCBEF"/>
              </a:buClr>
            </a:pPr>
            <a:r>
              <a:rPr lang="cs-CZ" sz="1800" dirty="0" smtClean="0"/>
              <a:t>Typografickou </a:t>
            </a:r>
            <a:r>
              <a:rPr lang="cs-CZ" sz="1800" dirty="0"/>
              <a:t>a </a:t>
            </a:r>
            <a:r>
              <a:rPr lang="cs-CZ" sz="1800" dirty="0" smtClean="0"/>
              <a:t>estetickou úpravu</a:t>
            </a:r>
          </a:p>
          <a:p>
            <a:pPr>
              <a:buClr>
                <a:srgbClr val="5FCBEF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7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 Nonverbální prvky (NP)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9493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5FCBEF"/>
              </a:buClr>
            </a:pPr>
            <a:r>
              <a:rPr lang="cs-CZ" dirty="0"/>
              <a:t>Mohou být média, které poměrně věrně zobrazují skutečnost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(fotografie, sekvence filmu, realistická kresba, 3D objekt, prostředí ve virtuální realitě), </a:t>
            </a:r>
            <a:r>
              <a:rPr lang="cs-CZ" dirty="0"/>
              <a:t>případně zobecňují abstraktní vyjádření reality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(zjednodušený obrázek, kresba, mapa, schéma, diagram, graf),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(Mareš, 1995)</a:t>
            </a:r>
            <a:r>
              <a:rPr lang="cs-CZ" dirty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/>
              <a:t>Po stránce didaktické zabezpečují funkci: </a:t>
            </a:r>
            <a:r>
              <a:rPr lang="cs-CZ" b="1" dirty="0"/>
              <a:t>dekorativní; reprezentující; transformující; interpretující; organizující;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(Svatoš, 2006)</a:t>
            </a:r>
            <a:r>
              <a:rPr lang="cs-CZ" dirty="0"/>
              <a:t>.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Clr>
                <a:srgbClr val="5FCBEF"/>
              </a:buClr>
            </a:pPr>
            <a:r>
              <a:rPr lang="cs-CZ" dirty="0"/>
              <a:t>„</a:t>
            </a:r>
            <a:r>
              <a:rPr lang="cs-CZ" i="1" dirty="0"/>
              <a:t>Příslušníci </a:t>
            </a:r>
            <a:r>
              <a:rPr lang="cs-CZ" i="1" dirty="0" err="1"/>
              <a:t>net</a:t>
            </a:r>
            <a:r>
              <a:rPr lang="cs-CZ" i="1" dirty="0"/>
              <a:t> generace jsou neustále obklopeni vizuálními podněty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(televize, reklamní tabule, videa, mobilní telefony apod.)</a:t>
            </a:r>
            <a:r>
              <a:rPr lang="cs-CZ" i="1" dirty="0"/>
              <a:t>, proto jejich schopnost chápat vizuální objekty je velmi vyvinutá. Dokáží integrovat obrazy, zvuk a text přirozenou cestou a snadno se vyjadřují pomocí obrázků. Jsou schopni rychle se pohybovat mezi realitou a virtuálním prostředím</a:t>
            </a:r>
            <a:r>
              <a:rPr lang="cs-CZ" dirty="0"/>
              <a:t>“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Grunwald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2003)</a:t>
            </a:r>
            <a:r>
              <a:rPr lang="cs-CZ" dirty="0"/>
              <a:t>.</a:t>
            </a:r>
          </a:p>
          <a:p>
            <a:pPr algn="just">
              <a:buClr>
                <a:srgbClr val="5FCBEF"/>
              </a:buClr>
            </a:pPr>
            <a:r>
              <a:rPr lang="cs-CZ" dirty="0" smtClean="0"/>
              <a:t>Vnímání </a:t>
            </a:r>
            <a:r>
              <a:rPr lang="cs-CZ" dirty="0"/>
              <a:t>obrazového podnětu je tedy </a:t>
            </a:r>
            <a:r>
              <a:rPr lang="cs-CZ" b="1" dirty="0"/>
              <a:t>nutné chápat jako dovednost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která </a:t>
            </a:r>
            <a:r>
              <a:rPr lang="cs-CZ" b="1" dirty="0"/>
              <a:t>pomáhá jedinci porozumět vizuálnímu obrazu </a:t>
            </a:r>
            <a:r>
              <a:rPr lang="cs-CZ" dirty="0"/>
              <a:t>tak, aby jej byl schopen používat k záměrné komunikaci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Ausbum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, 1978)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0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</TotalTime>
  <Words>1911</Words>
  <Application>Microsoft Office PowerPoint</Application>
  <PresentationFormat>Širokoúhlá obrazovka</PresentationFormat>
  <Paragraphs>213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Gill Sans Nova Light</vt:lpstr>
      <vt:lpstr>Trebuchet MS</vt:lpstr>
      <vt:lpstr>Wingdings 3</vt:lpstr>
      <vt:lpstr>Faseta</vt:lpstr>
      <vt:lpstr>Prezentace aplikace PowerPoint</vt:lpstr>
      <vt:lpstr>Obsah konferenčního příspěvku</vt:lpstr>
      <vt:lpstr>1. Interaktivní výuková média</vt:lpstr>
      <vt:lpstr>1.1 Pojem – Interaktivní </vt:lpstr>
      <vt:lpstr>1.2 Formy IVM</vt:lpstr>
      <vt:lpstr>1.2.1 Kritéria kvality IVM</vt:lpstr>
      <vt:lpstr>1.3 Jednotlivé prvky IVM</vt:lpstr>
      <vt:lpstr>1.4 Text</vt:lpstr>
      <vt:lpstr>1.5 Nonverbální prvky (NP)</vt:lpstr>
      <vt:lpstr>1.5.1 NP - Funkce dekorativní</vt:lpstr>
      <vt:lpstr>1.5.2 NP - Funkce reprezentující</vt:lpstr>
      <vt:lpstr>1.5.3 NP - Funkce organizující</vt:lpstr>
      <vt:lpstr>1.5.4 NP - Funkce interpretující</vt:lpstr>
      <vt:lpstr>1.5.5 NP - Funkce transformující</vt:lpstr>
      <vt:lpstr>1.5.6 NP - míra propracovanosti a strukturovanosti</vt:lpstr>
      <vt:lpstr>1.5.7 NP - míra propracovanosti a strukturovanosti</vt:lpstr>
      <vt:lpstr>1.5.8 NP – multimédia (video/animace)</vt:lpstr>
      <vt:lpstr>1.5.9 NP – multimédia (video/animace)</vt:lpstr>
      <vt:lpstr>1.6 Mluvené slovo a hudební i zvukové (nehudební) prvky</vt:lpstr>
      <vt:lpstr>1.7 Interaktivní prvky</vt:lpstr>
      <vt:lpstr>1.7 Interaktivní prvky</vt:lpstr>
      <vt:lpstr>1.7.1 Interaktivní prvky – prosté elementy</vt:lpstr>
      <vt:lpstr>1.7.2 Interaktivní prvky – simulace</vt:lpstr>
      <vt:lpstr>1.7.3 Auto-evaluační nástroje</vt:lpstr>
      <vt:lpstr>2. FutureBooks</vt:lpstr>
      <vt:lpstr>2.1 Knihovna IVM PedF UK</vt:lpstr>
      <vt:lpstr>2.2 Vzorové publikace PedF UK</vt:lpstr>
      <vt:lpstr>2.3 Vzorové publikace jiných institucí</vt:lpstr>
      <vt:lpstr>2.4 Vzorová publikace</vt:lpstr>
      <vt:lpstr>3. WCAG 2.0</vt:lpstr>
      <vt:lpstr>3.1 WCAG 2.0 - Vnímatelnost</vt:lpstr>
      <vt:lpstr>3.2 WCAG 2.0 - Ovladatelnost</vt:lpstr>
      <vt:lpstr>3.3 WCAG 2.0 - Srozumitelnost</vt:lpstr>
      <vt:lpstr>3.4 WCAG 2.0 - Robustnost</vt:lpstr>
      <vt:lpstr>Referenční seznam - Použité literatury</vt:lpstr>
      <vt:lpstr>Referenční seznam - Použité literatury</vt:lpstr>
      <vt:lpstr>Referenční seznam - Použité literatury</vt:lpstr>
      <vt:lpstr>Prezentace aplikace PowerPoint</vt:lpstr>
    </vt:vector>
  </TitlesOfParts>
  <Company>UK PedF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SDV2 - UK IVM - školení I.</dc:title>
  <dc:subject>SDV2 - UK - IVM</dc:subject>
  <dc:creator>Igor Cerveny;Tomas Stejskal;Ruben Marada</dc:creator>
  <dc:description>prezentace a školení byly financovány z projektu: Tvorba inovativních digitálních vzdělávacích zdrojů s reg. č.: CZ.02.3.68/0.0/0.0/18_067/0012276 z operačního programu: MŠMT - ESF - OP VVV - SDV II.</dc:description>
  <cp:lastModifiedBy>Igor Cerveny</cp:lastModifiedBy>
  <cp:revision>47</cp:revision>
  <dcterms:created xsi:type="dcterms:W3CDTF">2020-04-23T15:58:40Z</dcterms:created>
  <dcterms:modified xsi:type="dcterms:W3CDTF">2020-09-29T10:00:47Z</dcterms:modified>
  <cp:category>Školeni</cp:category>
</cp:coreProperties>
</file>