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31" r:id="rId4"/>
    <p:sldId id="286" r:id="rId5"/>
    <p:sldId id="287" r:id="rId6"/>
    <p:sldId id="332" r:id="rId7"/>
    <p:sldId id="333" r:id="rId8"/>
    <p:sldId id="334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30" r:id="rId23"/>
    <p:sldId id="314" r:id="rId24"/>
    <p:sldId id="32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F81A4-B82A-44DF-A6A5-221C5B03E75E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EC575-7EAC-46D5-97C3-D7B14DDC1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49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err="1">
                <a:solidFill>
                  <a:srgbClr val="FF0000"/>
                </a:solidFill>
              </a:rPr>
              <a:t>Info</a:t>
            </a:r>
            <a:r>
              <a:rPr lang="cs-CZ" sz="1200" dirty="0">
                <a:solidFill>
                  <a:srgbClr val="FF0000"/>
                </a:solidFill>
              </a:rPr>
              <a:t> Martin o únicích údajů</a:t>
            </a:r>
            <a:r>
              <a:rPr lang="cs-CZ" sz="1200" dirty="0"/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B380F-A925-2743-9DFE-54CA8C4A8A6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55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C26718-9F1D-4626-99A2-C276CD63A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B4B952-5331-4D7C-BD0D-0DB863353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EE1280-0919-44EE-986D-2C298185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C8741-7E40-42E6-847D-8ECC407D08C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9CCA30-7648-454B-BD86-DC201D4A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0216D0-CC48-4CBA-A82D-C3883743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E5A1-39E4-490B-8682-01D9855E9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5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C4A6FD-FAC8-45D1-B2D2-E6E45524C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D8578D8-0EAE-4903-A9A9-94CEFE68B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D81173-C35C-4777-9D97-251C8211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C8741-7E40-42E6-847D-8ECC407D08C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68CD90-5B05-40B2-B56D-790D588D9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FC233D-C1E9-4F2A-BF15-634A90B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E5A1-39E4-490B-8682-01D9855E9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6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FA710AA-BC49-4947-9B59-22A430532A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286EA08-14ED-4CBA-9791-26067C8E3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750449-0245-4B1B-B294-7114FB09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C8741-7E40-42E6-847D-8ECC407D08C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3AB08E-F871-45BC-A430-E4AC50D1C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B3ED94-2F48-4E39-8273-652F587F2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E5A1-39E4-490B-8682-01D9855E9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12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2D3F8F-A506-4E60-BAB7-E4DABFFE9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5433C5-AB68-40A1-BF57-783213F16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0E560D-051B-47CC-A58A-8275C8475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C8741-7E40-42E6-847D-8ECC407D08C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D0893D-E748-4DBB-B72E-AE41F0441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84864D-D2F7-4049-9631-5CBDE957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E5A1-39E4-490B-8682-01D9855E9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85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FE6A3A-36AE-4EFA-9431-8417132BA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28568DF-5D1A-44CB-A018-996FB3E40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ED3CDD-66E3-4F5F-9D00-C971166A4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C8741-7E40-42E6-847D-8ECC407D08C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BADA6C-FDEF-48B8-8FCC-B3954830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023CF9-9442-4865-B807-0ED688A59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E5A1-39E4-490B-8682-01D9855E9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A820D-9D0E-4018-8011-36D2716D7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F3F313-AC8D-414C-B717-11D0C3211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EBC79E3-35F8-42CC-A441-A8C0EFE04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91D318-4ABD-4878-86B8-A0A8B4810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C8741-7E40-42E6-847D-8ECC407D08C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470289-196C-4580-AD2A-8E4E6008B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7CE191-B007-4077-BABA-E59C6E51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E5A1-39E4-490B-8682-01D9855E9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0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DD93C-FEE8-45C3-ACEE-EED37ADE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EB9E9F0-48B9-4264-89C5-F12101D1D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A1D6965-98A1-4217-8C4F-5B1EB7C5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2034BD9-E04B-4588-9652-F53D4F62A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7371ED5-5D44-4DAC-AD1B-AA55B87D0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FC4935E-15E1-48CC-85AB-F928D2C44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C8741-7E40-42E6-847D-8ECC407D08C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6CBCB9E-DA57-4CE4-B7A6-D36F4A0F2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B064F2D-7C8F-4E35-9AE6-5292D4ED0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E5A1-39E4-490B-8682-01D9855E9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59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A022E2-BC7D-487A-9D3C-917669DC5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FFA29AF-0EEC-40EC-B538-2FD6DE8B3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C8741-7E40-42E6-847D-8ECC407D08C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592E88-6D62-4965-B006-7F540FC9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C53A3B-426B-4CAC-AD6E-6CED17121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E5A1-39E4-490B-8682-01D9855E9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1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FA83E49-14F6-4061-9160-09C26A27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C8741-7E40-42E6-847D-8ECC407D08C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D498E27-2B76-4E77-8C0F-35AA2B9F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46B4E4-BF8A-4A0D-8196-E7F6BA89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E5A1-39E4-490B-8682-01D9855E9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8DF70F-69EA-4A2A-852D-07103F99A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6F1CC3-CF97-44B3-AD4B-D63B2840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E4BB5DE-E1E7-436F-A820-F3C529D20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F12767-087A-4D99-85A6-E4A3920E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C8741-7E40-42E6-847D-8ECC407D08C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C27541-F9BC-4144-B4E1-B9DEDEC14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0FDD783-1E49-4DC7-BF57-1D263085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E5A1-39E4-490B-8682-01D9855E9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44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5C442-05B4-43AB-8A3F-8609B838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E30A811-58E2-4122-BCA4-5A0004C31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12D0869-8855-4C88-8645-16CEDE26E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79C9D7E-F2CA-45C2-87B9-697C39E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C8741-7E40-42E6-847D-8ECC407D08C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33BA6E-7D7A-4BCB-901D-EFF554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356959-306C-4A3F-8537-35947EB30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E5A1-39E4-490B-8682-01D9855E9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0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799D94B-A8B2-41B5-B7D4-D07A1368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B8B2143-2A43-4B54-82B1-EF457520E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E7B432-ADAF-42EB-8AB8-B70B6AF346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C8741-7E40-42E6-847D-8ECC407D08C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22257-B5C0-4A43-A0CD-AAA3CC7C2B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FA9288-6634-475D-919E-A5B331098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AE5A1-39E4-490B-8682-01D9855E9CD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-84894843,&quot;Placement&quot;:&quot;Footer&quot;,&quot;Top&quot;:519.343,&quot;Left&quot;:447.2504,&quot;SlideWidth&quot;:960,&quot;SlideHeight&quot;:540}">
            <a:extLst>
              <a:ext uri="{FF2B5EF4-FFF2-40B4-BE49-F238E27FC236}">
                <a16:creationId xmlns:a16="http://schemas.microsoft.com/office/drawing/2014/main" id="{7DCEC4E7-6B02-4E09-B085-3B61E20C6CD9}"/>
              </a:ext>
            </a:extLst>
          </p:cNvPr>
          <p:cNvSpPr txBox="1"/>
          <p:nvPr userDrawn="1"/>
        </p:nvSpPr>
        <p:spPr>
          <a:xfrm>
            <a:off x="5680080" y="6595656"/>
            <a:ext cx="83183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cs-CZ" sz="1000">
                <a:solidFill>
                  <a:srgbClr val="000000"/>
                </a:solidFill>
                <a:latin typeface="Calibri" panose="020F0502020204030204" pitchFamily="34" charset="0"/>
              </a:rPr>
              <a:t>SE Internal</a:t>
            </a:r>
          </a:p>
        </p:txBody>
      </p:sp>
    </p:spTree>
    <p:extLst>
      <p:ext uri="{BB962C8B-B14F-4D97-AF65-F5344CB8AC3E}">
        <p14:creationId xmlns:p14="http://schemas.microsoft.com/office/powerpoint/2010/main" val="153118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" TargetMode="External"/><Relationship Id="rId2" Type="http://schemas.openxmlformats.org/officeDocument/2006/relationships/hyperlink" Target="https://creativecommons.org/publicdomain/zero/1.0/deed.c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2EEC0D-D2CC-4BB6-9434-3CCB6DD735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GDPR pro školy a učitele</a:t>
            </a:r>
            <a:r>
              <a:rPr lang="cs-CZ" dirty="0"/>
              <a:t/>
            </a:r>
            <a:br>
              <a:rPr lang="cs-CZ" dirty="0"/>
            </a:b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63D78A-692F-4E8E-9EE9-F28C84681A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RNDr. Ing. Eva Urbanová</a:t>
            </a:r>
          </a:p>
        </p:txBody>
      </p:sp>
    </p:spTree>
    <p:extLst>
      <p:ext uri="{BB962C8B-B14F-4D97-AF65-F5344CB8AC3E}">
        <p14:creationId xmlns:p14="http://schemas.microsoft.com/office/powerpoint/2010/main" val="2422552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7141A05F-9044-B140-BB87-59931657E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0" b="5937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FF2F9E7D-4636-FE43-A6C8-DE883F9F0A7B}"/>
              </a:ext>
            </a:extLst>
          </p:cNvPr>
          <p:cNvSpPr/>
          <p:nvPr/>
        </p:nvSpPr>
        <p:spPr>
          <a:xfrm>
            <a:off x="5910262" y="489357"/>
            <a:ext cx="4757738" cy="760802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35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D7265104-B883-EE4D-9696-C91EF8041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8866" y="609896"/>
            <a:ext cx="4307682" cy="519723"/>
          </a:xfrm>
        </p:spPr>
        <p:txBody>
          <a:bodyPr>
            <a:noAutofit/>
          </a:bodyPr>
          <a:lstStyle/>
          <a:p>
            <a:r>
              <a:rPr lang="cs-CZ" sz="3000" b="1" dirty="0">
                <a:solidFill>
                  <a:schemeClr val="bg1"/>
                </a:solidFill>
                <a:latin typeface="Avenir Roman" panose="02000503020000020003" pitchFamily="2" charset="0"/>
              </a:rPr>
              <a:t>Co je dobré vědět ?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FA859B9D-6FD2-BA41-B3DB-D9B5F22BD9F3}"/>
              </a:ext>
            </a:extLst>
          </p:cNvPr>
          <p:cNvSpPr/>
          <p:nvPr/>
        </p:nvSpPr>
        <p:spPr>
          <a:xfrm>
            <a:off x="1816899" y="5193506"/>
            <a:ext cx="3143247" cy="1318022"/>
          </a:xfrm>
          <a:prstGeom prst="rect">
            <a:avLst/>
          </a:prstGeom>
          <a:solidFill>
            <a:srgbClr val="CE7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350"/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5940D422-B29E-EA49-B82A-9DD6FE0CA34E}"/>
              </a:ext>
            </a:extLst>
          </p:cNvPr>
          <p:cNvSpPr txBox="1">
            <a:spLocks/>
          </p:cNvSpPr>
          <p:nvPr/>
        </p:nvSpPr>
        <p:spPr>
          <a:xfrm>
            <a:off x="1859761" y="5336158"/>
            <a:ext cx="3057518" cy="103674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  <a:latin typeface="Avenir Roman" panose="02000503020000020003" pitchFamily="2" charset="0"/>
              </a:rPr>
              <a:t>Těhotenská sada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3DB00C08-4DE9-5340-9C04-EF4A61E498FB}"/>
              </a:ext>
            </a:extLst>
          </p:cNvPr>
          <p:cNvSpPr/>
          <p:nvPr/>
        </p:nvSpPr>
        <p:spPr>
          <a:xfrm>
            <a:off x="7217578" y="5193506"/>
            <a:ext cx="3143247" cy="1318022"/>
          </a:xfrm>
          <a:prstGeom prst="rect">
            <a:avLst/>
          </a:prstGeom>
          <a:solidFill>
            <a:srgbClr val="7D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350"/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7B281935-D44E-F441-9BB3-3515242295C9}"/>
              </a:ext>
            </a:extLst>
          </p:cNvPr>
          <p:cNvSpPr txBox="1">
            <a:spLocks/>
          </p:cNvSpPr>
          <p:nvPr/>
        </p:nvSpPr>
        <p:spPr>
          <a:xfrm>
            <a:off x="7260443" y="5336158"/>
            <a:ext cx="3057518" cy="103674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  <a:latin typeface="Avenir Roman" panose="02000503020000020003" pitchFamily="2" charset="0"/>
              </a:rPr>
              <a:t>GPS</a:t>
            </a:r>
          </a:p>
          <a:p>
            <a:r>
              <a:rPr lang="cs-CZ" sz="3000" b="1" dirty="0">
                <a:solidFill>
                  <a:schemeClr val="bg1"/>
                </a:solidFill>
                <a:latin typeface="Avenir Roman" panose="02000503020000020003" pitchFamily="2" charset="0"/>
              </a:rPr>
              <a:t>souřadnice</a:t>
            </a:r>
          </a:p>
        </p:txBody>
      </p:sp>
    </p:spTree>
    <p:extLst>
      <p:ext uri="{BB962C8B-B14F-4D97-AF65-F5344CB8AC3E}">
        <p14:creationId xmlns:p14="http://schemas.microsoft.com/office/powerpoint/2010/main" val="2249079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C66C765-D1A4-4640-8DF6-D7A03FAF3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34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1FDDF40-D4BD-C747-9878-84598B1139B7}"/>
              </a:ext>
            </a:extLst>
          </p:cNvPr>
          <p:cNvSpPr/>
          <p:nvPr/>
        </p:nvSpPr>
        <p:spPr>
          <a:xfrm>
            <a:off x="2912962" y="345170"/>
            <a:ext cx="6111433" cy="7608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35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8DA854F-1021-164B-9851-88F8FF153786}"/>
              </a:ext>
            </a:extLst>
          </p:cNvPr>
          <p:cNvSpPr txBox="1">
            <a:spLocks/>
          </p:cNvSpPr>
          <p:nvPr/>
        </p:nvSpPr>
        <p:spPr>
          <a:xfrm>
            <a:off x="2305291" y="465710"/>
            <a:ext cx="7326773" cy="5197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  <a:latin typeface="+mn-lt"/>
              </a:rPr>
              <a:t>Big data a </a:t>
            </a:r>
            <a:r>
              <a:rPr lang="cs-CZ" sz="3000" b="1" dirty="0" err="1">
                <a:solidFill>
                  <a:schemeClr val="bg1"/>
                </a:solidFill>
                <a:latin typeface="+mn-lt"/>
              </a:rPr>
              <a:t>mining</a:t>
            </a:r>
            <a:endParaRPr lang="cs-CZ" sz="3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CFBB329-53FC-7243-AC18-43944BC4D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571" y="1451132"/>
            <a:ext cx="2507411" cy="25074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22C787-E73E-8E41-9BCD-80DC3030D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553" y="5083724"/>
            <a:ext cx="2805445" cy="12588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143A675-3D20-E74B-A073-0F6B488B1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314" y="3958542"/>
            <a:ext cx="3357944" cy="251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4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55883DF-FF3A-C741-A00C-4F35C8077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8" y="0"/>
            <a:ext cx="11375137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08BC9F3-FA5D-F046-BA28-F9FE3A7BB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760" y="3671888"/>
            <a:ext cx="4001166" cy="3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97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38F2D5BC-0077-DC47-B5BB-7D26ACF0C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" r="24685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51FEF6EF-0174-7D4F-932E-F4E326B28DB0}"/>
              </a:ext>
            </a:extLst>
          </p:cNvPr>
          <p:cNvSpPr/>
          <p:nvPr/>
        </p:nvSpPr>
        <p:spPr>
          <a:xfrm>
            <a:off x="1716882" y="3943360"/>
            <a:ext cx="4600575" cy="2722319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35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E24B2D93-03F0-3449-A56E-1B32804D9C87}"/>
              </a:ext>
            </a:extLst>
          </p:cNvPr>
          <p:cNvSpPr/>
          <p:nvPr/>
        </p:nvSpPr>
        <p:spPr>
          <a:xfrm>
            <a:off x="1843151" y="409272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Avenir Roman" panose="02000503020000020003" pitchFamily="2" charset="0"/>
              </a:rPr>
              <a:t>ČTK: 6.dubna 2018</a:t>
            </a:r>
            <a:r>
              <a:rPr lang="cs-CZ" dirty="0">
                <a:solidFill>
                  <a:schemeClr val="bg1"/>
                </a:solidFill>
                <a:latin typeface="Avenir Roman" panose="02000503020000020003" pitchFamily="2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Tento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týden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se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ukázalo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že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společnost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Cambridge Analytica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zneužila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daleko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více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profilů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než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se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původně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předpokládalo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Číslo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se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vyšplhalo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z 50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miliónů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až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na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87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miliónů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. Data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byla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využita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při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vývoji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softwarových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nástrojů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pro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podporu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kampaně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Donalda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Trumpa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během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volby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amerického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prezidenta</a:t>
            </a:r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E37664E-4C81-8A4D-80D5-27155450E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056" y="4982766"/>
            <a:ext cx="2354945" cy="1875234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B9EA079C-3A91-214B-A2AD-10FC7D5F5FE1}"/>
              </a:ext>
            </a:extLst>
          </p:cNvPr>
          <p:cNvSpPr/>
          <p:nvPr/>
        </p:nvSpPr>
        <p:spPr>
          <a:xfrm>
            <a:off x="6992538" y="342909"/>
            <a:ext cx="3675462" cy="76080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35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9775C8F1-8256-9847-9660-2A1A16578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3989" y="506312"/>
            <a:ext cx="3332562" cy="519723"/>
          </a:xfrm>
        </p:spPr>
        <p:txBody>
          <a:bodyPr>
            <a:noAutofit/>
          </a:bodyPr>
          <a:lstStyle/>
          <a:p>
            <a:r>
              <a:rPr lang="cs-CZ" sz="3000" b="1" dirty="0">
                <a:latin typeface="Avenir Roman" panose="02000503020000020003" pitchFamily="2" charset="0"/>
              </a:rPr>
              <a:t>Úniky dat. Jak?</a:t>
            </a:r>
          </a:p>
        </p:txBody>
      </p:sp>
    </p:spTree>
    <p:extLst>
      <p:ext uri="{BB962C8B-B14F-4D97-AF65-F5344CB8AC3E}">
        <p14:creationId xmlns:p14="http://schemas.microsoft.com/office/powerpoint/2010/main" val="660737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3670A3-D9BC-C54F-AA1B-B0AD92B8C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038" y="101600"/>
            <a:ext cx="88138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57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BAF91C-8411-2945-B0C4-1CADC6B69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90190"/>
            <a:ext cx="9144000" cy="498467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E5FFDE3-D304-5648-A831-024A1C16C276}"/>
              </a:ext>
            </a:extLst>
          </p:cNvPr>
          <p:cNvSpPr/>
          <p:nvPr/>
        </p:nvSpPr>
        <p:spPr>
          <a:xfrm>
            <a:off x="1595439" y="6460092"/>
            <a:ext cx="2699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Zdroj: AMSP ČR - upraveno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8AEDD2D-325A-7E40-A02A-0C87A229C8B4}"/>
              </a:ext>
            </a:extLst>
          </p:cNvPr>
          <p:cNvSpPr/>
          <p:nvPr/>
        </p:nvSpPr>
        <p:spPr>
          <a:xfrm>
            <a:off x="1524000" y="276949"/>
            <a:ext cx="9144000" cy="7393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9F7E726-94D4-6942-9F2E-6359EA6DD5E0}"/>
              </a:ext>
            </a:extLst>
          </p:cNvPr>
          <p:cNvSpPr txBox="1"/>
          <p:nvPr/>
        </p:nvSpPr>
        <p:spPr>
          <a:xfrm>
            <a:off x="3681412" y="369639"/>
            <a:ext cx="45835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>
                <a:solidFill>
                  <a:schemeClr val="bg1"/>
                </a:solidFill>
                <a:latin typeface="Avenir Roman" panose="02000503020000020003" pitchFamily="2" charset="0"/>
              </a:rPr>
              <a:t>S jakými daty firmy pracují?</a:t>
            </a:r>
            <a:endParaRPr lang="cs-CZ" sz="300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B09E18B-ABED-934C-A3EC-EB99CAC39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4" y="193083"/>
            <a:ext cx="877888" cy="938017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E4DCD5B-79D2-884A-A77D-075E2BE8B72B}"/>
              </a:ext>
            </a:extLst>
          </p:cNvPr>
          <p:cNvSpPr/>
          <p:nvPr/>
        </p:nvSpPr>
        <p:spPr>
          <a:xfrm>
            <a:off x="6625136" y="1382727"/>
            <a:ext cx="43862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  <a:latin typeface="Avenir" panose="02000503020000020003" pitchFamily="2" charset="0"/>
              </a:rPr>
              <a:t>Nejvíce firem pochopitelně pracuje s osobními údaji svých zaměstnanců</a:t>
            </a:r>
          </a:p>
          <a:p>
            <a:r>
              <a:rPr lang="cs-CZ" sz="1600" dirty="0">
                <a:solidFill>
                  <a:srgbClr val="000000"/>
                </a:solidFill>
                <a:latin typeface="Avenir" panose="02000503020000020003" pitchFamily="2" charset="0"/>
              </a:rPr>
              <a:t>Dvě třetiny ale zpracovávají i osobní údaje zákazníků a obchodních partnerů</a:t>
            </a:r>
          </a:p>
        </p:txBody>
      </p:sp>
    </p:spTree>
    <p:extLst>
      <p:ext uri="{BB962C8B-B14F-4D97-AF65-F5344CB8AC3E}">
        <p14:creationId xmlns:p14="http://schemas.microsoft.com/office/powerpoint/2010/main" val="2628341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EBE80BE-BA99-524B-B424-0C60024B3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962" y="2557389"/>
            <a:ext cx="8178799" cy="310794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99D1045-0797-3A4B-9534-764EF65C6CAF}"/>
              </a:ext>
            </a:extLst>
          </p:cNvPr>
          <p:cNvSpPr/>
          <p:nvPr/>
        </p:nvSpPr>
        <p:spPr>
          <a:xfrm>
            <a:off x="4995864" y="273520"/>
            <a:ext cx="5672137" cy="760802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35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0C0E6BA-7E0F-904D-AF65-C92B132B0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0176" y="417209"/>
            <a:ext cx="5286373" cy="519723"/>
          </a:xfrm>
        </p:spPr>
        <p:txBody>
          <a:bodyPr>
            <a:noAutofit/>
          </a:bodyPr>
          <a:lstStyle/>
          <a:p>
            <a:r>
              <a:rPr lang="cs-CZ" sz="3000" b="1" dirty="0">
                <a:solidFill>
                  <a:schemeClr val="bg1"/>
                </a:solidFill>
                <a:latin typeface="Avenir Roman" panose="02000503020000020003" pitchFamily="2" charset="0"/>
              </a:rPr>
              <a:t>Rozdělení dat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B145DFA-A4CC-47C2-91BF-F92051CE1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81"/>
          <a:stretch/>
        </p:blipFill>
        <p:spPr>
          <a:xfrm>
            <a:off x="384005" y="83371"/>
            <a:ext cx="3291490" cy="445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61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7447EC2-4942-B549-BF6E-C96E3C2E076F}"/>
              </a:ext>
            </a:extLst>
          </p:cNvPr>
          <p:cNvSpPr txBox="1"/>
          <p:nvPr/>
        </p:nvSpPr>
        <p:spPr>
          <a:xfrm>
            <a:off x="2368953" y="1677539"/>
            <a:ext cx="6526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venir Roman" panose="02000503020000020003" pitchFamily="2" charset="0"/>
              </a:rPr>
              <a:t>Bere se jako osobní údaj i evidence docházky zaměstnance?</a:t>
            </a:r>
            <a:endParaRPr lang="cs-CZ" sz="2000" dirty="0">
              <a:latin typeface="Avenir Roman" panose="02000503020000020003" pitchFamily="2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D48816E-CCD5-6642-AB28-470BC387DD59}"/>
              </a:ext>
            </a:extLst>
          </p:cNvPr>
          <p:cNvSpPr txBox="1"/>
          <p:nvPr/>
        </p:nvSpPr>
        <p:spPr>
          <a:xfrm>
            <a:off x="2368954" y="2279953"/>
            <a:ext cx="745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venir Roman" panose="02000503020000020003" pitchFamily="2" charset="0"/>
              </a:rPr>
              <a:t>Zaměstnanec je fyzická osoba a pokud lze záznam o docházce jednoznačně spojit s identifikátorem zaměstnance, pak se jedná o osobní údaj.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AFDA255-FDFE-6742-B6AE-3450B583C213}"/>
              </a:ext>
            </a:extLst>
          </p:cNvPr>
          <p:cNvSpPr txBox="1"/>
          <p:nvPr/>
        </p:nvSpPr>
        <p:spPr>
          <a:xfrm>
            <a:off x="2368953" y="3798351"/>
            <a:ext cx="5960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venir Roman" panose="02000503020000020003" pitchFamily="2" charset="0"/>
              </a:rPr>
              <a:t>Souhlas zaměstnance se zpracováním osobních údajů?</a:t>
            </a:r>
            <a:endParaRPr lang="cs-CZ" sz="2000" dirty="0">
              <a:latin typeface="Avenir Roman" panose="02000503020000020003" pitchFamily="2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2622A7D-254D-264C-81CA-301D7338C1ED}"/>
              </a:ext>
            </a:extLst>
          </p:cNvPr>
          <p:cNvSpPr txBox="1"/>
          <p:nvPr/>
        </p:nvSpPr>
        <p:spPr>
          <a:xfrm>
            <a:off x="2368953" y="4504139"/>
            <a:ext cx="7338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dirty="0">
                <a:latin typeface="Avenir Roman" panose="02000503020000020003" pitchFamily="2" charset="0"/>
              </a:rPr>
              <a:t>ANO například se zveřejněním fotografie na webu firmy atp.. Vždy musí být v samostatném dokumentu mimo pracovní smlouvu!!!</a:t>
            </a:r>
          </a:p>
          <a:p>
            <a:pPr marL="285750" indent="-285750">
              <a:buFont typeface="Wingdings" pitchFamily="2" charset="2"/>
              <a:buChar char="§"/>
            </a:pPr>
            <a:endParaRPr lang="cs-CZ" dirty="0">
              <a:latin typeface="Avenir Roman" panose="02000503020000020003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>
                <a:latin typeface="Avenir Roman" panose="02000503020000020003" pitchFamily="2" charset="0"/>
              </a:rPr>
              <a:t>NE v případě pokud povinnost zpracovávat osobní údaji správci ukládá zákon/smlouva či jiný právní základ. Například souhlas na pracovní smlouvě je nejčastější chybou zjištěnou v rámci námi prováděných GDPR auditů.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52DAE84-0727-3147-B2CB-63631F65057C}"/>
              </a:ext>
            </a:extLst>
          </p:cNvPr>
          <p:cNvSpPr/>
          <p:nvPr/>
        </p:nvSpPr>
        <p:spPr>
          <a:xfrm>
            <a:off x="4995864" y="273520"/>
            <a:ext cx="5672137" cy="760802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35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E92A3081-56E8-AD40-A63B-0BC5E3CC9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0176" y="417209"/>
            <a:ext cx="5286373" cy="519723"/>
          </a:xfrm>
        </p:spPr>
        <p:txBody>
          <a:bodyPr>
            <a:noAutofit/>
          </a:bodyPr>
          <a:lstStyle/>
          <a:p>
            <a:r>
              <a:rPr lang="cs-CZ" sz="3000" b="1" dirty="0">
                <a:solidFill>
                  <a:schemeClr val="bg1"/>
                </a:solidFill>
                <a:latin typeface="Avenir Roman" panose="02000503020000020003" pitchFamily="2" charset="0"/>
              </a:rPr>
              <a:t>KVÍZ ???</a:t>
            </a:r>
          </a:p>
        </p:txBody>
      </p:sp>
    </p:spTree>
    <p:extLst>
      <p:ext uri="{BB962C8B-B14F-4D97-AF65-F5344CB8AC3E}">
        <p14:creationId xmlns:p14="http://schemas.microsoft.com/office/powerpoint/2010/main" val="40728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36357D3-783F-464F-95A3-CBB597F37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175" y="1593458"/>
            <a:ext cx="8178799" cy="515264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0F35FF4-4C65-254E-B7A6-4E4F4AD1A944}"/>
              </a:ext>
            </a:extLst>
          </p:cNvPr>
          <p:cNvSpPr/>
          <p:nvPr/>
        </p:nvSpPr>
        <p:spPr>
          <a:xfrm>
            <a:off x="4995864" y="273520"/>
            <a:ext cx="5672137" cy="760802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35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FB2DFE8-2462-4640-B0A9-F079D5962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0176" y="417209"/>
            <a:ext cx="5286373" cy="519723"/>
          </a:xfrm>
        </p:spPr>
        <p:txBody>
          <a:bodyPr>
            <a:noAutofit/>
          </a:bodyPr>
          <a:lstStyle/>
          <a:p>
            <a:r>
              <a:rPr lang="cs-CZ" sz="3000" b="1" dirty="0">
                <a:solidFill>
                  <a:schemeClr val="bg1"/>
                </a:solidFill>
                <a:latin typeface="Avenir Roman" panose="02000503020000020003" pitchFamily="2" charset="0"/>
              </a:rPr>
              <a:t>Další pojmy</a:t>
            </a:r>
          </a:p>
        </p:txBody>
      </p:sp>
    </p:spTree>
    <p:extLst>
      <p:ext uri="{BB962C8B-B14F-4D97-AF65-F5344CB8AC3E}">
        <p14:creationId xmlns:p14="http://schemas.microsoft.com/office/powerpoint/2010/main" val="2457099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6FB0D3E-D80E-0C43-B0E2-02BB404F0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750" y="2318154"/>
            <a:ext cx="8178799" cy="333286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A9C03C2-DC63-134D-A2A8-59A3B3D011D8}"/>
              </a:ext>
            </a:extLst>
          </p:cNvPr>
          <p:cNvSpPr/>
          <p:nvPr/>
        </p:nvSpPr>
        <p:spPr>
          <a:xfrm>
            <a:off x="4995864" y="273520"/>
            <a:ext cx="5672137" cy="760802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35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614730E-8B1E-2844-BBF9-D27831F07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0176" y="417209"/>
            <a:ext cx="5286373" cy="519723"/>
          </a:xfrm>
        </p:spPr>
        <p:txBody>
          <a:bodyPr>
            <a:noAutofit/>
          </a:bodyPr>
          <a:lstStyle/>
          <a:p>
            <a:r>
              <a:rPr lang="cs-CZ" sz="3000" b="1" dirty="0">
                <a:solidFill>
                  <a:schemeClr val="bg1"/>
                </a:solidFill>
                <a:latin typeface="Avenir Roman" panose="02000503020000020003" pitchFamily="2" charset="0"/>
              </a:rPr>
              <a:t>Právní základ</a:t>
            </a:r>
          </a:p>
        </p:txBody>
      </p:sp>
    </p:spTree>
    <p:extLst>
      <p:ext uri="{BB962C8B-B14F-4D97-AF65-F5344CB8AC3E}">
        <p14:creationId xmlns:p14="http://schemas.microsoft.com/office/powerpoint/2010/main" val="3665293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07054-5096-4B46-BE65-A9F8158BF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se dnes dozvíte …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66EE24-15F8-4785-B7D7-2EDED8F06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b="1" dirty="0"/>
              <a:t> Současná legislativa </a:t>
            </a:r>
            <a:endParaRPr lang="cs-CZ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 Co </a:t>
            </a:r>
            <a:r>
              <a:rPr lang="cs-CZ" b="1" dirty="0"/>
              <a:t>jsou osobní údaje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/>
              <a:t> Data osobní, organizační a citlivá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/>
              <a:t> GDPR – základní principy</a:t>
            </a:r>
          </a:p>
          <a:p>
            <a:pPr marL="0" indent="0">
              <a:buNone/>
            </a:pPr>
            <a:endParaRPr lang="cs-CZ" b="1" dirty="0"/>
          </a:p>
          <a:p>
            <a:pPr>
              <a:buFont typeface="Wingdings" panose="05000000000000000000" pitchFamily="2" charset="2"/>
              <a:buChar char="q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97970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66BE694-9CC4-A145-B9BA-9513076F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26" y="1674659"/>
            <a:ext cx="8178799" cy="480504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F138C12-BDE8-9A46-80A2-54D8ABA39455}"/>
              </a:ext>
            </a:extLst>
          </p:cNvPr>
          <p:cNvSpPr/>
          <p:nvPr/>
        </p:nvSpPr>
        <p:spPr>
          <a:xfrm>
            <a:off x="4995864" y="273520"/>
            <a:ext cx="5672137" cy="760802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35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4E7B4C7F-E24B-8640-B82C-2BDE84C54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0176" y="417209"/>
            <a:ext cx="5286373" cy="519723"/>
          </a:xfrm>
        </p:spPr>
        <p:txBody>
          <a:bodyPr>
            <a:noAutofit/>
          </a:bodyPr>
          <a:lstStyle/>
          <a:p>
            <a:r>
              <a:rPr lang="cs-CZ" sz="3000" b="1" dirty="0">
                <a:solidFill>
                  <a:schemeClr val="bg1"/>
                </a:solidFill>
                <a:latin typeface="Avenir Roman" panose="02000503020000020003" pitchFamily="2" charset="0"/>
              </a:rPr>
              <a:t>Práva subjektu údajů</a:t>
            </a:r>
          </a:p>
        </p:txBody>
      </p:sp>
    </p:spTree>
    <p:extLst>
      <p:ext uri="{BB962C8B-B14F-4D97-AF65-F5344CB8AC3E}">
        <p14:creationId xmlns:p14="http://schemas.microsoft.com/office/powerpoint/2010/main" val="1323575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7C7544A-B988-5244-A784-EFCDE28F9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2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29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0C9F5-067F-43A3-AF3F-6ABBC5E0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22" y="-75483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Autorské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E84335-D57F-44BA-AB33-3DA507AC6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571" y="72640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/>
              <a:t>Stručný úvod do autorského práva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47C66F-4C73-4390-A4E2-338A92E5F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81" y="1152803"/>
            <a:ext cx="7336946" cy="55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7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BA8B87-F1B7-4634-B122-154954D0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9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</a:t>
            </a:r>
            <a:r>
              <a:rPr lang="cs-CZ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pozornost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4500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777C01-6E62-457A-AD0E-A22825B0C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zdrojů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1C2265-A00C-424D-B8E7-6FE8787F7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altLang="cs-CZ" dirty="0" smtClean="0">
                <a:latin typeface="Arial" panose="020B0604020202020204" pitchFamily="34" charset="0"/>
              </a:rPr>
              <a:t>ČESKO</a:t>
            </a:r>
            <a:r>
              <a:rPr lang="cs-CZ" altLang="cs-CZ" dirty="0">
                <a:latin typeface="Arial" panose="020B0604020202020204" pitchFamily="34" charset="0"/>
              </a:rPr>
              <a:t>. </a:t>
            </a:r>
            <a:r>
              <a:rPr lang="cs-CZ" altLang="cs-CZ" i="1" dirty="0">
                <a:latin typeface="Arial" panose="020B0604020202020204" pitchFamily="34" charset="0"/>
              </a:rPr>
              <a:t>E-government a GDPR: (soubor zákonů)</a:t>
            </a:r>
            <a:r>
              <a:rPr lang="cs-CZ" altLang="cs-CZ" dirty="0">
                <a:latin typeface="Arial" panose="020B0604020202020204" pitchFamily="34" charset="0"/>
              </a:rPr>
              <a:t>. Plzeň: Vydavatelství a nakladatelství Aleš Čeněk, 2018. 551 s. ISBN 978-80-7380-717-7. </a:t>
            </a:r>
          </a:p>
          <a:p>
            <a:r>
              <a:rPr lang="cs-CZ" altLang="cs-CZ" i="1" dirty="0">
                <a:latin typeface="Arial" panose="020B0604020202020204" pitchFamily="34" charset="0"/>
              </a:rPr>
              <a:t>Archivnictví a spisová služba ve veřejném sektoru v příkladech, otázkách a odpovědích</a:t>
            </a:r>
            <a:r>
              <a:rPr lang="cs-CZ" altLang="cs-CZ" dirty="0">
                <a:latin typeface="Arial" panose="020B0604020202020204" pitchFamily="34" charset="0"/>
              </a:rPr>
              <a:t>. Čech, Martin et al. Praha: Fórum, 2015- . ISSN 2336-8977. 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ČESKO. </a:t>
            </a:r>
            <a:r>
              <a:rPr lang="cs-CZ" altLang="cs-CZ" i="1" dirty="0">
                <a:latin typeface="Arial" panose="020B0604020202020204" pitchFamily="34" charset="0"/>
              </a:rPr>
              <a:t>E-government a GDPR: (soubor zákonů)</a:t>
            </a:r>
            <a:r>
              <a:rPr lang="cs-CZ" altLang="cs-CZ" dirty="0">
                <a:latin typeface="Arial" panose="020B0604020202020204" pitchFamily="34" charset="0"/>
              </a:rPr>
              <a:t>. Plzeň: Vydavatelství a nakladatelství Aleš Čeněk, 2018. 551 s. ISBN 978-80-7380-717-7. 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JANEČKOVÁ, Eva. </a:t>
            </a:r>
            <a:r>
              <a:rPr lang="cs-CZ" altLang="cs-CZ" i="1" dirty="0">
                <a:latin typeface="Arial" panose="020B0604020202020204" pitchFamily="34" charset="0"/>
              </a:rPr>
              <a:t>GDPR: řešení problémů v praxi škol</a:t>
            </a:r>
            <a:r>
              <a:rPr lang="cs-CZ" altLang="cs-CZ" dirty="0">
                <a:latin typeface="Arial" panose="020B0604020202020204" pitchFamily="34" charset="0"/>
              </a:rPr>
              <a:t>. Praha: Grada </a:t>
            </a:r>
            <a:r>
              <a:rPr lang="cs-CZ" altLang="cs-CZ" dirty="0" err="1">
                <a:latin typeface="Arial" panose="020B0604020202020204" pitchFamily="34" charset="0"/>
              </a:rPr>
              <a:t>Publishing</a:t>
            </a:r>
            <a:r>
              <a:rPr lang="cs-CZ" altLang="cs-CZ" dirty="0">
                <a:latin typeface="Arial" panose="020B0604020202020204" pitchFamily="34" charset="0"/>
              </a:rPr>
              <a:t>, 2020. 346 s. Právo pro praxi. ISBN 978-80-271-2579-1. 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NEZMAR, Luděk. </a:t>
            </a:r>
            <a:r>
              <a:rPr lang="cs-CZ" altLang="cs-CZ" i="1" dirty="0">
                <a:latin typeface="Arial" panose="020B0604020202020204" pitchFamily="34" charset="0"/>
              </a:rPr>
              <a:t>GDPR: praktický průvodce implementací</a:t>
            </a:r>
            <a:r>
              <a:rPr lang="cs-CZ" altLang="cs-CZ" dirty="0">
                <a:latin typeface="Arial" panose="020B0604020202020204" pitchFamily="34" charset="0"/>
              </a:rPr>
              <a:t>. Praha: Grada </a:t>
            </a:r>
            <a:r>
              <a:rPr lang="cs-CZ" altLang="cs-CZ" dirty="0" err="1">
                <a:latin typeface="Arial" panose="020B0604020202020204" pitchFamily="34" charset="0"/>
              </a:rPr>
              <a:t>Publishing</a:t>
            </a:r>
            <a:r>
              <a:rPr lang="cs-CZ" altLang="cs-CZ" dirty="0">
                <a:latin typeface="Arial" panose="020B0604020202020204" pitchFamily="34" charset="0"/>
              </a:rPr>
              <a:t>, 2017. 301 </a:t>
            </a:r>
            <a:r>
              <a:rPr lang="cs-CZ" altLang="cs-CZ" dirty="0" err="1">
                <a:latin typeface="Arial" panose="020B0604020202020204" pitchFamily="34" charset="0"/>
              </a:rPr>
              <a:t>sn</a:t>
            </a:r>
            <a:r>
              <a:rPr lang="cs-CZ" altLang="cs-CZ" dirty="0">
                <a:latin typeface="Arial" panose="020B0604020202020204" pitchFamily="34" charset="0"/>
              </a:rPr>
              <a:t>. Právo pro praxi. ISBN 978-80-271-0668-4. </a:t>
            </a:r>
          </a:p>
          <a:p>
            <a:endParaRPr lang="en-US" dirty="0"/>
          </a:p>
          <a:p>
            <a:r>
              <a:rPr lang="cs-CZ" b="1" dirty="0"/>
              <a:t>Licence pro obrázky:</a:t>
            </a:r>
            <a:endParaRPr lang="en-US" dirty="0"/>
          </a:p>
          <a:p>
            <a:r>
              <a:rPr lang="cs-CZ" dirty="0"/>
              <a:t>Všechny použité obrázky spadají do licencí: </a:t>
            </a:r>
            <a:r>
              <a:rPr lang="cs-CZ" u="sng" dirty="0">
                <a:hlinkClick r:id="rId2"/>
              </a:rPr>
              <a:t>https://creativecommons.org/publicdomain/zero/1.0/deed.cs</a:t>
            </a:r>
            <a:endParaRPr lang="en-US" dirty="0"/>
          </a:p>
          <a:p>
            <a:r>
              <a:rPr lang="cs-CZ" u="sng" dirty="0">
                <a:hlinkClick r:id="rId3"/>
              </a:rPr>
              <a:t>https://creativecommons.org/licenses/by/2.0/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0A06FB7-925E-4F63-8FD1-A5C113CCD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F71E84A-B724-404C-AB8D-D544DA67C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4956D35-7FF8-4E32-9212-33DAC0879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371849-5E31-493B-9996-896086742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B88099-3BCD-4234-A867-7FF22310B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47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07054-5096-4B46-BE65-A9F8158BF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Legislativní rámec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66EE24-15F8-4785-B7D7-2EDED8F06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cs-CZ" b="1" dirty="0"/>
              <a:t> Nařízení Evropského parlamentu a Rady (EU) 2016/679 ze dne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27</a:t>
            </a:r>
            <a:r>
              <a:rPr lang="cs-CZ" b="1" dirty="0"/>
              <a:t>. dubna 2016 o ochraně fyzických osob v souvislosti se zpracováním osobních </a:t>
            </a:r>
            <a:r>
              <a:rPr lang="cs-CZ" b="1" dirty="0" smtClean="0"/>
              <a:t>údajů a </a:t>
            </a:r>
            <a:r>
              <a:rPr lang="cs-CZ" b="1" dirty="0"/>
              <a:t>o volném pohybu těchto údajů a o zrušení směrnice </a:t>
            </a:r>
            <a:r>
              <a:rPr lang="cs-CZ" b="1" dirty="0" smtClean="0"/>
              <a:t>95/46/ES</a:t>
            </a:r>
          </a:p>
          <a:p>
            <a:pPr marL="0" indent="0" algn="just">
              <a:buNone/>
            </a:pPr>
            <a:r>
              <a:rPr lang="cs-CZ" b="1" dirty="0" smtClean="0"/>
              <a:t> </a:t>
            </a:r>
            <a:endParaRPr lang="cs-CZ" b="1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b="1" dirty="0" smtClean="0"/>
              <a:t> </a:t>
            </a:r>
            <a:r>
              <a:rPr lang="cs-CZ" b="1" dirty="0"/>
              <a:t>Zákon č. 110/2019 Sb., o zpracování osobních údajů, ve znění pozdějších </a:t>
            </a:r>
            <a:r>
              <a:rPr lang="cs-CZ" b="1" dirty="0" smtClean="0"/>
              <a:t>předpisů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>
              <a:buFont typeface="Wingdings" panose="05000000000000000000" pitchFamily="2" charset="2"/>
              <a:buChar char="q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37233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BD7A657-0951-4345-9B32-552C1D17A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6" r="156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89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AF159C-4384-44B3-92C5-150A51F08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D162AE-3802-41A3-A5E7-D8E6B6C8D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6794"/>
            <a:ext cx="102072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09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07054-5096-4B46-BE65-A9F8158BF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pojmy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66EE24-15F8-4785-B7D7-2EDED8F06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cs-CZ" b="1" dirty="0"/>
              <a:t> </a:t>
            </a:r>
            <a:r>
              <a:rPr lang="cs-CZ" b="1" dirty="0" smtClean="0"/>
              <a:t>Osobní údaj = </a:t>
            </a:r>
            <a:r>
              <a:rPr lang="cs-CZ" dirty="0" smtClean="0"/>
              <a:t>informace </a:t>
            </a:r>
            <a:r>
              <a:rPr lang="cs-CZ" dirty="0"/>
              <a:t>o fyzické osobě, díky které lze danou osobu řádně </a:t>
            </a:r>
            <a:r>
              <a:rPr lang="cs-CZ" dirty="0" smtClean="0"/>
              <a:t>identifikovat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b="1" dirty="0"/>
              <a:t> </a:t>
            </a:r>
            <a:r>
              <a:rPr lang="cs-CZ" b="1" dirty="0" smtClean="0"/>
              <a:t>Zpracování osobních údajů = </a:t>
            </a:r>
            <a:r>
              <a:rPr lang="cs-CZ" dirty="0" smtClean="0"/>
              <a:t>jakákoliv operace, </a:t>
            </a:r>
            <a:r>
              <a:rPr lang="cs-CZ" dirty="0"/>
              <a:t>která je prováděna </a:t>
            </a:r>
            <a:r>
              <a:rPr lang="cs-CZ" dirty="0" smtClean="0"/>
              <a:t>pomocí </a:t>
            </a:r>
            <a:r>
              <a:rPr lang="cs-CZ" dirty="0"/>
              <a:t>či bez pomoci automatizovaných postupů, jako je shromáždění, zaznamenání, uspořádání, strukturování, uložení, přizpůsobení nebo pozměnění, vyhledání, nahlédnutí, použití, zpřístupnění, seřazení či zkombinování, omezení, výmaz nebo </a:t>
            </a:r>
            <a:r>
              <a:rPr lang="cs-CZ" dirty="0" smtClean="0"/>
              <a:t>zničení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b="1" dirty="0"/>
              <a:t>Souhlas se zpracováním osobních </a:t>
            </a:r>
            <a:r>
              <a:rPr lang="cs-CZ" b="1" dirty="0" smtClean="0"/>
              <a:t>údajů = </a:t>
            </a:r>
            <a:r>
              <a:rPr lang="cs-CZ" dirty="0" smtClean="0"/>
              <a:t>jeden </a:t>
            </a:r>
            <a:r>
              <a:rPr lang="cs-CZ" dirty="0"/>
              <a:t>z právních důvodů, na základě kterého, může správce osobní údaje </a:t>
            </a:r>
            <a:r>
              <a:rPr lang="cs-CZ" dirty="0" smtClean="0"/>
              <a:t>zpracovávat</a:t>
            </a:r>
            <a:endParaRPr lang="cs-CZ" dirty="0"/>
          </a:p>
          <a:p>
            <a:pPr algn="just">
              <a:buFont typeface="Wingdings" panose="05000000000000000000" pitchFamily="2" charset="2"/>
              <a:buChar char="q"/>
            </a:pPr>
            <a:endParaRPr lang="cs-CZ" dirty="0"/>
          </a:p>
          <a:p>
            <a:pPr algn="just">
              <a:buFont typeface="Wingdings" panose="05000000000000000000" pitchFamily="2" charset="2"/>
              <a:buChar char="q"/>
            </a:pP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>
              <a:buFont typeface="Wingdings" panose="05000000000000000000" pitchFamily="2" charset="2"/>
              <a:buChar char="q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52261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07054-5096-4B46-BE65-A9F8158BF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Oběh dokumentů ve škole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66EE24-15F8-4785-B7D7-2EDED8F06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cs-CZ" b="1" dirty="0"/>
              <a:t> P</a:t>
            </a:r>
            <a:r>
              <a:rPr lang="cs-CZ" b="1" dirty="0" smtClean="0"/>
              <a:t>ovinnost škol vést dokumentaci </a:t>
            </a:r>
            <a:r>
              <a:rPr lang="cs-CZ" dirty="0" smtClean="0"/>
              <a:t>v souladu s § 28 zákona </a:t>
            </a:r>
            <a:br>
              <a:rPr lang="cs-CZ" dirty="0" smtClean="0"/>
            </a:br>
            <a:r>
              <a:rPr lang="cs-CZ" dirty="0" smtClean="0"/>
              <a:t>č</a:t>
            </a:r>
            <a:r>
              <a:rPr lang="cs-CZ" dirty="0"/>
              <a:t>. 561/2004 Sb., o předškolním, základním, středním, vyšším odborném a jiném vzdělávání (školský zákon), ve znění pozdějších </a:t>
            </a:r>
            <a:r>
              <a:rPr lang="cs-CZ" dirty="0" smtClean="0"/>
              <a:t>předpisů</a:t>
            </a:r>
          </a:p>
          <a:p>
            <a:pPr marL="0" indent="0" algn="just">
              <a:buNone/>
            </a:pPr>
            <a:endParaRPr lang="cs-CZ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dirty="0" smtClean="0"/>
              <a:t> </a:t>
            </a:r>
            <a:r>
              <a:rPr lang="cs-CZ" b="1" dirty="0"/>
              <a:t>P</a:t>
            </a:r>
            <a:r>
              <a:rPr lang="cs-CZ" b="1" dirty="0" smtClean="0"/>
              <a:t>ovinnost </a:t>
            </a:r>
            <a:r>
              <a:rPr lang="cs-CZ" b="1" dirty="0" smtClean="0"/>
              <a:t>zajistit odbornou správu dokumentů: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b="1" dirty="0"/>
              <a:t> </a:t>
            </a:r>
            <a:r>
              <a:rPr lang="cs-CZ" dirty="0" smtClean="0"/>
              <a:t>zákon </a:t>
            </a:r>
            <a:r>
              <a:rPr lang="cs-CZ" dirty="0"/>
              <a:t>č. 499/2004 Sb., o archivnictví a spisové službě a o změně některých zákonů, ve znění pozdějších </a:t>
            </a:r>
            <a:r>
              <a:rPr lang="cs-CZ" dirty="0" smtClean="0"/>
              <a:t>předpisů,</a:t>
            </a:r>
            <a:endParaRPr lang="cs-CZ" dirty="0" smtClean="0"/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dirty="0"/>
              <a:t> vyhláška č. 259/2012 Sb</a:t>
            </a:r>
            <a:r>
              <a:rPr lang="cs-CZ" dirty="0" smtClean="0"/>
              <a:t>., o </a:t>
            </a:r>
            <a:r>
              <a:rPr lang="cs-CZ" dirty="0"/>
              <a:t>podrobnostech výkonu spisové služby, ve znění pozdějších </a:t>
            </a:r>
            <a:r>
              <a:rPr lang="cs-CZ" dirty="0" smtClean="0"/>
              <a:t>předpisů. </a:t>
            </a:r>
            <a:r>
              <a:rPr lang="cs-CZ" b="1" dirty="0" smtClean="0"/>
              <a:t> </a:t>
            </a:r>
            <a:endParaRPr lang="cs-CZ" b="1" dirty="0" smtClean="0"/>
          </a:p>
          <a:p>
            <a:pPr algn="just">
              <a:buFont typeface="Wingdings" panose="05000000000000000000" pitchFamily="2" charset="2"/>
              <a:buChar char="q"/>
            </a:pPr>
            <a:endParaRPr lang="cs-CZ" b="1" dirty="0"/>
          </a:p>
          <a:p>
            <a:pPr marL="0" indent="0" algn="just">
              <a:buNone/>
            </a:pP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>
              <a:buFont typeface="Wingdings" panose="05000000000000000000" pitchFamily="2" charset="2"/>
              <a:buChar char="q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4360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07054-5096-4B46-BE65-A9F8158BF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Oběh dokumentů ve škole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66EE24-15F8-4785-B7D7-2EDED8F06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Příjem → Evidence → Rozdělování a oběh → Vyřízení, uzavření </a:t>
            </a:r>
            <a:r>
              <a:rPr lang="cs-CZ" b="1" dirty="0" smtClean="0"/>
              <a:t>→</a:t>
            </a:r>
          </a:p>
          <a:p>
            <a:pPr marL="0" indent="0" algn="ctr">
              <a:buNone/>
            </a:pPr>
            <a:endParaRPr lang="cs-CZ" b="1" dirty="0" smtClean="0"/>
          </a:p>
          <a:p>
            <a:pPr marL="0" indent="0" algn="ctr">
              <a:buNone/>
            </a:pPr>
            <a:r>
              <a:rPr lang="cs-CZ" b="1" dirty="0" smtClean="0"/>
              <a:t> </a:t>
            </a:r>
            <a:r>
              <a:rPr lang="cs-CZ" b="1" dirty="0"/>
              <a:t>Odesílání → Ukládání, archivace → Skartační řízení a vyřazování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43275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F84BC8-D7BB-8F4E-8EF6-55B067C7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" r="-1" b="-1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207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5024</TotalTime>
  <Words>683</Words>
  <Application>Microsoft Office PowerPoint</Application>
  <PresentationFormat>Širokoúhlá obrazovka</PresentationFormat>
  <Paragraphs>68</Paragraphs>
  <Slides>24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Arial</vt:lpstr>
      <vt:lpstr>Avenir</vt:lpstr>
      <vt:lpstr>Avenir Roman</vt:lpstr>
      <vt:lpstr>Calibri</vt:lpstr>
      <vt:lpstr>Calibri Light</vt:lpstr>
      <vt:lpstr>Wingdings</vt:lpstr>
      <vt:lpstr>Motiv Office</vt:lpstr>
      <vt:lpstr>GDPR pro školy a učitele </vt:lpstr>
      <vt:lpstr>Co se dnes dozvíte …</vt:lpstr>
      <vt:lpstr>Legislativní rámec</vt:lpstr>
      <vt:lpstr>Prezentace aplikace PowerPoint</vt:lpstr>
      <vt:lpstr>Prezentace aplikace PowerPoint</vt:lpstr>
      <vt:lpstr>Základní pojmy</vt:lpstr>
      <vt:lpstr>Oběh dokumentů ve škole</vt:lpstr>
      <vt:lpstr>Oběh dokumentů ve škole</vt:lpstr>
      <vt:lpstr>Prezentace aplikace PowerPoint</vt:lpstr>
      <vt:lpstr>Co je dobré vědět ?</vt:lpstr>
      <vt:lpstr>Prezentace aplikace PowerPoint</vt:lpstr>
      <vt:lpstr>Prezentace aplikace PowerPoint</vt:lpstr>
      <vt:lpstr>Úniky dat. Jak?</vt:lpstr>
      <vt:lpstr>Prezentace aplikace PowerPoint</vt:lpstr>
      <vt:lpstr>Prezentace aplikace PowerPoint</vt:lpstr>
      <vt:lpstr>Rozdělení dat</vt:lpstr>
      <vt:lpstr>KVÍZ ???</vt:lpstr>
      <vt:lpstr>Další pojmy</vt:lpstr>
      <vt:lpstr>Právní základ</vt:lpstr>
      <vt:lpstr>Práva subjektu údajů</vt:lpstr>
      <vt:lpstr>Prezentace aplikace PowerPoint</vt:lpstr>
      <vt:lpstr>Autorské právo</vt:lpstr>
      <vt:lpstr>    Děkuji za pozornost</vt:lpstr>
      <vt:lpstr>Seznam zdrojů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KURSCH</dc:creator>
  <cp:lastModifiedBy>mily.evik@seznam.cz</cp:lastModifiedBy>
  <cp:revision>98</cp:revision>
  <dcterms:created xsi:type="dcterms:W3CDTF">2018-11-26T15:31:12Z</dcterms:created>
  <dcterms:modified xsi:type="dcterms:W3CDTF">2020-09-17T06:26:34Z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3f93e5f-d3c2-49a7-ba94-15405423c204_Enabled">
    <vt:lpwstr>true</vt:lpwstr>
  </property>
  <property fmtid="{D5CDD505-2E9C-101B-9397-08002B2CF9AE}" pid="3" name="MSIP_Label_23f93e5f-d3c2-49a7-ba94-15405423c204_SetDate">
    <vt:lpwstr>2020-09-02T19:08:46Z</vt:lpwstr>
  </property>
  <property fmtid="{D5CDD505-2E9C-101B-9397-08002B2CF9AE}" pid="4" name="MSIP_Label_23f93e5f-d3c2-49a7-ba94-15405423c204_Method">
    <vt:lpwstr>Standard</vt:lpwstr>
  </property>
  <property fmtid="{D5CDD505-2E9C-101B-9397-08002B2CF9AE}" pid="5" name="MSIP_Label_23f93e5f-d3c2-49a7-ba94-15405423c204_Name">
    <vt:lpwstr>SE Internal</vt:lpwstr>
  </property>
  <property fmtid="{D5CDD505-2E9C-101B-9397-08002B2CF9AE}" pid="6" name="MSIP_Label_23f93e5f-d3c2-49a7-ba94-15405423c204_SiteId">
    <vt:lpwstr>6e51e1ad-c54b-4b39-b598-0ffe9ae68fef</vt:lpwstr>
  </property>
  <property fmtid="{D5CDD505-2E9C-101B-9397-08002B2CF9AE}" pid="7" name="MSIP_Label_23f93e5f-d3c2-49a7-ba94-15405423c204_ActionId">
    <vt:lpwstr>da2f5995-0a9b-44a3-994d-c343e52ef567</vt:lpwstr>
  </property>
  <property fmtid="{D5CDD505-2E9C-101B-9397-08002B2CF9AE}" pid="8" name="MSIP_Label_23f93e5f-d3c2-49a7-ba94-15405423c204_ContentBits">
    <vt:lpwstr>2</vt:lpwstr>
  </property>
</Properties>
</file>