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60" r:id="rId3"/>
    <p:sldId id="316" r:id="rId4"/>
    <p:sldId id="261" r:id="rId5"/>
    <p:sldId id="269" r:id="rId6"/>
    <p:sldId id="263" r:id="rId7"/>
    <p:sldId id="258" r:id="rId8"/>
    <p:sldId id="275" r:id="rId9"/>
    <p:sldId id="276" r:id="rId10"/>
    <p:sldId id="264" r:id="rId11"/>
    <p:sldId id="265" r:id="rId12"/>
    <p:sldId id="266" r:id="rId13"/>
    <p:sldId id="304" r:id="rId14"/>
    <p:sldId id="305" r:id="rId15"/>
    <p:sldId id="319" r:id="rId16"/>
    <p:sldId id="307" r:id="rId17"/>
    <p:sldId id="306" r:id="rId18"/>
    <p:sldId id="322" r:id="rId19"/>
    <p:sldId id="308" r:id="rId20"/>
    <p:sldId id="309" r:id="rId21"/>
    <p:sldId id="328" r:id="rId22"/>
    <p:sldId id="310" r:id="rId23"/>
    <p:sldId id="329" r:id="rId24"/>
    <p:sldId id="311" r:id="rId25"/>
    <p:sldId id="312" r:id="rId26"/>
    <p:sldId id="267" r:id="rId27"/>
    <p:sldId id="320" r:id="rId28"/>
    <p:sldId id="321" r:id="rId29"/>
    <p:sldId id="348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4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4F81A4-B82A-44DF-A6A5-221C5B03E75E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EEC575-7EAC-46D5-97C3-D7B14DDC1B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049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D18177-2BB2-5645-8E6B-354DB806391C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4471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C26718-9F1D-4626-99A2-C276CD63AA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2B4B952-5331-4D7C-BD0D-0DB8633532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3EE1280-0919-44EE-986D-2C2981851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C8741-7E40-42E6-847D-8ECC407D08C6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89CCA30-7648-454B-BD86-DC201D4A1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F0216D0-CC48-4CBA-A82D-C3883743D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AE5A1-39E4-490B-8682-01D9855E9C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059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C4A6FD-FAC8-45D1-B2D2-E6E45524C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D8578D8-0EAE-4903-A9A9-94CEFE68B3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ED81173-C35C-4777-9D97-251C82115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C8741-7E40-42E6-847D-8ECC407D08C6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268CD90-5B05-40B2-B56D-790D588D9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9FC233D-C1E9-4F2A-BF15-634A90B8E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AE5A1-39E4-490B-8682-01D9855E9C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062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4FA710AA-BC49-4947-9B59-22A430532A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D286EA08-14ED-4CBA-9791-26067C8E34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2750449-0245-4B1B-B294-7114FB09E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C8741-7E40-42E6-847D-8ECC407D08C6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D3AB08E-F871-45BC-A430-E4AC50D1C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3B3ED94-2F48-4E39-8273-652F587F2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AE5A1-39E4-490B-8682-01D9855E9C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312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2D3F8F-A506-4E60-BAB7-E4DABFFE9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55433C5-AB68-40A1-BF57-783213F164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90E560D-051B-47CC-A58A-8275C84753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C8741-7E40-42E6-847D-8ECC407D08C6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BD0893D-E748-4DBB-B72E-AE41F0441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F84864D-D2F7-4049-9631-5CBDE9575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AE5A1-39E4-490B-8682-01D9855E9C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385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FE6A3A-36AE-4EFA-9431-8417132BA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E28568DF-5D1A-44CB-A018-996FB3E40F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3ED3CDD-66E3-4F5F-9D00-C971166A4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C8741-7E40-42E6-847D-8ECC407D08C6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BBADA6C-FDEF-48B8-8FCC-B3954830D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3023CF9-9442-4865-B807-0ED688A59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AE5A1-39E4-490B-8682-01D9855E9C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96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2A820D-9D0E-4018-8011-36D2716D7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1F3F313-AC8D-414C-B717-11D0C32110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6EBC79E3-35F8-42CC-A441-A8C0EFE046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791D318-4ABD-4878-86B8-A0A8B4810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C8741-7E40-42E6-847D-8ECC407D08C6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6470289-196C-4580-AD2A-8E4E6008B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67CE191-B007-4077-BABA-E59C6E515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AE5A1-39E4-490B-8682-01D9855E9C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702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4DD93C-FEE8-45C3-ACEE-EED37ADE3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1EB9E9F0-48B9-4264-89C5-F12101D1DC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DA1D6965-98A1-4217-8C4F-5B1EB7C51E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2034BD9-E04B-4588-9652-F53D4F62A0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C7371ED5-5D44-4DAC-AD1B-AA55B87D08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5FC4935E-15E1-48CC-85AB-F928D2C44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C8741-7E40-42E6-847D-8ECC407D08C6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D6CBCB9E-DA57-4CE4-B7A6-D36F4A0F2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3B064F2D-7C8F-4E35-9AE6-5292D4ED0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AE5A1-39E4-490B-8682-01D9855E9C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859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A022E2-BC7D-487A-9D3C-917669DC5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EFFA29AF-0EEC-40EC-B538-2FD6DE8B3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C8741-7E40-42E6-847D-8ECC407D08C6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4592E88-6D62-4965-B006-7F540FC98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5C53A3B-426B-4CAC-AD6E-6CED17121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AE5A1-39E4-490B-8682-01D9855E9C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411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CFA83E49-14F6-4061-9160-09C26A27D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C8741-7E40-42E6-847D-8ECC407D08C6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D498E27-2B76-4E77-8C0F-35AA2B9FE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E46B4E4-BF8A-4A0D-8196-E7F6BA891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AE5A1-39E4-490B-8682-01D9855E9C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26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8DF70F-69EA-4A2A-852D-07103F99A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B6F1CC3-CF97-44B3-AD4B-D63B2840F2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AE4BB5DE-E1E7-436F-A820-F3C529D20C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3F12767-087A-4D99-85A6-E4A3920E4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C8741-7E40-42E6-847D-8ECC407D08C6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EC27541-F9BC-4144-B4E1-B9DEDEC14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0FDD783-1E49-4DC7-BF57-1D2630856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AE5A1-39E4-490B-8682-01D9855E9C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044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D5C442-05B4-43AB-8A3F-8609B8380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DE30A811-58E2-4122-BCA4-5A0004C311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812D0869-8855-4C88-8645-16CEDE26E9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79C9D7E-F2CA-45C2-87B9-697C39ED8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C8741-7E40-42E6-847D-8ECC407D08C6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433BA6E-7D7A-4BCB-901D-EFF554A37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D356959-306C-4A3F-8537-35947EB30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AE5A1-39E4-490B-8682-01D9855E9C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303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A799D94B-A8B2-41B5-B7D4-D07A13689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BB8B2143-2A43-4B54-82B1-EF457520E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EE7B432-ADAF-42EB-8AB8-B70B6AF346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8C8741-7E40-42E6-847D-8ECC407D08C6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EE22257-B5C0-4A43-A0CD-AAA3CC7C2B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FFA9288-6634-475D-919E-A5B331098D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8AE5A1-39E4-490B-8682-01D9855E9CD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MSIPCMContentMarking" descr="{&quot;HashCode&quot;:-84894843,&quot;Placement&quot;:&quot;Footer&quot;,&quot;Top&quot;:519.343,&quot;Left&quot;:447.2504,&quot;SlideWidth&quot;:960,&quot;SlideHeight&quot;:540}">
            <a:extLst>
              <a:ext uri="{FF2B5EF4-FFF2-40B4-BE49-F238E27FC236}">
                <a16:creationId xmlns:a16="http://schemas.microsoft.com/office/drawing/2014/main" id="{7DCEC4E7-6B02-4E09-B085-3B61E20C6CD9}"/>
              </a:ext>
            </a:extLst>
          </p:cNvPr>
          <p:cNvSpPr txBox="1"/>
          <p:nvPr userDrawn="1"/>
        </p:nvSpPr>
        <p:spPr>
          <a:xfrm>
            <a:off x="5680080" y="6595656"/>
            <a:ext cx="831839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cs-CZ" sz="1000">
                <a:solidFill>
                  <a:srgbClr val="000000"/>
                </a:solidFill>
                <a:latin typeface="Calibri" panose="020F0502020204030204" pitchFamily="34" charset="0"/>
              </a:rPr>
              <a:t>SE Internal</a:t>
            </a:r>
          </a:p>
        </p:txBody>
      </p:sp>
    </p:spTree>
    <p:extLst>
      <p:ext uri="{BB962C8B-B14F-4D97-AF65-F5344CB8AC3E}">
        <p14:creationId xmlns:p14="http://schemas.microsoft.com/office/powerpoint/2010/main" val="1531184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ursera.org/" TargetMode="External"/><Relationship Id="rId2" Type="http://schemas.openxmlformats.org/officeDocument/2006/relationships/hyperlink" Target="https://www.udacity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khanovaskola.cz/" TargetMode="External"/><Relationship Id="rId5" Type="http://schemas.openxmlformats.org/officeDocument/2006/relationships/hyperlink" Target="https://www.nostis.org/danove-pravo/" TargetMode="External"/><Relationship Id="rId4" Type="http://schemas.openxmlformats.org/officeDocument/2006/relationships/hyperlink" Target="https://www.edx.org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ver.cz/produkty/learnis-lms?gclid=CjwKCAiAlvnfBRA1EiwAVOEgfAGkBQ1xZa-FLsYBWuV1_KoDRs0wiLwWJMpEoxCor4JvcVpjACr3uxoCvxEQAvD_BwE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itali.uq.edu.au/about/projects/flipped-classroom-olt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56JvGct-1nE" TargetMode="External"/><Relationship Id="rId2" Type="http://schemas.openxmlformats.org/officeDocument/2006/relationships/hyperlink" Target="https://www.youtube.com/watch?v=b0UjJcZIL8M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spomocnik.rvp.cz/clanek/21377/PAGAMO---UCENI-HROU.html" TargetMode="External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ebinare.cz/katalog/webinar/35-jak-zacit-poradat-skoleni-online-a-webinare.aspx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stackoverflow.com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ezpecnecesty.cz/cz/autoskola/autoskola-mobilni-aplikace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alentlms.com/blog/augmented-learning/" TargetMode="External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ecuni.publi.cz/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ipadvetride.cz/trida-2-0-umi-apple-classroom/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nviwiki.cz/wiki/Digit%C3%A1ln%C3%AD_vzd%C4%9Bl%C3%A1v%C3%A1n%C3%AD" TargetMode="External"/><Relationship Id="rId3" Type="http://schemas.openxmlformats.org/officeDocument/2006/relationships/hyperlink" Target="https://it-slovnik.cz/pojem/cloud/?utm_source=cp&amp;utm_medium=link&amp;utm_campaign=cp" TargetMode="External"/><Relationship Id="rId7" Type="http://schemas.openxmlformats.org/officeDocument/2006/relationships/hyperlink" Target="https://it-slovnik.cz/pojem/databaze/?utm_source=cp&amp;utm_medium=link&amp;utm_campaign=cp" TargetMode="External"/><Relationship Id="rId2" Type="http://schemas.openxmlformats.org/officeDocument/2006/relationships/hyperlink" Target="https://it-slovnik.cz/pojem/blockchain/?utm_source=cp&amp;utm_medium=link&amp;utm_campaign=cp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zso.cz/documents/10180/46014700/06200417.pdf/a0bd4497-d2b6-450b-95f0-2f70c50786d5?version=1.1" TargetMode="External"/><Relationship Id="rId5" Type="http://schemas.openxmlformats.org/officeDocument/2006/relationships/hyperlink" Target="https://www.czso.cz/csu/czso/informacni-spolecnost-v-cislech" TargetMode="External"/><Relationship Id="rId10" Type="http://schemas.openxmlformats.org/officeDocument/2006/relationships/hyperlink" Target="http://promanager.sk/hrmanagement/hlavnifaktorynegativneovlivnujicirozvojapodporutalentovanychjedincuvorganizacich" TargetMode="External"/><Relationship Id="rId4" Type="http://schemas.openxmlformats.org/officeDocument/2006/relationships/hyperlink" Target="http://cojeto.superia.cz/pocitace/digitalizace.php" TargetMode="External"/><Relationship Id="rId9" Type="http://schemas.openxmlformats.org/officeDocument/2006/relationships/hyperlink" Target="http://www.courtofmoravia.com/gamifikace/" TargetMode="Externa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/2.0/" TargetMode="External"/><Relationship Id="rId3" Type="http://schemas.openxmlformats.org/officeDocument/2006/relationships/hyperlink" Target="https://it-slovnik.cz/pojem/pocitacova-sit/?utm_source=cp&amp;utm_medium=link&amp;utm_campaign=cp" TargetMode="External"/><Relationship Id="rId7" Type="http://schemas.openxmlformats.org/officeDocument/2006/relationships/hyperlink" Target="https://creativecommons.org/publicdomain/zero/1.0/deed.cs" TargetMode="External"/><Relationship Id="rId2" Type="http://schemas.openxmlformats.org/officeDocument/2006/relationships/hyperlink" Target="http://www.vzdelavani2020.cz/images_obsah/dokumenty/strategie/digistrategie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corm.com/scorm-explained/" TargetMode="External"/><Relationship Id="rId5" Type="http://schemas.openxmlformats.org/officeDocument/2006/relationships/hyperlink" Target="https://cs.wikipedia.org/wiki/SCORM" TargetMode="External"/><Relationship Id="rId4" Type="http://schemas.openxmlformats.org/officeDocument/2006/relationships/hyperlink" Target="file:///C:\DATA\Peta-bak\Interaktivni_kniha\ICT-ROHLIKOVA.pdf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2EEC0D-D2CC-4BB6-9434-3CCB6DD7359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5400" dirty="0">
                <a:solidFill>
                  <a:srgbClr val="FF0000"/>
                </a:solidFill>
              </a:rPr>
              <a:t>Moderní výukové prvky </a:t>
            </a:r>
            <a:br>
              <a:rPr lang="cs-CZ" sz="5400" dirty="0">
                <a:solidFill>
                  <a:srgbClr val="FF0000"/>
                </a:solidFill>
              </a:rPr>
            </a:br>
            <a:r>
              <a:rPr lang="cs-CZ" sz="5400" dirty="0">
                <a:solidFill>
                  <a:srgbClr val="FF0000"/>
                </a:solidFill>
              </a:rPr>
              <a:t>a strategie na středních školách</a:t>
            </a:r>
            <a:br>
              <a:rPr lang="cs-CZ" sz="5400" dirty="0"/>
            </a:br>
            <a:endParaRPr lang="en-US" sz="5400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163D78A-692F-4E8E-9EE9-F28C84681AF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PhDr. Mgr. Roman Liška</a:t>
            </a:r>
          </a:p>
        </p:txBody>
      </p:sp>
    </p:spTree>
    <p:extLst>
      <p:ext uri="{BB962C8B-B14F-4D97-AF65-F5344CB8AC3E}">
        <p14:creationId xmlns:p14="http://schemas.microsoft.com/office/powerpoint/2010/main" val="24225524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44DB3F-8D9B-4D6B-BF67-A4E2C3A56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MOOCs</a:t>
            </a:r>
            <a:endParaRPr lang="en-US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E8FA93A-0EF7-40ED-905A-89E05DE19D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 algn="just">
              <a:buFont typeface="Wingdings" panose="05000000000000000000" pitchFamily="2" charset="2"/>
              <a:buChar char="q"/>
            </a:pPr>
            <a:r>
              <a:rPr lang="cs-CZ" dirty="0"/>
              <a:t> </a:t>
            </a:r>
            <a:r>
              <a:rPr lang="cs-CZ" b="1" dirty="0"/>
              <a:t>Otevřenost</a:t>
            </a:r>
            <a:r>
              <a:rPr lang="cs-CZ" dirty="0"/>
              <a:t> – kurzy jsou otevření široké veřejnosti (ale mohou být připraveny i pro konkrétní cílovou skupinu).</a:t>
            </a:r>
            <a:endParaRPr lang="en-US" dirty="0"/>
          </a:p>
          <a:p>
            <a:pPr lvl="0" algn="just">
              <a:buFont typeface="Wingdings" panose="05000000000000000000" pitchFamily="2" charset="2"/>
              <a:buChar char="q"/>
            </a:pPr>
            <a:r>
              <a:rPr lang="cs-CZ" dirty="0"/>
              <a:t> </a:t>
            </a:r>
            <a:r>
              <a:rPr lang="cs-CZ" b="1" dirty="0" err="1"/>
              <a:t>Kustomizace</a:t>
            </a:r>
            <a:r>
              <a:rPr lang="cs-CZ" b="1" dirty="0"/>
              <a:t> </a:t>
            </a:r>
            <a:r>
              <a:rPr lang="cs-CZ" dirty="0"/>
              <a:t>– kurzy se dají jednoduše modifikovat, doplňovat, rozšiřovat či redukovat, lze do nich přidávat nové sekce, prvky, interaktivní prvky.</a:t>
            </a:r>
            <a:endParaRPr lang="en-US" dirty="0"/>
          </a:p>
          <a:p>
            <a:pPr lvl="0" algn="just">
              <a:buFont typeface="Wingdings" panose="05000000000000000000" pitchFamily="2" charset="2"/>
              <a:buChar char="q"/>
            </a:pPr>
            <a:r>
              <a:rPr lang="cs-CZ" dirty="0"/>
              <a:t> </a:t>
            </a:r>
            <a:r>
              <a:rPr lang="cs-CZ" b="1" dirty="0"/>
              <a:t>Nízké náklady </a:t>
            </a:r>
            <a:r>
              <a:rPr lang="cs-CZ" dirty="0"/>
              <a:t>– v přepočtu na studenta jsou náklady zlomkové oproti tradiční formě výuky (investice na vytvoření kvalitního kurzu však mohou být vysoké).</a:t>
            </a:r>
            <a:endParaRPr lang="en-US" dirty="0"/>
          </a:p>
          <a:p>
            <a:pPr lvl="0" algn="just">
              <a:buFont typeface="Wingdings" panose="05000000000000000000" pitchFamily="2" charset="2"/>
              <a:buChar char="q"/>
            </a:pPr>
            <a:r>
              <a:rPr lang="cs-CZ" dirty="0"/>
              <a:t> </a:t>
            </a:r>
            <a:r>
              <a:rPr lang="cs-CZ" b="1" dirty="0"/>
              <a:t>Přístupnost</a:t>
            </a:r>
            <a:r>
              <a:rPr lang="cs-CZ" dirty="0"/>
              <a:t> – kurzy nejsou omezeny počtem studentů a třídou, časem či nepřítomností vyučujícího.</a:t>
            </a:r>
            <a:endParaRPr lang="en-US" dirty="0"/>
          </a:p>
          <a:p>
            <a:pPr lvl="0" algn="just">
              <a:buFont typeface="Wingdings" panose="05000000000000000000" pitchFamily="2" charset="2"/>
              <a:buChar char="q"/>
            </a:pPr>
            <a:r>
              <a:rPr lang="cs-CZ" dirty="0"/>
              <a:t> </a:t>
            </a:r>
            <a:r>
              <a:rPr lang="cs-CZ" b="1" dirty="0"/>
              <a:t>Možnost titulků </a:t>
            </a:r>
            <a:r>
              <a:rPr lang="cs-CZ" dirty="0"/>
              <a:t>– výuka probíhá většinou v angličtině, avšak v mnoha kurzech jsou připraveny podklady pro titulky.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26627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617940-8A70-4AFC-9359-3CDA7105D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Růst </a:t>
            </a:r>
            <a:r>
              <a:rPr lang="cs-CZ" dirty="0" err="1"/>
              <a:t>MOOCs</a:t>
            </a:r>
            <a:r>
              <a:rPr lang="cs-CZ" dirty="0"/>
              <a:t> v posledních 6 letech</a:t>
            </a:r>
            <a:endParaRPr lang="en-US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9E8212C-8F12-49AA-B176-967851C820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3173" y="1854739"/>
            <a:ext cx="8681287" cy="4638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8266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501358-F0D6-483E-A0DC-365D7D343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Udacity</a:t>
            </a:r>
            <a:r>
              <a:rPr lang="cs-CZ" dirty="0"/>
              <a:t>, </a:t>
            </a:r>
            <a:r>
              <a:rPr lang="cs-CZ" dirty="0" err="1"/>
              <a:t>Coursea</a:t>
            </a:r>
            <a:r>
              <a:rPr lang="cs-CZ" dirty="0"/>
              <a:t>, </a:t>
            </a:r>
            <a:r>
              <a:rPr lang="cs-CZ" dirty="0" err="1"/>
              <a:t>EdX</a:t>
            </a:r>
            <a:endParaRPr lang="en-US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C2B6E31-1E15-4AF0-A023-D20430C160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hlinkClick r:id="rId2"/>
              </a:rPr>
              <a:t>https://www.udacity.com/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en-US" dirty="0">
                <a:hlinkClick r:id="rId3"/>
              </a:rPr>
              <a:t>https://www.coursera.org/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en-US" dirty="0">
                <a:hlinkClick r:id="rId4"/>
              </a:rPr>
              <a:t>https://www.edx.org/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en-US" dirty="0"/>
              <a:t>V </a:t>
            </a:r>
            <a:r>
              <a:rPr lang="en-US" dirty="0" err="1"/>
              <a:t>českém</a:t>
            </a:r>
            <a:r>
              <a:rPr lang="en-US" dirty="0"/>
              <a:t> </a:t>
            </a:r>
            <a:r>
              <a:rPr lang="en-US" dirty="0" err="1"/>
              <a:t>prostředí</a:t>
            </a:r>
            <a:r>
              <a:rPr lang="en-US" dirty="0"/>
              <a:t> </a:t>
            </a:r>
            <a:r>
              <a:rPr lang="en-US" dirty="0" err="1"/>
              <a:t>je</a:t>
            </a:r>
            <a:r>
              <a:rPr lang="en-US" dirty="0"/>
              <a:t> to </a:t>
            </a:r>
            <a:r>
              <a:rPr lang="en-US" dirty="0" err="1"/>
              <a:t>Nostis</a:t>
            </a:r>
            <a:r>
              <a:rPr lang="en-US" dirty="0"/>
              <a:t>, </a:t>
            </a:r>
            <a:r>
              <a:rPr lang="en-US" dirty="0" err="1"/>
              <a:t>Khanova</a:t>
            </a:r>
            <a:r>
              <a:rPr lang="en-US" dirty="0"/>
              <a:t> </a:t>
            </a:r>
            <a:r>
              <a:rPr lang="en-US" dirty="0" err="1"/>
              <a:t>škola</a:t>
            </a:r>
            <a:r>
              <a:rPr lang="en-US" dirty="0"/>
              <a:t>, </a:t>
            </a:r>
            <a:r>
              <a:rPr lang="en-US" dirty="0" err="1"/>
              <a:t>Seduo</a:t>
            </a:r>
            <a:endParaRPr lang="cs-CZ" dirty="0"/>
          </a:p>
          <a:p>
            <a:pPr marL="0" indent="0">
              <a:buNone/>
            </a:pPr>
            <a:r>
              <a:rPr lang="en-US" dirty="0">
                <a:hlinkClick r:id="rId5"/>
              </a:rPr>
              <a:t>https://www.nostis.org/danove-pravo/</a:t>
            </a:r>
            <a:endParaRPr lang="cs-CZ" dirty="0"/>
          </a:p>
          <a:p>
            <a:pPr marL="0" indent="0">
              <a:buNone/>
            </a:pPr>
            <a:r>
              <a:rPr lang="cs-CZ" dirty="0">
                <a:hlinkClick r:id="rId6"/>
              </a:rPr>
              <a:t>https://khanovaskola.cz/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4135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870CC97B-1956-4BA1-975F-32B3425A1A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4763553"/>
            <a:ext cx="5791200" cy="2038350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alpha val="0"/>
              </a:schemeClr>
            </a:outerShdw>
          </a:effec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E5695F96-C852-46BB-A41B-3C6FC5691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Cloudové LMS (cloudové learningové systémy),</a:t>
            </a:r>
            <a:br>
              <a:rPr lang="cs-CZ" dirty="0"/>
            </a:br>
            <a:endParaRPr lang="en-US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5304E9E5-E565-4975-8387-192A7A4FBD83}"/>
              </a:ext>
            </a:extLst>
          </p:cNvPr>
          <p:cNvSpPr txBox="1"/>
          <p:nvPr/>
        </p:nvSpPr>
        <p:spPr>
          <a:xfrm>
            <a:off x="1086522" y="1690688"/>
            <a:ext cx="956713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cs-CZ" sz="2400" dirty="0"/>
              <a:t>Klasické LMS systémy nahradily systémy cloudové. Jejich výhoda je snadná dostupnost odkudkoliv a také spolehlivost a neustálá aktualizace infrastruktury. Cloudové služby si lze pronajímat a v podstatě se o ně pronajímatel nemusí starat z hlediska IT.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cs-CZ" sz="2400" dirty="0"/>
              <a:t>Jsme tedy svědky přechodu od statických LMS systémů k systémům dynamickým a interaktivním.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cs-CZ" sz="2400" dirty="0"/>
              <a:t> Podniky si běžně na bázi LMS vytvářejí své vlastní systémy výuky a vzdělávání, které umožňují propracované systémy hodnocení v režimu sdílení a online. </a:t>
            </a:r>
            <a:r>
              <a:rPr lang="cs-CZ" sz="2400" i="1" dirty="0"/>
              <a:t> </a:t>
            </a:r>
            <a:endParaRPr lang="en-US" sz="2400" dirty="0"/>
          </a:p>
          <a:p>
            <a:endParaRPr lang="en-US" sz="2400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81BB7345-2843-4EFA-9C1F-A0B1C65F17ED}"/>
              </a:ext>
            </a:extLst>
          </p:cNvPr>
          <p:cNvSpPr/>
          <p:nvPr/>
        </p:nvSpPr>
        <p:spPr>
          <a:xfrm>
            <a:off x="752532" y="5167312"/>
            <a:ext cx="511755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http://www.cover.cz/produkty/learnis-lms?gclid=CjwKCAiAlvnfBRA1EiwAVOEgfAGkBQ1xZa-FLsYBWuV1_KoDRs0wiLwWJMpEoxCor4JvcVpjACr3uxoCvxEQAvD_BwE</a:t>
            </a:r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1203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BBCFEC-ACD0-47AC-ACA2-DE54E5FFD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03588"/>
            <a:ext cx="10515600" cy="1325563"/>
          </a:xfrm>
        </p:spPr>
        <p:txBody>
          <a:bodyPr/>
          <a:lstStyle/>
          <a:p>
            <a:r>
              <a:rPr lang="cs-CZ" dirty="0"/>
              <a:t>Personalized learning</a:t>
            </a:r>
            <a:endParaRPr lang="en-US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3BE0EC7-E246-48DE-B2F7-B5C85EBE2E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6327" y="1121975"/>
            <a:ext cx="10515600" cy="537918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 Možnost individuálního učení svým vlastním tempem.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 Možnost širokého portfolia nabízených kurzů a následně jejich selektivnímu výběru.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 Podpora kariérní cesty a připravenosti na zaměstnání díky personalizaci studijního programu.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 Vyšší úroveň kvality vzdělávání díky možnostem výběru vhodného vedoucího tutora či poradce.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 Provázanost škol, kde studující může sdílet materiály z různých škol, univerzit, vzdělávacích zařízení a jejich webů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 Sdílení oblíbených učitelů, lektorů, ale i možnost přístupu k univerzitním profesorům z nejúspěšnějších pracovišť.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7043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265824-CAA8-4A7D-B0E0-5430DB926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Učebna naruby</a:t>
            </a:r>
            <a:endParaRPr lang="en-US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5107DF0-5077-48AF-937C-538D908C23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Metoda</a:t>
            </a:r>
            <a:r>
              <a:rPr lang="en-US" dirty="0"/>
              <a:t> flipped classroom </a:t>
            </a:r>
            <a:r>
              <a:rPr lang="en-US" dirty="0" err="1"/>
              <a:t>bývá</a:t>
            </a:r>
            <a:r>
              <a:rPr lang="en-US" dirty="0"/>
              <a:t> </a:t>
            </a:r>
            <a:r>
              <a:rPr lang="en-US" dirty="0" err="1"/>
              <a:t>překládaná</a:t>
            </a:r>
            <a:r>
              <a:rPr lang="en-US" dirty="0"/>
              <a:t> </a:t>
            </a:r>
            <a:r>
              <a:rPr lang="en-US" dirty="0" err="1"/>
              <a:t>jako</a:t>
            </a:r>
            <a:r>
              <a:rPr lang="en-US" dirty="0"/>
              <a:t> </a:t>
            </a:r>
            <a:r>
              <a:rPr lang="en-US" dirty="0" err="1"/>
              <a:t>výuka</a:t>
            </a:r>
            <a:r>
              <a:rPr lang="en-US" dirty="0"/>
              <a:t> </a:t>
            </a:r>
            <a:r>
              <a:rPr lang="en-US" dirty="0" err="1"/>
              <a:t>naruby</a:t>
            </a:r>
            <a:r>
              <a:rPr lang="en-US" dirty="0"/>
              <a:t>. </a:t>
            </a:r>
            <a:r>
              <a:rPr lang="en-US" dirty="0" err="1"/>
              <a:t>Jejím</a:t>
            </a:r>
            <a:r>
              <a:rPr lang="en-US" dirty="0"/>
              <a:t> </a:t>
            </a:r>
            <a:r>
              <a:rPr lang="en-US" dirty="0" err="1"/>
              <a:t>principem</a:t>
            </a:r>
            <a:r>
              <a:rPr lang="en-US" dirty="0"/>
              <a:t> </a:t>
            </a:r>
            <a:r>
              <a:rPr lang="en-US" dirty="0" err="1"/>
              <a:t>je</a:t>
            </a:r>
            <a:r>
              <a:rPr lang="en-US" dirty="0"/>
              <a:t> </a:t>
            </a:r>
            <a:r>
              <a:rPr lang="en-US" dirty="0" err="1"/>
              <a:t>teoretická</a:t>
            </a:r>
            <a:r>
              <a:rPr lang="en-US" dirty="0"/>
              <a:t> </a:t>
            </a:r>
            <a:r>
              <a:rPr lang="en-US" dirty="0" err="1"/>
              <a:t>příprava</a:t>
            </a:r>
            <a:r>
              <a:rPr lang="en-US" dirty="0"/>
              <a:t> </a:t>
            </a:r>
            <a:r>
              <a:rPr lang="en-US" dirty="0" err="1"/>
              <a:t>mimo</a:t>
            </a:r>
            <a:r>
              <a:rPr lang="en-US" dirty="0"/>
              <a:t> </a:t>
            </a:r>
            <a:r>
              <a:rPr lang="en-US" dirty="0" err="1"/>
              <a:t>učebnu</a:t>
            </a:r>
            <a:r>
              <a:rPr lang="en-US" dirty="0"/>
              <a:t>, z </a:t>
            </a:r>
            <a:r>
              <a:rPr lang="en-US" dirty="0" err="1"/>
              <a:t>předem</a:t>
            </a:r>
            <a:r>
              <a:rPr lang="en-US" dirty="0"/>
              <a:t> </a:t>
            </a:r>
            <a:r>
              <a:rPr lang="en-US" dirty="0" err="1"/>
              <a:t>dostupných</a:t>
            </a:r>
            <a:r>
              <a:rPr lang="en-US" dirty="0"/>
              <a:t> </a:t>
            </a:r>
            <a:r>
              <a:rPr lang="en-US" dirty="0" err="1"/>
              <a:t>studijních</a:t>
            </a:r>
            <a:r>
              <a:rPr lang="en-US" dirty="0"/>
              <a:t> </a:t>
            </a:r>
            <a:r>
              <a:rPr lang="en-US" dirty="0" err="1"/>
              <a:t>materiálů</a:t>
            </a:r>
            <a:r>
              <a:rPr lang="en-US" dirty="0"/>
              <a:t>. </a:t>
            </a:r>
            <a:r>
              <a:rPr lang="en-US" dirty="0" err="1"/>
              <a:t>Kontaktní</a:t>
            </a:r>
            <a:r>
              <a:rPr lang="en-US" dirty="0"/>
              <a:t> </a:t>
            </a:r>
            <a:r>
              <a:rPr lang="en-US" dirty="0" err="1"/>
              <a:t>výuka</a:t>
            </a:r>
            <a:r>
              <a:rPr lang="en-US" dirty="0"/>
              <a:t> </a:t>
            </a:r>
            <a:r>
              <a:rPr lang="en-US" dirty="0" err="1"/>
              <a:t>je</a:t>
            </a:r>
            <a:r>
              <a:rPr lang="en-US" dirty="0"/>
              <a:t> </a:t>
            </a:r>
            <a:r>
              <a:rPr lang="en-US" dirty="0" err="1"/>
              <a:t>pak</a:t>
            </a:r>
            <a:r>
              <a:rPr lang="en-US" dirty="0"/>
              <a:t> </a:t>
            </a:r>
            <a:r>
              <a:rPr lang="en-US" dirty="0" err="1"/>
              <a:t>maximálně</a:t>
            </a:r>
            <a:r>
              <a:rPr lang="en-US" dirty="0"/>
              <a:t> </a:t>
            </a:r>
            <a:r>
              <a:rPr lang="en-US" dirty="0" err="1"/>
              <a:t>praktická</a:t>
            </a:r>
            <a:r>
              <a:rPr lang="en-US" dirty="0"/>
              <a:t> a </a:t>
            </a:r>
            <a:r>
              <a:rPr lang="en-US" dirty="0" err="1"/>
              <a:t>slouží</a:t>
            </a:r>
            <a:r>
              <a:rPr lang="en-US" dirty="0"/>
              <a:t> k </a:t>
            </a:r>
            <a:r>
              <a:rPr lang="en-US" dirty="0" err="1"/>
              <a:t>uplatnění</a:t>
            </a:r>
            <a:r>
              <a:rPr lang="en-US" dirty="0"/>
              <a:t> </a:t>
            </a:r>
            <a:r>
              <a:rPr lang="en-US" dirty="0" err="1"/>
              <a:t>již</a:t>
            </a:r>
            <a:r>
              <a:rPr lang="en-US" dirty="0"/>
              <a:t> </a:t>
            </a:r>
            <a:r>
              <a:rPr lang="en-US" dirty="0" err="1"/>
              <a:t>získaných</a:t>
            </a:r>
            <a:r>
              <a:rPr lang="en-US" dirty="0"/>
              <a:t> </a:t>
            </a:r>
            <a:r>
              <a:rPr lang="en-US" dirty="0" err="1"/>
              <a:t>znalostí</a:t>
            </a:r>
            <a:r>
              <a:rPr lang="en-US" dirty="0"/>
              <a:t>.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en-US" dirty="0">
                <a:hlinkClick r:id="rId2"/>
              </a:rPr>
              <a:t>https://itali.uq.edu.au/about/projects/flipped-classroom-olt</a:t>
            </a:r>
            <a:endParaRPr lang="cs-CZ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2415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618BE7-273B-44FD-A276-E179320A3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 Mikroučení a mikrokurzy</a:t>
            </a:r>
            <a:endParaRPr lang="en-US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65A51A4-232A-4A89-BF62-9A31B44C4B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https://www.youtube.com/watch?v=b0UjJcZIL8M</a:t>
            </a:r>
            <a:endParaRPr lang="cs-CZ" dirty="0"/>
          </a:p>
          <a:p>
            <a:r>
              <a:rPr lang="cs-CZ" dirty="0">
                <a:hlinkClick r:id="rId3"/>
              </a:rPr>
              <a:t>https://www.youtube.com/watch?v=56JvGct-1nE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 Mikroučení či mikrokurzy fungují na principu rozdělení informací či výuky do malých částí.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 Nejčastěji se jedná o 5 minutové intervaly.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 Tyto části jsou většinou součástí celku, který tvoří cílovou a kompletní oblast výukového programu.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1771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728B35-3BFB-4EBD-9568-131959D93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71938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/>
              <a:t>Gamifikace</a:t>
            </a:r>
            <a:endParaRPr lang="en-US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036BF22-4873-4030-BAC3-92F1FE87D5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37064"/>
            <a:ext cx="10515600" cy="5564458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cs-CZ" dirty="0"/>
              <a:t>V kontextu vzdělávání je gamifikace propracovaným konceptem využití herních prvků ve vzdělávání a učení. Šířeji bychom ji mohli definovat jako chytrý design, který aktivně zapojuje uživatele do určitého úkolu nebo činnosti pomocí hry. </a:t>
            </a:r>
            <a:endParaRPr lang="en-US" dirty="0"/>
          </a:p>
          <a:p>
            <a:pPr marL="0" indent="0" algn="just">
              <a:buNone/>
            </a:pPr>
            <a:r>
              <a:rPr lang="cs-CZ" dirty="0"/>
              <a:t>hlavní herní prvky: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0">
              <a:buFont typeface="Wingdings" panose="05000000000000000000" pitchFamily="2" charset="2"/>
              <a:buChar char="q"/>
            </a:pPr>
            <a:r>
              <a:rPr lang="cs-CZ" dirty="0"/>
              <a:t> </a:t>
            </a:r>
            <a:r>
              <a:rPr lang="cs-CZ" dirty="0" err="1"/>
              <a:t>Leaderboardy</a:t>
            </a:r>
            <a:r>
              <a:rPr lang="cs-CZ" dirty="0"/>
              <a:t>.</a:t>
            </a:r>
            <a:endParaRPr lang="en-US" dirty="0"/>
          </a:p>
          <a:p>
            <a:pPr lvl="0">
              <a:buFont typeface="Wingdings" panose="05000000000000000000" pitchFamily="2" charset="2"/>
              <a:buChar char="q"/>
            </a:pPr>
            <a:r>
              <a:rPr lang="cs-CZ" dirty="0"/>
              <a:t> Soutěž.</a:t>
            </a:r>
            <a:endParaRPr lang="en-US" dirty="0"/>
          </a:p>
          <a:p>
            <a:pPr lvl="0">
              <a:buFont typeface="Wingdings" panose="05000000000000000000" pitchFamily="2" charset="2"/>
              <a:buChar char="q"/>
            </a:pPr>
            <a:r>
              <a:rPr lang="cs-CZ" dirty="0"/>
              <a:t> Spolupráce.</a:t>
            </a:r>
            <a:endParaRPr lang="en-US" dirty="0"/>
          </a:p>
          <a:p>
            <a:pPr lvl="0">
              <a:buFont typeface="Wingdings" panose="05000000000000000000" pitchFamily="2" charset="2"/>
              <a:buChar char="q"/>
            </a:pPr>
            <a:r>
              <a:rPr lang="cs-CZ" dirty="0"/>
              <a:t> Progresivní sledování.</a:t>
            </a:r>
            <a:endParaRPr lang="en-US" dirty="0"/>
          </a:p>
          <a:p>
            <a:pPr lvl="0">
              <a:buFont typeface="Wingdings" panose="05000000000000000000" pitchFamily="2" charset="2"/>
              <a:buChar char="q"/>
            </a:pPr>
            <a:r>
              <a:rPr lang="cs-CZ" dirty="0"/>
              <a:t> Zpětná vazba.</a:t>
            </a:r>
            <a:endParaRPr lang="en-US" dirty="0"/>
          </a:p>
          <a:p>
            <a:pPr lvl="0">
              <a:buFont typeface="Wingdings" panose="05000000000000000000" pitchFamily="2" charset="2"/>
              <a:buChar char="q"/>
            </a:pPr>
            <a:r>
              <a:rPr lang="cs-CZ" dirty="0"/>
              <a:t> Přehrávání.</a:t>
            </a:r>
            <a:endParaRPr lang="en-US" dirty="0"/>
          </a:p>
          <a:p>
            <a:pPr lvl="0">
              <a:buFont typeface="Wingdings" panose="05000000000000000000" pitchFamily="2" charset="2"/>
              <a:buChar char="q"/>
            </a:pPr>
            <a:r>
              <a:rPr lang="cs-CZ" dirty="0"/>
              <a:t> Speciální výzvy.</a:t>
            </a:r>
            <a:endParaRPr lang="en-US" dirty="0"/>
          </a:p>
          <a:p>
            <a:pPr lvl="0">
              <a:buFont typeface="Wingdings" panose="05000000000000000000" pitchFamily="2" charset="2"/>
              <a:buChar char="q"/>
            </a:pPr>
            <a:r>
              <a:rPr lang="cs-CZ" dirty="0"/>
              <a:t> Odměny / odznaky.</a:t>
            </a:r>
            <a:endParaRPr lang="en-US" dirty="0"/>
          </a:p>
          <a:p>
            <a:pPr lvl="0">
              <a:buFont typeface="Wingdings" panose="05000000000000000000" pitchFamily="2" charset="2"/>
              <a:buChar char="q"/>
            </a:pPr>
            <a:r>
              <a:rPr lang="cs-CZ" dirty="0"/>
              <a:t> Herní úrovně.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1AD1B00-059A-45A3-88FA-19013D5A2F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7894" y="2397886"/>
            <a:ext cx="5760720" cy="4094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7561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27B5C7-41A0-43DF-B329-50D01B037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925" y="287770"/>
            <a:ext cx="10515600" cy="947309"/>
          </a:xfrm>
        </p:spPr>
        <p:txBody>
          <a:bodyPr/>
          <a:lstStyle/>
          <a:p>
            <a:pPr algn="ctr"/>
            <a:r>
              <a:rPr lang="cs-CZ" dirty="0"/>
              <a:t>Gamifikace</a:t>
            </a:r>
            <a:endParaRPr lang="en-US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A3280F50-53A3-4D2E-9CDA-8CB88EB812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438" y="1235079"/>
            <a:ext cx="9147887" cy="5257796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829C6148-C8E0-4C7D-8672-610C9210FC3A}"/>
              </a:ext>
            </a:extLst>
          </p:cNvPr>
          <p:cNvSpPr/>
          <p:nvPr/>
        </p:nvSpPr>
        <p:spPr>
          <a:xfrm>
            <a:off x="6539754" y="4525728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3"/>
              </a:rPr>
              <a:t>https://spomocnik.rvp.cz/clanek/21377/PAGAMO---UCENI-HROU.html</a:t>
            </a:r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9337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Obrázek 65">
            <a:extLst>
              <a:ext uri="{FF2B5EF4-FFF2-40B4-BE49-F238E27FC236}">
                <a16:creationId xmlns:a16="http://schemas.microsoft.com/office/drawing/2014/main" id="{90B78B93-163D-4504-855B-B5D0827E8E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9018" y="373153"/>
            <a:ext cx="3843938" cy="2562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45801F93-8601-48E5-B66C-1BF3BCA1C0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08742" y="457535"/>
            <a:ext cx="6044746" cy="256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D839CDEE-5A9A-4E3C-A7D4-2750FEEC06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94147" y="2704335"/>
            <a:ext cx="3636083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cs-CZ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cs-CZ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Fotografie </a:t>
            </a:r>
            <a:r>
              <a:rPr kumimoji="0" lang="cs-CZ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kumimoji="0" lang="cs-CZ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cs-CZ" altLang="en-US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Webinar-vs-Virtual-Classroom</a:t>
            </a:r>
            <a:r>
              <a:rPr kumimoji="0" lang="cs-CZ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(1)</a:t>
            </a:r>
            <a:r>
              <a:rPr kumimoji="0" lang="cs-CZ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r>
              <a:rPr kumimoji="0" lang="cs-CZ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od </a:t>
            </a:r>
            <a:r>
              <a:rPr kumimoji="0" lang="cs-CZ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kumimoji="0" lang="cs-CZ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Beth</a:t>
            </a:r>
            <a:r>
              <a:rPr kumimoji="0" lang="cs-CZ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cs-CZ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Kanter</a:t>
            </a:r>
            <a:r>
              <a:rPr kumimoji="0" lang="cs-CZ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r>
              <a:rPr kumimoji="0" lang="cs-CZ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licencovan</a:t>
            </a:r>
            <a:r>
              <a:rPr kumimoji="0" lang="cs-CZ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</a:t>
            </a:r>
            <a:r>
              <a:rPr kumimoji="0" lang="cs-CZ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pod CC BY 2.0.</a:t>
            </a:r>
            <a:endParaRPr kumimoji="0" lang="cs-CZ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81C2925-3E42-4B70-B37B-E40EC005D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85888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cs-CZ" dirty="0"/>
              <a:t>Online semináře (webináře, videosemináře, mobilní semináře),  online konference (videokonference, webkonference, mobilní konference),</a:t>
            </a:r>
            <a:br>
              <a:rPr lang="en-US" sz="4000" dirty="0"/>
            </a:br>
            <a:endParaRPr lang="en-US" dirty="0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1ADA2AAF-315A-41BD-94DC-2460010BE5C4}"/>
              </a:ext>
            </a:extLst>
          </p:cNvPr>
          <p:cNvSpPr/>
          <p:nvPr/>
        </p:nvSpPr>
        <p:spPr>
          <a:xfrm>
            <a:off x="670931" y="6168818"/>
            <a:ext cx="90412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http://www.webinare.cz/katalog/webinar/35-jak-zacit-poradat-skoleni-online-a-webinare.aspx</a:t>
            </a:r>
            <a:endParaRPr lang="cs-CZ" dirty="0"/>
          </a:p>
          <a:p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D39C1917-D36D-4BC0-A0F3-4F951394721A}"/>
              </a:ext>
            </a:extLst>
          </p:cNvPr>
          <p:cNvSpPr txBox="1"/>
          <p:nvPr/>
        </p:nvSpPr>
        <p:spPr>
          <a:xfrm>
            <a:off x="749383" y="3203831"/>
            <a:ext cx="108817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sz="2400" dirty="0"/>
              <a:t> Interaktivní obousměrný způsob předávání informací (myšleno textu, hlasu, videa)</a:t>
            </a:r>
            <a:endParaRPr lang="en-US" sz="240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2151EDA3-2B74-40CA-8C76-60338A879D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1381" y="3603684"/>
            <a:ext cx="86868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9202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BDA940-A668-4064-B834-836F2922E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Požadavky na změny v éře </a:t>
            </a:r>
            <a:br>
              <a:rPr lang="cs-CZ" dirty="0"/>
            </a:br>
            <a:r>
              <a:rPr lang="cs-CZ" dirty="0"/>
              <a:t>digitalizace a globalizace</a:t>
            </a:r>
            <a:endParaRPr lang="en-US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4B1B13E-C8B7-4C2F-8E06-C03A61C96B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cs-CZ" dirty="0"/>
              <a:t> V současnosti se velmi často setkáváme s novými požadavky na vzdělávání souvisejícími s nástupem nových technologií a globalizace (Veteška a </a:t>
            </a:r>
            <a:r>
              <a:rPr lang="cs-CZ" dirty="0" err="1"/>
              <a:t>Kursch</a:t>
            </a:r>
            <a:r>
              <a:rPr lang="cs-CZ" dirty="0"/>
              <a:t>, 2019)</a:t>
            </a:r>
          </a:p>
          <a:p>
            <a:pPr algn="just">
              <a:buFont typeface="Wingdings" panose="05000000000000000000" pitchFamily="2" charset="2"/>
              <a:buChar char="q"/>
            </a:pPr>
            <a:endParaRPr lang="cs-CZ" dirty="0"/>
          </a:p>
          <a:p>
            <a:pPr algn="just">
              <a:buFont typeface="Wingdings" panose="05000000000000000000" pitchFamily="2" charset="2"/>
              <a:buChar char="q"/>
            </a:pPr>
            <a:r>
              <a:rPr lang="cs-CZ" dirty="0"/>
              <a:t> Někteří autoři dokonce hovoří o reformaci klasického edukačního procesu v kontextu postmoderní doby </a:t>
            </a:r>
          </a:p>
          <a:p>
            <a:pPr algn="just">
              <a:buFont typeface="Wingdings" panose="05000000000000000000" pitchFamily="2" charset="2"/>
              <a:buChar char="q"/>
            </a:pPr>
            <a:endParaRPr lang="cs-CZ" dirty="0"/>
          </a:p>
          <a:p>
            <a:pPr algn="just">
              <a:buFont typeface="Wingdings" panose="05000000000000000000" pitchFamily="2" charset="2"/>
              <a:buChar char="q"/>
            </a:pPr>
            <a:r>
              <a:rPr lang="cs-CZ" dirty="0"/>
              <a:t> Používání nových technologií překonává bariéry vzdáleností a postupující globalizace zase bariéry kulturní a ekonomické, tedy procesy ve světě se zrychlují a lidstvu skutečně vyvstávají nové problémy a výzvy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2509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ABC12C-DC1D-47FC-9B99-0395105F4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cs-CZ" dirty="0"/>
              <a:t>Sociální sítě, online kooperace (chat, sdílení projektů, okamžité připomínkování),</a:t>
            </a:r>
            <a:br>
              <a:rPr lang="en-US" sz="4000" dirty="0"/>
            </a:br>
            <a:endParaRPr lang="en-US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525091D-3235-4233-B856-AF1A17A600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cs-CZ" dirty="0"/>
              <a:t>Sociální sítě jsou „užitečnou technologií, která se díky množství uživatelů stala de facto standardem veřejné i privátní komunikace“ (Bednář, 2014, s. 85). V posledních deseti letech vzrostlo uplatnění sociálních sítí i v oblasti vzdělávání a učení.  Slouží například jako podpůrná komunikační platforma při vzdělávacích projektech, jako zdroj znalostí (</a:t>
            </a:r>
            <a:r>
              <a:rPr lang="cs-CZ" dirty="0" err="1"/>
              <a:t>crowdsourcing</a:t>
            </a:r>
            <a:r>
              <a:rPr lang="cs-CZ" dirty="0"/>
              <a:t>)</a:t>
            </a:r>
            <a:r>
              <a:rPr lang="cs-CZ" baseline="30000" dirty="0"/>
              <a:t> </a:t>
            </a:r>
            <a:r>
              <a:rPr lang="cs-CZ" dirty="0"/>
              <a:t>a dále jako systém pro sdílení informací a znalostí mezi různými zájmovými skupinami.  Data ze sociálních sítí se také dají dobře analyzovat a těžit, jsou proto dobrým zdrojem pro výzkum v oblasti znalostí. Jak uvádí </a:t>
            </a:r>
            <a:r>
              <a:rPr lang="cs-CZ" dirty="0" err="1"/>
              <a:t>Bennář</a:t>
            </a:r>
            <a:r>
              <a:rPr lang="cs-CZ" dirty="0"/>
              <a:t> (2014), sociální sítě (Facebook, </a:t>
            </a:r>
            <a:r>
              <a:rPr lang="cs-CZ" dirty="0" err="1"/>
              <a:t>LinkedIn</a:t>
            </a:r>
            <a:r>
              <a:rPr lang="cs-CZ" dirty="0"/>
              <a:t>, Twitter, </a:t>
            </a:r>
            <a:r>
              <a:rPr lang="cs-CZ" dirty="0" err="1"/>
              <a:t>Foursquare</a:t>
            </a:r>
            <a:r>
              <a:rPr lang="cs-CZ" dirty="0"/>
              <a:t>, </a:t>
            </a:r>
            <a:r>
              <a:rPr lang="cs-CZ" dirty="0" err="1"/>
              <a:t>MySpace</a:t>
            </a:r>
            <a:r>
              <a:rPr lang="cs-CZ" dirty="0"/>
              <a:t>, Google+, aj.) jsou místy tzv. expertní výměny. Je pojmem zachycujícím vytváření znalostí na principu shody velkého množství lidí (</a:t>
            </a:r>
            <a:r>
              <a:rPr lang="cs-CZ" i="1" dirty="0" err="1"/>
              <a:t>crowd</a:t>
            </a:r>
            <a:r>
              <a:rPr lang="cs-CZ" dirty="0"/>
              <a:t> = dav), umožňuje také dělbu práce a může být zdrojem například expertních znalostí (více viz Kursch, 2014b)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74631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C7FA33FF-088D-4F16-95A2-2C64D353D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376EFB1-01CF-419F-ABF1-2AF02BBFC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50604" y="0"/>
            <a:ext cx="6141396" cy="6858000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17">
            <a:extLst>
              <a:ext uri="{FF2B5EF4-FFF2-40B4-BE49-F238E27FC236}">
                <a16:creationId xmlns:a16="http://schemas.microsoft.com/office/drawing/2014/main" id="{FF9DEA15-78BD-4750-AA18-B9F28A6D5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50604" y="0"/>
            <a:ext cx="4319042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9B18B7-027D-466F-94D1-3F8406508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2598" y="640263"/>
            <a:ext cx="5221266" cy="1344975"/>
          </a:xfrm>
        </p:spPr>
        <p:txBody>
          <a:bodyPr>
            <a:normAutofit/>
          </a:bodyPr>
          <a:lstStyle/>
          <a:p>
            <a:r>
              <a:rPr lang="en-US" sz="4000"/>
              <a:t>Crowdsourcing &amp; gamifi</a:t>
            </a:r>
            <a:r>
              <a:rPr lang="cs-CZ" sz="4000"/>
              <a:t>kace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73D2F6-FEE9-4892-8CCF-C7E7D11040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520" y="484632"/>
            <a:ext cx="5030959" cy="573328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60D4B3-DB53-41EF-B81D-1094B2F331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1903" y="2121763"/>
            <a:ext cx="5235490" cy="3773010"/>
          </a:xfrm>
        </p:spPr>
        <p:txBody>
          <a:bodyPr>
            <a:normAutofit lnSpcReduction="10000"/>
          </a:bodyPr>
          <a:lstStyle/>
          <a:p>
            <a:r>
              <a:rPr lang="en-US" sz="1700" dirty="0"/>
              <a:t>Stack Overflow – </a:t>
            </a:r>
            <a:r>
              <a:rPr lang="cs-CZ" sz="1700" dirty="0"/>
              <a:t> </a:t>
            </a:r>
            <a:r>
              <a:rPr lang="cs-CZ" sz="1700" dirty="0">
                <a:hlinkClick r:id="rId3"/>
              </a:rPr>
              <a:t>https://stackoverflow.com</a:t>
            </a:r>
            <a:r>
              <a:rPr lang="cs-CZ" sz="1700" dirty="0"/>
              <a:t> </a:t>
            </a:r>
          </a:p>
          <a:p>
            <a:r>
              <a:rPr lang="cs-CZ" sz="1700" dirty="0"/>
              <a:t>Q</a:t>
            </a:r>
            <a:r>
              <a:rPr lang="en-US" sz="1700" dirty="0"/>
              <a:t>&amp;A </a:t>
            </a:r>
            <a:r>
              <a:rPr lang="cs-CZ" sz="1700" dirty="0"/>
              <a:t>web – Otázky a odpovědi z</a:t>
            </a:r>
            <a:r>
              <a:rPr lang="en-US" sz="1700" dirty="0"/>
              <a:t> r</a:t>
            </a:r>
            <a:r>
              <a:rPr lang="cs-CZ" sz="1700" dirty="0"/>
              <a:t>ůzných oblastí programování (JavaScript, Java, C#, PHP, Android, Python, jQuery and HTML apod.). Vědomostní databáze</a:t>
            </a:r>
          </a:p>
          <a:p>
            <a:r>
              <a:rPr lang="cs-CZ" sz="1700" dirty="0"/>
              <a:t>Gamifikace – </a:t>
            </a:r>
            <a:r>
              <a:rPr lang="en-US" sz="1700" dirty="0" err="1"/>
              <a:t>bodov</a:t>
            </a:r>
            <a:r>
              <a:rPr lang="cs-CZ" sz="1700" dirty="0"/>
              <a:t>ý systém - uživatelům se zvyšuje reputace za </a:t>
            </a:r>
            <a:r>
              <a:rPr lang="en-US" sz="1700" dirty="0"/>
              <a:t>p</a:t>
            </a:r>
            <a:r>
              <a:rPr lang="cs-CZ" sz="1700" dirty="0"/>
              <a:t>opulární otazku i za správné odpovědi</a:t>
            </a:r>
            <a:endParaRPr lang="en-US" sz="1700" dirty="0"/>
          </a:p>
          <a:p>
            <a:endParaRPr lang="cs-CZ" sz="1700" dirty="0"/>
          </a:p>
          <a:p>
            <a:r>
              <a:rPr lang="cs-CZ" sz="1700" dirty="0"/>
              <a:t>Alexa rank – v roce 2018 – 60. nejnavštěvovanější web Internetu</a:t>
            </a:r>
          </a:p>
          <a:p>
            <a:r>
              <a:rPr lang="cs-CZ" sz="1700" dirty="0"/>
              <a:t>9 mil. uživatelů, 16 mil. otázek</a:t>
            </a:r>
            <a:endParaRPr lang="en-US" sz="1700" dirty="0"/>
          </a:p>
          <a:p>
            <a:r>
              <a:rPr lang="en-US" sz="1700" dirty="0"/>
              <a:t>2011 – 92% </a:t>
            </a:r>
            <a:r>
              <a:rPr lang="en-US" sz="1700" dirty="0" err="1"/>
              <a:t>ot</a:t>
            </a:r>
            <a:r>
              <a:rPr lang="cs-CZ" sz="1700" dirty="0"/>
              <a:t>ázek zodpovězeno v mediánu za 11 minut</a:t>
            </a:r>
          </a:p>
        </p:txBody>
      </p:sp>
    </p:spTree>
    <p:extLst>
      <p:ext uri="{BB962C8B-B14F-4D97-AF65-F5344CB8AC3E}">
        <p14:creationId xmlns:p14="http://schemas.microsoft.com/office/powerpoint/2010/main" val="24860424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19C77B-CFC3-4C12-B0A3-7ADEAA72A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Mobilní učení (mobile learning),</a:t>
            </a:r>
            <a:endParaRPr lang="en-US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4495969-1D19-4AFB-B49A-628D83EE28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cs-CZ" i="1" dirty="0"/>
              <a:t> Mobilní učení představuje jeden z nejrychleji a nejdynamičtěji se rozvíjejících trendů podnikového vzdělávání i sebevzdělávání  (</a:t>
            </a:r>
            <a:r>
              <a:rPr lang="cs-CZ" b="1" dirty="0"/>
              <a:t> </a:t>
            </a:r>
            <a:r>
              <a:rPr lang="cs-CZ" dirty="0"/>
              <a:t>Veteška (2016, s. 214) </a:t>
            </a:r>
          </a:p>
          <a:p>
            <a:pPr>
              <a:buFont typeface="Wingdings" panose="05000000000000000000" pitchFamily="2" charset="2"/>
              <a:buChar char="q"/>
            </a:pPr>
            <a:endParaRPr lang="cs-CZ" dirty="0"/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 Na mobilních platformách si může uživatel například pustit přednášku před spaním, ukládat si své poznatky z cest, zařazovat fotografie k jednotlivým </a:t>
            </a:r>
            <a:r>
              <a:rPr lang="cs-CZ" dirty="0" err="1"/>
              <a:t>geolokacím</a:t>
            </a:r>
            <a:r>
              <a:rPr lang="cs-CZ" dirty="0"/>
              <a:t>, sdílet s ostatními znalosti z terénu a udržovat je v mobilní databázi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72DE5C83-BCC2-4DA2-B34D-957B21F81AEB}"/>
              </a:ext>
            </a:extLst>
          </p:cNvPr>
          <p:cNvSpPr/>
          <p:nvPr/>
        </p:nvSpPr>
        <p:spPr>
          <a:xfrm>
            <a:off x="4220583" y="5530632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2"/>
              </a:rPr>
              <a:t>https://www.bezpecnecesty.cz/cz/autoskola/autoskola-mobilni-aplikace</a:t>
            </a:r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6003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A945E7-41BA-6B43-BA5C-A4AFB48A0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M-</a:t>
            </a:r>
            <a:r>
              <a:rPr lang="cs-CZ" dirty="0" err="1"/>
              <a:t>learning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D9D4FD8-63A4-4445-814F-82793601A8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Je rychlejší než klasické učení</a:t>
            </a:r>
          </a:p>
          <a:p>
            <a:r>
              <a:rPr lang="cs-CZ" dirty="0"/>
              <a:t>Zvyšuje chuť do učení</a:t>
            </a:r>
          </a:p>
          <a:p>
            <a:r>
              <a:rPr lang="cs-CZ" dirty="0"/>
              <a:t>Vede k intenzivnějšímu učení</a:t>
            </a:r>
          </a:p>
          <a:p>
            <a:r>
              <a:rPr lang="cs-CZ" dirty="0"/>
              <a:t>Využívá interaktivní herní prvky</a:t>
            </a:r>
          </a:p>
          <a:p>
            <a:r>
              <a:rPr lang="cs-CZ" dirty="0"/>
              <a:t>Nutí k opakování nových vědomostí</a:t>
            </a:r>
          </a:p>
          <a:p>
            <a:r>
              <a:rPr lang="cs-CZ" dirty="0"/>
              <a:t>Přispívá k lepšímu zapamatování</a:t>
            </a:r>
          </a:p>
        </p:txBody>
      </p:sp>
      <p:pic>
        <p:nvPicPr>
          <p:cNvPr id="5" name="Obrázek 4" descr="Obsah obrázku osoba, interiér, vzdálené, vsedě&#10;&#10;Popis byl vytvořen automaticky">
            <a:extLst>
              <a:ext uri="{FF2B5EF4-FFF2-40B4-BE49-F238E27FC236}">
                <a16:creationId xmlns:a16="http://schemas.microsoft.com/office/drawing/2014/main" id="{9C3EE0F1-AEE1-3245-8658-8EC33BAC31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728" y="1598013"/>
            <a:ext cx="5113706" cy="3406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0596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0AA541-4578-431E-97D5-115697FD1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A</a:t>
            </a:r>
            <a:r>
              <a:rPr lang="en-GB" dirty="0" err="1"/>
              <a:t>ugmented</a:t>
            </a:r>
            <a:r>
              <a:rPr lang="cs-CZ" dirty="0"/>
              <a:t> learning</a:t>
            </a:r>
            <a:br>
              <a:rPr lang="cs-CZ" dirty="0"/>
            </a:br>
            <a:endParaRPr lang="en-US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52BF2EE-2F8D-47BD-BFC1-D19D0163EA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419" y="1690688"/>
            <a:ext cx="10779162" cy="5109883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cs-CZ" dirty="0"/>
              <a:t>Učení </a:t>
            </a:r>
            <a:r>
              <a:rPr lang="cs-CZ" i="1" dirty="0"/>
              <a:t>„on </a:t>
            </a:r>
            <a:r>
              <a:rPr lang="cs-CZ" i="1" dirty="0" err="1"/>
              <a:t>demand</a:t>
            </a:r>
            <a:r>
              <a:rPr lang="cs-CZ" i="1" dirty="0"/>
              <a:t>“</a:t>
            </a:r>
            <a:r>
              <a:rPr lang="cs-CZ" dirty="0"/>
              <a:t>, vycházející z principu, že jedinec v určitou dobu, na určitém místě na základě svého podnětu požádá o informace, vzdělávací kurz či zkušenosti</a:t>
            </a:r>
          </a:p>
          <a:p>
            <a:pPr lvl="0" algn="just">
              <a:buFont typeface="Wingdings" panose="05000000000000000000" pitchFamily="2" charset="2"/>
              <a:buChar char="q"/>
            </a:pPr>
            <a:r>
              <a:rPr lang="cs-CZ" dirty="0"/>
              <a:t> Informace či kurzy generované na základě skenování QR kódů (například v chráněné krajinné oblasti bude v jeskyni umístěn QR kód, který spustí kurz o bezpečnosti pohybu v jeskyni a zároveň naučí účastníka na místě, na základě videa, jak se tam pohybovat). </a:t>
            </a:r>
            <a:endParaRPr lang="en-US" dirty="0"/>
          </a:p>
          <a:p>
            <a:pPr lvl="0" algn="just">
              <a:buFont typeface="Wingdings" panose="05000000000000000000" pitchFamily="2" charset="2"/>
              <a:buChar char="q"/>
            </a:pPr>
            <a:r>
              <a:rPr lang="cs-CZ" dirty="0"/>
              <a:t> Informace či kurzy generované na základě GPS souřadnic (historie území, velké bitvy v okolí, kurzy sebeobrany atd.).</a:t>
            </a:r>
            <a:endParaRPr lang="en-US" dirty="0"/>
          </a:p>
          <a:p>
            <a:pPr algn="just">
              <a:buFont typeface="Wingdings" panose="05000000000000000000" pitchFamily="2" charset="2"/>
              <a:buChar char="q"/>
            </a:pPr>
            <a:r>
              <a:rPr lang="cs-CZ" dirty="0"/>
              <a:t> Informace či kurzy generované na základě objektů (s touto technologií se snaží prosadit Google </a:t>
            </a:r>
            <a:r>
              <a:rPr lang="cs-CZ" dirty="0" err="1"/>
              <a:t>Glass</a:t>
            </a:r>
            <a:r>
              <a:rPr lang="cs-CZ" dirty="0"/>
              <a:t>, jde o pokročilou technologii, kde se například pomocí brýlí rozpozná objekt – např. orel skalní a umožní jedinci si vybrat kurz o orlu skalním</a:t>
            </a:r>
            <a:r>
              <a:rPr lang="en-US" dirty="0">
                <a:effectLst/>
              </a:rPr>
              <a:t> </a:t>
            </a:r>
            <a:r>
              <a:rPr lang="cs-CZ" dirty="0"/>
              <a:t>QR kód = </a:t>
            </a:r>
            <a:r>
              <a:rPr lang="cs-CZ" i="1" dirty="0" err="1"/>
              <a:t>Quick</a:t>
            </a:r>
            <a:r>
              <a:rPr lang="cs-CZ" i="1" dirty="0"/>
              <a:t> </a:t>
            </a:r>
            <a:r>
              <a:rPr lang="cs-CZ" i="1" dirty="0" err="1"/>
              <a:t>Responce</a:t>
            </a:r>
            <a:r>
              <a:rPr lang="cs-CZ" i="1" dirty="0"/>
              <a:t> </a:t>
            </a:r>
            <a:r>
              <a:rPr lang="cs-CZ" i="1" dirty="0" err="1"/>
              <a:t>Code</a:t>
            </a:r>
            <a:r>
              <a:rPr lang="cs-CZ" dirty="0"/>
              <a:t>, kód umožňující okamžitý sběr dat o objektu či službě, která je jím opatřena (je do něho možno uložit mnohem více informací než do klasického čárkového kódu).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FFC83FC-D06C-469D-A095-041E59C9B5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9999" y="110254"/>
            <a:ext cx="2865004" cy="1580434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DD906B73-22A0-4A42-A0D2-0F167BE6BDE8}"/>
              </a:ext>
            </a:extLst>
          </p:cNvPr>
          <p:cNvSpPr/>
          <p:nvPr/>
        </p:nvSpPr>
        <p:spPr>
          <a:xfrm>
            <a:off x="277148" y="1027906"/>
            <a:ext cx="53739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https://www.talentlms.com/blog/augmented-learning/</a:t>
            </a:r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9636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01D269-0494-4B8D-B750-EADA6727A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 Online encyklopedie, knihovny, dokumenty (</a:t>
            </a:r>
            <a:r>
              <a:rPr lang="cs-CZ" dirty="0" err="1"/>
              <a:t>Wikipedia</a:t>
            </a:r>
            <a:r>
              <a:rPr lang="cs-CZ" dirty="0"/>
              <a:t>, Google </a:t>
            </a:r>
            <a:r>
              <a:rPr lang="cs-CZ" dirty="0" err="1"/>
              <a:t>books</a:t>
            </a:r>
            <a:r>
              <a:rPr lang="cs-CZ" dirty="0"/>
              <a:t>), </a:t>
            </a:r>
            <a:r>
              <a:rPr lang="cs-CZ" b="1" dirty="0"/>
              <a:t>interaktivní knihy</a:t>
            </a:r>
            <a:br>
              <a:rPr lang="en-US" sz="4000" dirty="0"/>
            </a:br>
            <a:endParaRPr lang="en-US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F6CD630-C12D-4256-AF5D-FD033D96B0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cs-CZ" dirty="0"/>
              <a:t> KHANOVA ŠKOLA v Čechách obsahuje tisíce výukových videí, zaměřených na přírodní a humanitní vědy. </a:t>
            </a:r>
            <a:r>
              <a:rPr lang="cs-CZ" dirty="0" err="1"/>
              <a:t>Khanova</a:t>
            </a:r>
            <a:r>
              <a:rPr lang="cs-CZ" dirty="0"/>
              <a:t> škola je otevřenou platformou a její přispěvatelé by měly využívat jednoduchých a klasických metod výuky (většinou pomocí křídy a tabule, obrázků) a rozdělovat obsah výuky do několika kurzů (jeden kurz maximálně 20 minut). </a:t>
            </a:r>
          </a:p>
          <a:p>
            <a:pPr marL="0" indent="0" algn="just">
              <a:buNone/>
            </a:pPr>
            <a:r>
              <a:rPr lang="en-US" dirty="0">
                <a:hlinkClick r:id="rId2"/>
              </a:rPr>
              <a:t>https://ecuni.publi.cz/</a:t>
            </a:r>
            <a:endParaRPr lang="cs-CZ" dirty="0"/>
          </a:p>
          <a:p>
            <a:pPr marL="0" indent="0" algn="just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3677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F8FCA5-A315-4B3F-B2DF-651EB293F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Virtuální třída</a:t>
            </a:r>
            <a:endParaRPr lang="en-US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A3E16C6-5DC3-47C7-BD89-051EB91D27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Google </a:t>
            </a:r>
            <a:r>
              <a:rPr lang="cs-CZ" dirty="0" err="1"/>
              <a:t>classroom</a:t>
            </a:r>
            <a:endParaRPr lang="cs-CZ" dirty="0"/>
          </a:p>
          <a:p>
            <a:pPr marL="0" indent="0">
              <a:buNone/>
            </a:pPr>
            <a:r>
              <a:rPr lang="cs-CZ" dirty="0" err="1"/>
              <a:t>Moodle</a:t>
            </a:r>
            <a:r>
              <a:rPr lang="cs-CZ" dirty="0"/>
              <a:t> </a:t>
            </a:r>
          </a:p>
          <a:p>
            <a:pPr marL="0" indent="0">
              <a:buNone/>
            </a:pPr>
            <a:r>
              <a:rPr lang="cs-CZ" dirty="0"/>
              <a:t>Microsoft </a:t>
            </a:r>
            <a:r>
              <a:rPr lang="cs-CZ" dirty="0" err="1"/>
              <a:t>Teams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Apple třída </a:t>
            </a:r>
            <a:r>
              <a:rPr lang="en-US" dirty="0">
                <a:hlinkClick r:id="rId2"/>
              </a:rPr>
              <a:t>http://ipadvetride.cz/trida-2-0-umi-apple-classroom/</a:t>
            </a:r>
            <a:endParaRPr lang="cs-CZ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0633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1E8B8D-7EAA-49BC-92FC-753BC997D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Seznam zdrojů</a:t>
            </a:r>
            <a:endParaRPr lang="en-US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DF99EB5-ACE2-4CB0-9741-C7ADFD2384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cs-CZ" i="1" dirty="0"/>
              <a:t>Blockchain – význam – IT Slovník,</a:t>
            </a:r>
            <a:r>
              <a:rPr lang="cs-CZ" dirty="0"/>
              <a:t>2008.</a:t>
            </a:r>
            <a:r>
              <a:rPr lang="cs-CZ" i="1" dirty="0"/>
              <a:t> </a:t>
            </a:r>
            <a:r>
              <a:rPr lang="cs-CZ" dirty="0"/>
              <a:t>[online]. Vídeň: Slovník - počítačový slovník. Dostupné z: </a:t>
            </a:r>
            <a:r>
              <a:rPr lang="cs-CZ" u="sng" dirty="0">
                <a:hlinkClick r:id="rId2"/>
              </a:rPr>
              <a:t>https://it-slovnik.cz/pojem/blockchain/?utm_source=cp&amp;utm_medium=link&amp;utm_campaign=cp</a:t>
            </a:r>
            <a:endParaRPr lang="en-US" dirty="0"/>
          </a:p>
          <a:p>
            <a:r>
              <a:rPr lang="cs-CZ" i="1" dirty="0"/>
              <a:t>Cloud – význam – IT Slovník,</a:t>
            </a:r>
            <a:r>
              <a:rPr lang="cs-CZ" dirty="0"/>
              <a:t>2008.</a:t>
            </a:r>
            <a:r>
              <a:rPr lang="cs-CZ" i="1" dirty="0"/>
              <a:t> </a:t>
            </a:r>
            <a:r>
              <a:rPr lang="cs-CZ" dirty="0"/>
              <a:t>[online]. Vídeň: Slovník - počítačový slovník. Dostupné z: </a:t>
            </a:r>
            <a:r>
              <a:rPr lang="cs-CZ" u="sng" dirty="0">
                <a:hlinkClick r:id="rId3"/>
              </a:rPr>
              <a:t>https://it-slovnik.cz/pojem/cloud/?utm_source=cp&amp;utm_medium=link&amp;utm_campaign=cp</a:t>
            </a:r>
            <a:endParaRPr lang="en-US" dirty="0"/>
          </a:p>
          <a:p>
            <a:r>
              <a:rPr lang="cs-CZ" i="1" dirty="0"/>
              <a:t>Co to je Digitalizace? Význam slova</a:t>
            </a:r>
            <a:r>
              <a:rPr lang="cs-CZ" dirty="0"/>
              <a:t>, 2017. [online]. Superia.cz. Dostupné z: </a:t>
            </a:r>
            <a:r>
              <a:rPr lang="cs-CZ" u="sng" dirty="0">
                <a:hlinkClick r:id="rId4"/>
              </a:rPr>
              <a:t>http://cojeto.superia.cz/pocitace/digitalizace.php</a:t>
            </a:r>
            <a:endParaRPr lang="en-US" dirty="0"/>
          </a:p>
          <a:p>
            <a:r>
              <a:rPr lang="cs-CZ" dirty="0"/>
              <a:t>ČSÚ, 2018. </a:t>
            </a:r>
            <a:r>
              <a:rPr lang="cs-CZ" i="1" dirty="0"/>
              <a:t>Informační společnost v číslech</a:t>
            </a:r>
            <a:r>
              <a:rPr lang="cs-CZ" dirty="0"/>
              <a:t>. [online]. ČSÚ. Dostupné z: </a:t>
            </a:r>
            <a:r>
              <a:rPr lang="cs-CZ" u="sng" dirty="0">
                <a:hlinkClick r:id="rId5"/>
              </a:rPr>
              <a:t>https://www.czso.cz/csu/czso/informacni-spolecnost-v-cislech</a:t>
            </a:r>
            <a:endParaRPr lang="en-US" dirty="0"/>
          </a:p>
          <a:p>
            <a:r>
              <a:rPr lang="en-US" i="1" dirty="0"/>
              <a:t>ČSÚ, 2017. </a:t>
            </a:r>
            <a:r>
              <a:rPr lang="en-US" i="1" dirty="0" err="1"/>
              <a:t>Využívání</a:t>
            </a:r>
            <a:r>
              <a:rPr lang="en-US" i="1" dirty="0"/>
              <a:t> </a:t>
            </a:r>
            <a:r>
              <a:rPr lang="en-US" i="1" dirty="0" err="1"/>
              <a:t>informačních</a:t>
            </a:r>
            <a:r>
              <a:rPr lang="en-US" i="1" dirty="0"/>
              <a:t> a  </a:t>
            </a:r>
            <a:r>
              <a:rPr lang="en-US" i="1" dirty="0" err="1"/>
              <a:t>komunikačních</a:t>
            </a:r>
            <a:r>
              <a:rPr lang="en-US" i="1" dirty="0"/>
              <a:t> </a:t>
            </a:r>
            <a:r>
              <a:rPr lang="en-US" i="1" dirty="0" err="1"/>
              <a:t>technologií</a:t>
            </a:r>
            <a:r>
              <a:rPr lang="en-US" i="1" dirty="0"/>
              <a:t> v </a:t>
            </a:r>
            <a:r>
              <a:rPr lang="en-US" i="1" dirty="0" err="1"/>
              <a:t>domácnostech</a:t>
            </a:r>
            <a:r>
              <a:rPr lang="en-US" i="1" dirty="0"/>
              <a:t> a </a:t>
            </a:r>
            <a:r>
              <a:rPr lang="en-US" i="1" dirty="0" err="1"/>
              <a:t>mezi</a:t>
            </a:r>
            <a:r>
              <a:rPr lang="en-US" i="1" dirty="0"/>
              <a:t> </a:t>
            </a:r>
            <a:r>
              <a:rPr lang="en-US" i="1" dirty="0" err="1"/>
              <a:t>jednotlivci</a:t>
            </a:r>
            <a:r>
              <a:rPr lang="en-US" dirty="0"/>
              <a:t>.</a:t>
            </a:r>
            <a:r>
              <a:rPr lang="cs-CZ" dirty="0"/>
              <a:t> [online]. ČSÚ. Dostupné z: </a:t>
            </a:r>
            <a:r>
              <a:rPr lang="en-US" u="sng" dirty="0">
                <a:hlinkClick r:id="rId6"/>
              </a:rPr>
              <a:t>https://www.czso.cz/documents/10180/46014700/06200417.pdf/a0bd4497-d2b6-450b-95f0-2f70c50786d5?version=1.1</a:t>
            </a:r>
            <a:endParaRPr lang="en-US" dirty="0"/>
          </a:p>
          <a:p>
            <a:r>
              <a:rPr lang="cs-CZ" i="1" dirty="0"/>
              <a:t>Databáze – význam – IT Slovník,</a:t>
            </a:r>
            <a:r>
              <a:rPr lang="cs-CZ" dirty="0"/>
              <a:t>2008.</a:t>
            </a:r>
            <a:r>
              <a:rPr lang="cs-CZ" i="1" dirty="0"/>
              <a:t> </a:t>
            </a:r>
            <a:r>
              <a:rPr lang="cs-CZ" dirty="0"/>
              <a:t>[online]. Vídeň: Slovník - počítačový slovník. Dostupné z: </a:t>
            </a:r>
            <a:r>
              <a:rPr lang="cs-CZ" u="sng" dirty="0">
                <a:hlinkClick r:id="rId7"/>
              </a:rPr>
              <a:t>https://it-slovnik.cz/pojem/databaze/?utm_source=cp&amp;utm_medium=link&amp;utm_campaign=cp</a:t>
            </a:r>
            <a:endParaRPr lang="en-US" dirty="0"/>
          </a:p>
          <a:p>
            <a:r>
              <a:rPr lang="cs-CZ" dirty="0"/>
              <a:t>Digitální vzdělávání, 2016. </a:t>
            </a:r>
            <a:r>
              <a:rPr lang="cs-CZ" i="1" dirty="0" err="1"/>
              <a:t>Enviwiki</a:t>
            </a:r>
            <a:r>
              <a:rPr lang="cs-CZ" dirty="0"/>
              <a:t> [online] Dostupné z: </a:t>
            </a:r>
            <a:r>
              <a:rPr lang="cs-CZ" u="sng" dirty="0">
                <a:hlinkClick r:id="rId8"/>
              </a:rPr>
              <a:t>https://www.enviwiki.cz/wiki/Digit%C3%A1ln%C3%AD_vzd%C4%9Bl%C3%A1v%C3%A1n%C3%AD</a:t>
            </a:r>
            <a:endParaRPr lang="en-US" dirty="0"/>
          </a:p>
          <a:p>
            <a:r>
              <a:rPr lang="cs-CZ" dirty="0"/>
              <a:t>Gamifikace, nedatováno. </a:t>
            </a:r>
            <a:r>
              <a:rPr lang="cs-CZ" dirty="0" err="1"/>
              <a:t>Court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Moravia | Gamifikace. </a:t>
            </a:r>
            <a:r>
              <a:rPr lang="cs-CZ" i="1" dirty="0" err="1"/>
              <a:t>Court</a:t>
            </a:r>
            <a:r>
              <a:rPr lang="cs-CZ" i="1" dirty="0"/>
              <a:t> of Moravia</a:t>
            </a:r>
            <a:r>
              <a:rPr lang="cs-CZ" dirty="0"/>
              <a:t> [online] Dostupné z: </a:t>
            </a:r>
            <a:r>
              <a:rPr lang="cs-CZ" u="sng" dirty="0">
                <a:hlinkClick r:id="rId9"/>
              </a:rPr>
              <a:t>http://www.courtofmoravia.com/gamifikace/</a:t>
            </a:r>
            <a:endParaRPr lang="en-US" dirty="0"/>
          </a:p>
          <a:p>
            <a:r>
              <a:rPr lang="en-US" dirty="0"/>
              <a:t>ISAACSON, Walter, 2015. </a:t>
            </a:r>
            <a:r>
              <a:rPr lang="en-US" i="1" dirty="0" err="1"/>
              <a:t>Inovátoři</a:t>
            </a:r>
            <a:r>
              <a:rPr lang="en-US" i="1" dirty="0"/>
              <a:t>: </a:t>
            </a:r>
            <a:r>
              <a:rPr lang="en-US" i="1" dirty="0" err="1"/>
              <a:t>jak</a:t>
            </a:r>
            <a:r>
              <a:rPr lang="en-US" i="1" dirty="0"/>
              <a:t> </a:t>
            </a:r>
            <a:r>
              <a:rPr lang="en-US" i="1" dirty="0" err="1"/>
              <a:t>skupinka</a:t>
            </a:r>
            <a:r>
              <a:rPr lang="en-US" i="1" dirty="0"/>
              <a:t> </a:t>
            </a:r>
            <a:r>
              <a:rPr lang="en-US" i="1" dirty="0" err="1"/>
              <a:t>vynálezců</a:t>
            </a:r>
            <a:r>
              <a:rPr lang="en-US" i="1" dirty="0"/>
              <a:t>, </a:t>
            </a:r>
            <a:r>
              <a:rPr lang="en-US" i="1" dirty="0" err="1"/>
              <a:t>hackerů</a:t>
            </a:r>
            <a:r>
              <a:rPr lang="en-US" i="1" dirty="0"/>
              <a:t>, </a:t>
            </a:r>
            <a:r>
              <a:rPr lang="en-US" i="1" dirty="0" err="1"/>
              <a:t>géniů</a:t>
            </a:r>
            <a:r>
              <a:rPr lang="en-US" i="1" dirty="0"/>
              <a:t> a </a:t>
            </a:r>
            <a:r>
              <a:rPr lang="en-US" i="1" dirty="0" err="1"/>
              <a:t>nadšenců</a:t>
            </a:r>
            <a:r>
              <a:rPr lang="en-US" i="1" dirty="0"/>
              <a:t> </a:t>
            </a:r>
            <a:r>
              <a:rPr lang="en-US" i="1" dirty="0" err="1"/>
              <a:t>stvořila</a:t>
            </a:r>
            <a:r>
              <a:rPr lang="en-US" i="1" dirty="0"/>
              <a:t> </a:t>
            </a:r>
            <a:r>
              <a:rPr lang="en-US" i="1" dirty="0" err="1"/>
              <a:t>digitální</a:t>
            </a:r>
            <a:r>
              <a:rPr lang="en-US" i="1" dirty="0"/>
              <a:t> </a:t>
            </a:r>
            <a:r>
              <a:rPr lang="en-US" i="1" dirty="0" err="1"/>
              <a:t>revoluci</a:t>
            </a:r>
            <a:r>
              <a:rPr lang="en-US" dirty="0"/>
              <a:t>. Praha: Práh. ISBN 978-80-7252-579-9. </a:t>
            </a:r>
          </a:p>
          <a:p>
            <a:r>
              <a:rPr lang="cs-CZ" dirty="0"/>
              <a:t>KURSCH, Martin, 2014. Hlavní faktory negativně ovlivňující rozvoj a podporu talentovaných jedinců v organizacích. </a:t>
            </a:r>
            <a:r>
              <a:rPr lang="cs-CZ" i="1" dirty="0" err="1"/>
              <a:t>Promanager</a:t>
            </a:r>
            <a:r>
              <a:rPr lang="cs-CZ" dirty="0"/>
              <a:t> [online]. [cit. 19. 8. 2014]. ISSN 1338‑8584. Dostupné z: </a:t>
            </a:r>
            <a:r>
              <a:rPr lang="cs-CZ" u="sng" dirty="0">
                <a:hlinkClick r:id="rId10"/>
              </a:rPr>
              <a:t>http://promanager.sk/hr‑management/hlavni‑faktory‑negativne‑ovlivnujici‑rozvoj‑a‑podporu‑talentovanych‑jedincu‑v‑organizacich</a:t>
            </a:r>
            <a:r>
              <a:rPr lang="cs-CZ" dirty="0"/>
              <a:t>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1676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777C01-6E62-457A-AD0E-A22825B0C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Seznam zdrojů</a:t>
            </a:r>
            <a:endParaRPr lang="en-US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51C2265-A00C-424D-B8E7-6FE8787F71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fontAlgn="base"/>
            <a:r>
              <a:rPr lang="en-US" dirty="0"/>
              <a:t>MŠMT, 2014. </a:t>
            </a:r>
            <a:r>
              <a:rPr lang="en-US" i="1" dirty="0" err="1"/>
              <a:t>Strategie</a:t>
            </a:r>
            <a:r>
              <a:rPr lang="en-US" i="1" dirty="0"/>
              <a:t> </a:t>
            </a:r>
            <a:r>
              <a:rPr lang="en-US" i="1" dirty="0" err="1"/>
              <a:t>digitálního</a:t>
            </a:r>
            <a:r>
              <a:rPr lang="en-US" i="1" dirty="0"/>
              <a:t> </a:t>
            </a:r>
            <a:r>
              <a:rPr lang="en-US" i="1" dirty="0" err="1"/>
              <a:t>vzdělávání</a:t>
            </a:r>
            <a:r>
              <a:rPr lang="en-US" i="1" dirty="0"/>
              <a:t> do </a:t>
            </a:r>
            <a:r>
              <a:rPr lang="en-US" i="1" dirty="0" err="1"/>
              <a:t>roku</a:t>
            </a:r>
            <a:r>
              <a:rPr lang="en-US" i="1" dirty="0"/>
              <a:t> 2020</a:t>
            </a:r>
            <a:r>
              <a:rPr lang="en-US" dirty="0"/>
              <a:t>. </a:t>
            </a:r>
            <a:r>
              <a:rPr lang="cs-CZ" dirty="0"/>
              <a:t>[online]. </a:t>
            </a:r>
            <a:r>
              <a:rPr lang="en-US" dirty="0"/>
              <a:t>Praha: MŠMT</a:t>
            </a:r>
            <a:r>
              <a:rPr lang="cs-CZ" dirty="0"/>
              <a:t>. </a:t>
            </a:r>
            <a:r>
              <a:rPr lang="en-US" dirty="0" err="1"/>
              <a:t>Dostupné</a:t>
            </a:r>
            <a:r>
              <a:rPr lang="en-US" dirty="0"/>
              <a:t> z: </a:t>
            </a:r>
            <a:r>
              <a:rPr lang="en-US" i="1" u="sng" dirty="0">
                <a:hlinkClick r:id="rId2"/>
              </a:rPr>
              <a:t>http://www.vzdelavani2020.cz/images_obsah/dokumenty/strategie/digistrategie.pdf</a:t>
            </a:r>
            <a:endParaRPr lang="en-US" dirty="0"/>
          </a:p>
          <a:p>
            <a:r>
              <a:rPr lang="en-US" dirty="0"/>
              <a:t>NEUMAJER, </a:t>
            </a:r>
            <a:r>
              <a:rPr lang="en-US" dirty="0" err="1"/>
              <a:t>Onřej</a:t>
            </a:r>
            <a:r>
              <a:rPr lang="en-US" dirty="0"/>
              <a:t>, Lucie ROHLÍKOVÁ a Jiří ZOUNEK, 2015. </a:t>
            </a:r>
            <a:r>
              <a:rPr lang="en-US" i="1" dirty="0" err="1"/>
              <a:t>Učíme</a:t>
            </a:r>
            <a:r>
              <a:rPr lang="en-US" i="1" dirty="0"/>
              <a:t> se s </a:t>
            </a:r>
            <a:r>
              <a:rPr lang="en-US" i="1" dirty="0" err="1"/>
              <a:t>tabletem</a:t>
            </a:r>
            <a:r>
              <a:rPr lang="en-US" i="1" dirty="0"/>
              <a:t> - </a:t>
            </a:r>
            <a:r>
              <a:rPr lang="en-US" i="1" dirty="0" err="1"/>
              <a:t>využití</a:t>
            </a:r>
            <a:r>
              <a:rPr lang="en-US" i="1" dirty="0"/>
              <a:t> </a:t>
            </a:r>
            <a:r>
              <a:rPr lang="en-US" i="1" dirty="0" err="1"/>
              <a:t>mobilních</a:t>
            </a:r>
            <a:r>
              <a:rPr lang="en-US" i="1" dirty="0"/>
              <a:t> </a:t>
            </a:r>
            <a:r>
              <a:rPr lang="en-US" i="1" dirty="0" err="1"/>
              <a:t>technologií</a:t>
            </a:r>
            <a:r>
              <a:rPr lang="en-US" i="1" dirty="0"/>
              <a:t> </a:t>
            </a:r>
            <a:r>
              <a:rPr lang="en-US" i="1" dirty="0" err="1"/>
              <a:t>ve</a:t>
            </a:r>
            <a:r>
              <a:rPr lang="en-US" i="1" dirty="0"/>
              <a:t> </a:t>
            </a:r>
            <a:r>
              <a:rPr lang="en-US" i="1" dirty="0" err="1"/>
              <a:t>vzdělávání</a:t>
            </a:r>
            <a:r>
              <a:rPr lang="en-US" dirty="0"/>
              <a:t>. Praha: Wolters Kluwer. ISBN 978-80-7478-769-0. </a:t>
            </a:r>
          </a:p>
          <a:p>
            <a:r>
              <a:rPr lang="cs-CZ" i="1" dirty="0"/>
              <a:t>Počítačová síť – význam – IT Slovník,</a:t>
            </a:r>
            <a:r>
              <a:rPr lang="cs-CZ" dirty="0"/>
              <a:t>2008. [online]. Vídeň: Slovník - počítačový slovník. Dostupné z: </a:t>
            </a:r>
            <a:r>
              <a:rPr lang="cs-CZ" u="sng" dirty="0">
                <a:hlinkClick r:id="rId3"/>
              </a:rPr>
              <a:t>https://it-slovnik.cz/pojem/pocitacova-sit/?utm_source=cp&amp;utm_medium=link&amp;utm_campaign=cp</a:t>
            </a:r>
            <a:endParaRPr lang="en-US" dirty="0"/>
          </a:p>
          <a:p>
            <a:r>
              <a:rPr lang="en-US" dirty="0"/>
              <a:t>PRŮCHA, Jan a VETEŠKA Jaroslav, 2014. </a:t>
            </a:r>
            <a:r>
              <a:rPr lang="en-US" i="1" dirty="0" err="1"/>
              <a:t>Andragogický</a:t>
            </a:r>
            <a:r>
              <a:rPr lang="en-US" i="1" dirty="0"/>
              <a:t> </a:t>
            </a:r>
            <a:r>
              <a:rPr lang="en-US" i="1" dirty="0" err="1"/>
              <a:t>slovník</a:t>
            </a:r>
            <a:r>
              <a:rPr lang="en-US" i="1" dirty="0"/>
              <a:t>: 2., </a:t>
            </a:r>
            <a:r>
              <a:rPr lang="en-US" i="1" dirty="0" err="1"/>
              <a:t>aktualizované</a:t>
            </a:r>
            <a:r>
              <a:rPr lang="en-US" i="1" dirty="0"/>
              <a:t> a </a:t>
            </a:r>
            <a:r>
              <a:rPr lang="en-US" i="1" dirty="0" err="1"/>
              <a:t>rozšířené</a:t>
            </a:r>
            <a:r>
              <a:rPr lang="en-US" i="1" dirty="0"/>
              <a:t> </a:t>
            </a:r>
            <a:r>
              <a:rPr lang="en-US" i="1" dirty="0" err="1"/>
              <a:t>vydání</a:t>
            </a:r>
            <a:r>
              <a:rPr lang="en-US" dirty="0"/>
              <a:t>. Praha: </a:t>
            </a:r>
            <a:r>
              <a:rPr lang="en-US" dirty="0" err="1"/>
              <a:t>Grada</a:t>
            </a:r>
            <a:r>
              <a:rPr lang="en-US" dirty="0"/>
              <a:t> Publishing </a:t>
            </a:r>
            <a:r>
              <a:rPr lang="en-US" dirty="0" err="1"/>
              <a:t>a.s</a:t>
            </a:r>
            <a:r>
              <a:rPr lang="en-US" dirty="0"/>
              <a:t>. ISBN 978-80-247-8993-4. </a:t>
            </a:r>
          </a:p>
          <a:p>
            <a:r>
              <a:rPr lang="cs-CZ" dirty="0"/>
              <a:t>ROHLÍKOVÁ, Lucie, 2014. S</a:t>
            </a:r>
            <a:r>
              <a:rPr lang="cs-CZ" i="1" dirty="0"/>
              <a:t>tandardy využívání netbooků a tabletů při lektorování</a:t>
            </a:r>
            <a:r>
              <a:rPr lang="cs-CZ" dirty="0"/>
              <a:t> [online]. 2014. Praha: VOX. ISBN 978-80-87480-32-8. Dostupné z: </a:t>
            </a:r>
            <a:r>
              <a:rPr lang="cs-CZ" u="sng" dirty="0">
                <a:hlinkClick r:id="rId4"/>
              </a:rPr>
              <a:t>file:///C:/DATA/Peta-bak/Interaktivni_kniha/ICT-ROHLIKOVA.pdf</a:t>
            </a:r>
            <a:r>
              <a:rPr lang="cs-CZ" dirty="0"/>
              <a:t>.</a:t>
            </a:r>
            <a:endParaRPr lang="en-US" dirty="0"/>
          </a:p>
          <a:p>
            <a:pPr fontAlgn="base"/>
            <a:r>
              <a:rPr lang="cs-CZ" dirty="0"/>
              <a:t>SCORM, 2015. In: </a:t>
            </a:r>
            <a:r>
              <a:rPr lang="cs-CZ" i="1" dirty="0" err="1"/>
              <a:t>Wikipedia</a:t>
            </a:r>
            <a:r>
              <a:rPr lang="cs-CZ" i="1" dirty="0"/>
              <a:t>: </a:t>
            </a:r>
            <a:r>
              <a:rPr lang="cs-CZ" i="1" dirty="0" err="1"/>
              <a:t>the</a:t>
            </a:r>
            <a:r>
              <a:rPr lang="cs-CZ" i="1" dirty="0"/>
              <a:t> free </a:t>
            </a:r>
            <a:r>
              <a:rPr lang="cs-CZ" i="1" dirty="0" err="1"/>
              <a:t>encyclopedia</a:t>
            </a:r>
            <a:r>
              <a:rPr lang="cs-CZ" dirty="0"/>
              <a:t> [online]. San Francisco (CA): </a:t>
            </a:r>
            <a:r>
              <a:rPr lang="cs-CZ" dirty="0" err="1"/>
              <a:t>Wikimedia</a:t>
            </a:r>
            <a:r>
              <a:rPr lang="cs-CZ" dirty="0"/>
              <a:t> </a:t>
            </a:r>
            <a:r>
              <a:rPr lang="cs-CZ" dirty="0" err="1"/>
              <a:t>Foundation</a:t>
            </a:r>
            <a:r>
              <a:rPr lang="cs-CZ" dirty="0"/>
              <a:t>, 2001- Dostupné z: </a:t>
            </a:r>
            <a:r>
              <a:rPr lang="cs-CZ" u="sng" dirty="0">
                <a:hlinkClick r:id="rId5"/>
              </a:rPr>
              <a:t>https://cs.wikipedia.org/wiki/SCORM</a:t>
            </a:r>
            <a:endParaRPr lang="en-US" dirty="0"/>
          </a:p>
          <a:p>
            <a:r>
              <a:rPr lang="cs-CZ" dirty="0"/>
              <a:t>SCORM, nedatováno. SCORM </a:t>
            </a:r>
            <a:r>
              <a:rPr lang="cs-CZ" dirty="0" err="1"/>
              <a:t>Explained</a:t>
            </a:r>
            <a:r>
              <a:rPr lang="cs-CZ" dirty="0"/>
              <a:t>. </a:t>
            </a:r>
            <a:r>
              <a:rPr lang="cs-CZ" i="1" dirty="0"/>
              <a:t>SCORM -</a:t>
            </a:r>
            <a:r>
              <a:rPr lang="cs-CZ" dirty="0"/>
              <a:t> [online]. Dostupné z: </a:t>
            </a:r>
            <a:r>
              <a:rPr lang="cs-CZ" u="sng" dirty="0">
                <a:hlinkClick r:id="rId6"/>
              </a:rPr>
              <a:t>https://scorm.com/scorm-explained/</a:t>
            </a:r>
            <a:endParaRPr lang="en-US" dirty="0"/>
          </a:p>
          <a:p>
            <a:r>
              <a:rPr lang="cs-CZ" dirty="0"/>
              <a:t>VETEŠKA, J., </a:t>
            </a:r>
            <a:r>
              <a:rPr lang="cs-CZ" cap="all" dirty="0" err="1"/>
              <a:t>Kursch</a:t>
            </a:r>
            <a:r>
              <a:rPr lang="cs-CZ" dirty="0"/>
              <a:t>, M. Paradigma „Vzdělávání 4.0“ v éře digitalizace a globalizace. In VETEŠKA, J. (</a:t>
            </a:r>
            <a:r>
              <a:rPr lang="cs-CZ" dirty="0" err="1"/>
              <a:t>ed</a:t>
            </a:r>
            <a:r>
              <a:rPr lang="cs-CZ" dirty="0"/>
              <a:t>.) </a:t>
            </a:r>
            <a:r>
              <a:rPr lang="cs-CZ" i="1" dirty="0"/>
              <a:t>Vzdělávání dospělých 2018 – </a:t>
            </a:r>
            <a:r>
              <a:rPr lang="sk-SK" dirty="0" err="1"/>
              <a:t>transformace</a:t>
            </a:r>
            <a:r>
              <a:rPr lang="sk-SK" dirty="0"/>
              <a:t> v </a:t>
            </a:r>
            <a:r>
              <a:rPr lang="sk-SK" dirty="0" err="1"/>
              <a:t>éře</a:t>
            </a:r>
            <a:r>
              <a:rPr lang="sk-SK" dirty="0"/>
              <a:t> </a:t>
            </a:r>
            <a:r>
              <a:rPr lang="sk-SK" dirty="0" err="1"/>
              <a:t>digitalizace</a:t>
            </a:r>
            <a:r>
              <a:rPr lang="sk-SK" dirty="0"/>
              <a:t> a </a:t>
            </a:r>
            <a:r>
              <a:rPr lang="sk-SK" dirty="0" err="1"/>
              <a:t>umělé</a:t>
            </a:r>
            <a:r>
              <a:rPr lang="sk-SK" dirty="0"/>
              <a:t> </a:t>
            </a:r>
            <a:r>
              <a:rPr lang="sk-SK" dirty="0" err="1"/>
              <a:t>inteligence</a:t>
            </a:r>
            <a:r>
              <a:rPr lang="sk-SK" dirty="0"/>
              <a:t> </a:t>
            </a:r>
            <a:r>
              <a:rPr lang="cs-CZ" i="1" dirty="0"/>
              <a:t>= </a:t>
            </a:r>
            <a:r>
              <a:rPr lang="cs-CZ" i="1" dirty="0" err="1"/>
              <a:t>Adult</a:t>
            </a:r>
            <a:r>
              <a:rPr lang="cs-CZ" i="1" dirty="0"/>
              <a:t> </a:t>
            </a:r>
            <a:r>
              <a:rPr lang="cs-CZ" i="1" dirty="0" err="1"/>
              <a:t>Education</a:t>
            </a:r>
            <a:r>
              <a:rPr lang="cs-CZ" i="1" dirty="0"/>
              <a:t> 2018 – </a:t>
            </a:r>
            <a:r>
              <a:rPr lang="sk-SK" i="1" dirty="0" err="1"/>
              <a:t>transformation</a:t>
            </a:r>
            <a:r>
              <a:rPr lang="sk-SK" i="1" dirty="0"/>
              <a:t> in </a:t>
            </a:r>
            <a:r>
              <a:rPr lang="sk-SK" i="1" dirty="0" err="1"/>
              <a:t>the</a:t>
            </a:r>
            <a:r>
              <a:rPr lang="sk-SK" i="1" dirty="0"/>
              <a:t> </a:t>
            </a:r>
            <a:r>
              <a:rPr lang="sk-SK" i="1" dirty="0" err="1"/>
              <a:t>era</a:t>
            </a:r>
            <a:r>
              <a:rPr lang="sk-SK" i="1" dirty="0"/>
              <a:t> of </a:t>
            </a:r>
            <a:r>
              <a:rPr lang="sk-SK" i="1" dirty="0" err="1"/>
              <a:t>digitization</a:t>
            </a:r>
            <a:r>
              <a:rPr lang="sk-SK" i="1" dirty="0"/>
              <a:t> and </a:t>
            </a:r>
            <a:r>
              <a:rPr lang="sk-SK" i="1" dirty="0" err="1"/>
              <a:t>artificial</a:t>
            </a:r>
            <a:r>
              <a:rPr lang="sk-SK" i="1" dirty="0"/>
              <a:t> </a:t>
            </a:r>
            <a:r>
              <a:rPr lang="sk-SK" i="1" dirty="0" err="1"/>
              <a:t>intelligence</a:t>
            </a:r>
            <a:r>
              <a:rPr lang="cs-CZ" i="1" dirty="0"/>
              <a:t>: </a:t>
            </a:r>
            <a:r>
              <a:rPr lang="cs-CZ" i="1" dirty="0" err="1"/>
              <a:t>proceedings</a:t>
            </a:r>
            <a:r>
              <a:rPr lang="cs-CZ" i="1" dirty="0"/>
              <a:t> of </a:t>
            </a:r>
            <a:r>
              <a:rPr lang="cs-CZ" i="1" dirty="0" err="1"/>
              <a:t>the</a:t>
            </a:r>
            <a:r>
              <a:rPr lang="cs-CZ" i="1" dirty="0"/>
              <a:t> 8</a:t>
            </a:r>
            <a:r>
              <a:rPr lang="cs-CZ" i="1" baseline="30000" dirty="0"/>
              <a:t>th</a:t>
            </a:r>
            <a:r>
              <a:rPr lang="cs-CZ" i="1" dirty="0"/>
              <a:t> International </a:t>
            </a:r>
            <a:r>
              <a:rPr lang="cs-CZ" i="1" dirty="0" err="1"/>
              <a:t>Adult</a:t>
            </a:r>
            <a:r>
              <a:rPr lang="cs-CZ" i="1" dirty="0"/>
              <a:t> </a:t>
            </a:r>
            <a:r>
              <a:rPr lang="cs-CZ" i="1" dirty="0" err="1"/>
              <a:t>Education</a:t>
            </a:r>
            <a:r>
              <a:rPr lang="cs-CZ" i="1" dirty="0"/>
              <a:t> </a:t>
            </a:r>
            <a:r>
              <a:rPr lang="cs-CZ" i="1" dirty="0" err="1"/>
              <a:t>Conference</a:t>
            </a:r>
            <a:r>
              <a:rPr lang="cs-CZ" i="1" dirty="0"/>
              <a:t>, 11-12</a:t>
            </a:r>
            <a:r>
              <a:rPr lang="cs-CZ" i="1" baseline="30000" dirty="0"/>
              <a:t>th</a:t>
            </a:r>
            <a:r>
              <a:rPr lang="cs-CZ" i="1" dirty="0"/>
              <a:t> </a:t>
            </a:r>
            <a:r>
              <a:rPr lang="cs-CZ" i="1" dirty="0" err="1"/>
              <a:t>December</a:t>
            </a:r>
            <a:r>
              <a:rPr lang="cs-CZ" i="1" dirty="0"/>
              <a:t> 2018 Prague.</a:t>
            </a:r>
            <a:r>
              <a:rPr lang="cs-CZ" dirty="0"/>
              <a:t> Praha: Česká andragogická společnost, 2019, s. 15-23. ISBN 978-80-906894-4-2. ISSN 2571-3841.</a:t>
            </a:r>
          </a:p>
          <a:p>
            <a:endParaRPr lang="en-US" dirty="0"/>
          </a:p>
          <a:p>
            <a:r>
              <a:rPr lang="cs-CZ" b="1" dirty="0"/>
              <a:t>Licence pro obrázky:</a:t>
            </a:r>
            <a:endParaRPr lang="en-US" dirty="0"/>
          </a:p>
          <a:p>
            <a:r>
              <a:rPr lang="cs-CZ" dirty="0"/>
              <a:t>Všechny použité obrázky spadají do licencí: </a:t>
            </a:r>
            <a:r>
              <a:rPr lang="cs-CZ" u="sng" dirty="0">
                <a:hlinkClick r:id="rId7"/>
              </a:rPr>
              <a:t>https://creativecommons.org/publicdomain/zero/1.0/deed.cs</a:t>
            </a:r>
            <a:endParaRPr lang="en-US" dirty="0"/>
          </a:p>
          <a:p>
            <a:r>
              <a:rPr lang="cs-CZ" u="sng" dirty="0">
                <a:hlinkClick r:id="rId8"/>
              </a:rPr>
              <a:t>https://creativecommons.org/licenses/by/2.0/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0474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045642-4A3C-A745-A74E-73CC69356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85105"/>
            <a:ext cx="10515600" cy="5051161"/>
          </a:xfrm>
        </p:spPr>
        <p:txBody>
          <a:bodyPr>
            <a:normAutofit fontScale="90000"/>
          </a:bodyPr>
          <a:lstStyle/>
          <a:p>
            <a:r>
              <a:rPr lang="cs-CZ" dirty="0">
                <a:solidFill>
                  <a:srgbClr val="FF0000"/>
                </a:solidFill>
              </a:rPr>
              <a:t>Napadlo Vás něco? </a:t>
            </a:r>
            <a:br>
              <a:rPr lang="cs-CZ" dirty="0">
                <a:solidFill>
                  <a:srgbClr val="FF0000"/>
                </a:solidFill>
              </a:rPr>
            </a:br>
            <a:r>
              <a:rPr lang="cs-CZ" dirty="0">
                <a:solidFill>
                  <a:srgbClr val="FF0000"/>
                </a:solidFill>
              </a:rPr>
              <a:t>Napište mi.</a:t>
            </a: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r>
              <a:rPr lang="cs-CZ" sz="2400" dirty="0" err="1"/>
              <a:t>r.liska@skolaeupraha.cz</a:t>
            </a:r>
            <a:br>
              <a:rPr lang="cs-CZ" dirty="0"/>
            </a:br>
            <a:br>
              <a:rPr lang="cs-CZ" dirty="0"/>
            </a:br>
            <a:br>
              <a:rPr lang="cs-CZ" dirty="0"/>
            </a:br>
            <a:endParaRPr lang="cs-CZ" dirty="0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C1E20948-28E8-5545-8670-669607D185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395803" y="1485106"/>
            <a:ext cx="430919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661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495C88-82FB-4D22-B990-9B6CE343D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Nové výzvy</a:t>
            </a:r>
            <a:endParaRPr lang="en-US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ECE0CCC-81E8-427C-AC0A-BB2D987524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>
              <a:buFont typeface="Wingdings" panose="05000000000000000000" pitchFamily="2" charset="2"/>
              <a:buChar char="q"/>
            </a:pPr>
            <a:r>
              <a:rPr lang="cs-CZ" dirty="0"/>
              <a:t> Rychlé změny požadavků na nové dovednosti a znalosti.</a:t>
            </a:r>
            <a:endParaRPr lang="en-US" dirty="0"/>
          </a:p>
          <a:p>
            <a:pPr lvl="0">
              <a:buFont typeface="Wingdings" panose="05000000000000000000" pitchFamily="2" charset="2"/>
              <a:buChar char="q"/>
            </a:pPr>
            <a:r>
              <a:rPr lang="cs-CZ" dirty="0"/>
              <a:t> Úpadek zručnosti a mechanické práce.</a:t>
            </a:r>
            <a:endParaRPr lang="en-US" dirty="0"/>
          </a:p>
          <a:p>
            <a:pPr lvl="0">
              <a:buFont typeface="Wingdings" panose="05000000000000000000" pitchFamily="2" charset="2"/>
              <a:buChar char="q"/>
            </a:pPr>
            <a:r>
              <a:rPr lang="cs-CZ" dirty="0"/>
              <a:t> Masová automatizace a robotizace rutinních činností.</a:t>
            </a:r>
            <a:endParaRPr lang="en-US" dirty="0"/>
          </a:p>
          <a:p>
            <a:pPr lvl="0">
              <a:buFont typeface="Wingdings" panose="05000000000000000000" pitchFamily="2" charset="2"/>
              <a:buChar char="q"/>
            </a:pPr>
            <a:r>
              <a:rPr lang="cs-CZ" dirty="0"/>
              <a:t> Nepředvídatelné skokové změny, vynálezy.</a:t>
            </a:r>
            <a:endParaRPr lang="en-US" dirty="0"/>
          </a:p>
          <a:p>
            <a:pPr lvl="0">
              <a:buFont typeface="Wingdings" panose="05000000000000000000" pitchFamily="2" charset="2"/>
              <a:buChar char="q"/>
            </a:pPr>
            <a:r>
              <a:rPr lang="cs-CZ" dirty="0"/>
              <a:t> Sdílená ekonomika.</a:t>
            </a:r>
            <a:endParaRPr lang="en-US" dirty="0"/>
          </a:p>
          <a:p>
            <a:pPr lvl="0">
              <a:buFont typeface="Wingdings" panose="05000000000000000000" pitchFamily="2" charset="2"/>
              <a:buChar char="q"/>
            </a:pPr>
            <a:r>
              <a:rPr lang="cs-CZ" dirty="0"/>
              <a:t> Potřeba zcela nových klíčových kompetencí.</a:t>
            </a:r>
            <a:endParaRPr lang="en-US" dirty="0"/>
          </a:p>
          <a:p>
            <a:pPr lvl="0">
              <a:buFont typeface="Wingdings" panose="05000000000000000000" pitchFamily="2" charset="2"/>
              <a:buChar char="q"/>
            </a:pPr>
            <a:r>
              <a:rPr lang="cs-CZ" dirty="0"/>
              <a:t> Globální konkurence.</a:t>
            </a:r>
            <a:endParaRPr lang="en-US" dirty="0"/>
          </a:p>
          <a:p>
            <a:pPr lvl="0">
              <a:buFont typeface="Wingdings" panose="05000000000000000000" pitchFamily="2" charset="2"/>
              <a:buChar char="q"/>
            </a:pPr>
            <a:r>
              <a:rPr lang="cs-CZ" dirty="0"/>
              <a:t> Nerovnoměrné rozdělení bohatství.</a:t>
            </a:r>
            <a:endParaRPr lang="en-US" dirty="0"/>
          </a:p>
          <a:p>
            <a:pPr lvl="0">
              <a:buFont typeface="Wingdings" panose="05000000000000000000" pitchFamily="2" charset="2"/>
              <a:buChar char="q"/>
            </a:pPr>
            <a:r>
              <a:rPr lang="cs-CZ" dirty="0"/>
              <a:t> Hospodářské cykly prosperity a úpadku.</a:t>
            </a: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 Další globální hrozby a konflikty (Veteška a </a:t>
            </a:r>
            <a:r>
              <a:rPr lang="cs-CZ" dirty="0" err="1"/>
              <a:t>Kursch</a:t>
            </a:r>
            <a:r>
              <a:rPr lang="cs-CZ" dirty="0"/>
              <a:t>, 2019)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8055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970097-34AD-4892-8D5A-CD6813F6E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1205" y="548006"/>
            <a:ext cx="10515600" cy="958066"/>
          </a:xfrm>
        </p:spPr>
        <p:txBody>
          <a:bodyPr>
            <a:normAutofit fontScale="90000"/>
          </a:bodyPr>
          <a:lstStyle/>
          <a:p>
            <a:r>
              <a:rPr lang="cs-CZ" dirty="0"/>
              <a:t>Procento populace využívajících internet, </a:t>
            </a:r>
            <a:br>
              <a:rPr lang="cs-CZ" dirty="0"/>
            </a:br>
            <a:r>
              <a:rPr lang="cs-CZ" dirty="0"/>
              <a:t>dle světových oblastí</a:t>
            </a:r>
            <a:endParaRPr lang="en-US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305735A7-296F-4D6F-A16C-26CA915442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916" y="1506072"/>
            <a:ext cx="8900179" cy="4986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0339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A6F436-DE97-423A-80D5-ED2430A18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382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D90A609-E334-4349-AC76-191829C717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4908" y="1239298"/>
            <a:ext cx="8928847" cy="5646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6869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2A4C09-43D0-48D4-A618-CFDAE3D47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4718" y="407521"/>
            <a:ext cx="10515600" cy="850489"/>
          </a:xfrm>
        </p:spPr>
        <p:txBody>
          <a:bodyPr>
            <a:normAutofit fontScale="90000"/>
          </a:bodyPr>
          <a:lstStyle/>
          <a:p>
            <a:r>
              <a:rPr lang="en-GB" dirty="0" err="1"/>
              <a:t>Články</a:t>
            </a:r>
            <a:r>
              <a:rPr lang="en-GB" dirty="0"/>
              <a:t> s </a:t>
            </a:r>
            <a:r>
              <a:rPr lang="en-GB" dirty="0" err="1"/>
              <a:t>klíčovým</a:t>
            </a:r>
            <a:r>
              <a:rPr lang="en-GB" dirty="0"/>
              <a:t> </a:t>
            </a:r>
            <a:r>
              <a:rPr lang="en-GB" dirty="0" err="1"/>
              <a:t>slovem</a:t>
            </a:r>
            <a:r>
              <a:rPr lang="en-GB" dirty="0"/>
              <a:t> v </a:t>
            </a:r>
            <a:r>
              <a:rPr lang="en-GB" dirty="0" err="1"/>
              <a:t>názvu</a:t>
            </a:r>
            <a:r>
              <a:rPr lang="en-GB" dirty="0"/>
              <a:t> </a:t>
            </a:r>
            <a:r>
              <a:rPr lang="en-GB" dirty="0" err="1"/>
              <a:t>článku</a:t>
            </a:r>
            <a:r>
              <a:rPr lang="en-GB" dirty="0"/>
              <a:t> </a:t>
            </a:r>
            <a:br>
              <a:rPr lang="cs-CZ" dirty="0"/>
            </a:br>
            <a:r>
              <a:rPr lang="en-GB" dirty="0"/>
              <a:t>v </a:t>
            </a:r>
            <a:r>
              <a:rPr lang="en-GB" dirty="0" err="1"/>
              <a:t>akademických</a:t>
            </a:r>
            <a:r>
              <a:rPr lang="en-GB" dirty="0"/>
              <a:t> </a:t>
            </a:r>
            <a:r>
              <a:rPr lang="en-GB" dirty="0" err="1"/>
              <a:t>periodikách</a:t>
            </a:r>
            <a:endParaRPr lang="en-US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3C86A0D-C9A3-49A0-9654-7706346284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393258"/>
            <a:ext cx="9163790" cy="5099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5129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607054-5096-4B46-BE65-A9F8158BF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Informační technologie ve vzdělávání</a:t>
            </a:r>
            <a:endParaRPr lang="en-US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666EE24-15F8-4785-B7D7-2EDED8F06F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cs-CZ" dirty="0">
                <a:ea typeface="Calibri" panose="020F0502020204030204" pitchFamily="34" charset="0"/>
                <a:cs typeface="Arial" panose="020B0604020202020204" pitchFamily="34" charset="0"/>
              </a:rPr>
              <a:t>Informační technologie jako pomůcka při výuce (v rámci fyzické blízkosti se dají informační technologie využít k mnoha účelům, např. multimediální prezentace, samostatná práce na internetu, aj.)</a:t>
            </a:r>
            <a:endParaRPr lang="en-US" sz="24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cs-CZ" dirty="0">
                <a:ea typeface="Calibri" panose="020F0502020204030204" pitchFamily="34" charset="0"/>
                <a:cs typeface="Arial" panose="020B0604020202020204" pitchFamily="34" charset="0"/>
              </a:rPr>
              <a:t>Informační technologie jako zprostředkovatel komunikace (komunikační kanál pro distanční online vzdělávání, virtuální učebny, webináře aj.)</a:t>
            </a:r>
            <a:endParaRPr lang="en-US" sz="24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cs-CZ" dirty="0">
                <a:ea typeface="Calibri" panose="020F0502020204030204" pitchFamily="34" charset="0"/>
                <a:cs typeface="Arial" panose="020B0604020202020204" pitchFamily="34" charset="0"/>
              </a:rPr>
              <a:t>Samozřejmě není vyloučeno použití informačních technologií v kombinaci.</a:t>
            </a:r>
            <a:endParaRPr lang="en-US" sz="24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24809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A67A4B-614F-4A03-914D-25A653942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Vzdělávání v rámci organizací</a:t>
            </a:r>
            <a:r>
              <a:rPr lang="cs-CZ" dirty="0"/>
              <a:t> – nejčastěji využívané formy a přístupy:</a:t>
            </a:r>
            <a:br>
              <a:rPr lang="en-US" dirty="0"/>
            </a:br>
            <a:endParaRPr lang="en-US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18DC647-DEC1-4A42-B231-C905D744C8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1374"/>
            <a:ext cx="10515600" cy="4776395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 Otevřené online kurzy (</a:t>
            </a:r>
            <a:r>
              <a:rPr lang="cs-CZ" dirty="0" err="1"/>
              <a:t>MOOCs</a:t>
            </a:r>
            <a:r>
              <a:rPr lang="cs-CZ" dirty="0"/>
              <a:t>) – (korporátní, veřejné)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 cloudové LMS (cloudové learningové systémy),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 gamifikace,</a:t>
            </a:r>
            <a:endParaRPr lang="en-US" sz="2400" dirty="0"/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 personalized learning (vzdělávání sestavené na míru zaměstnanci),</a:t>
            </a:r>
            <a:endParaRPr lang="en-US" sz="2400" dirty="0"/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 mikroučení a mikrokurzy,</a:t>
            </a:r>
            <a:endParaRPr lang="en-US" sz="2400" dirty="0"/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 online semináře (webináře, videosemináře, mobilní semináře),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 online konference (videokonference, webkonference, mobilní konference),</a:t>
            </a:r>
            <a:endParaRPr lang="en-US" sz="2400" dirty="0"/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 sociální sítě,</a:t>
            </a:r>
            <a:endParaRPr lang="en-US" sz="2400" dirty="0"/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 online kooperace (chat, sdílení projektů, okamžité připomínkování),</a:t>
            </a:r>
            <a:endParaRPr lang="en-US" sz="2400" dirty="0"/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 mobilní učení (mobile learning).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3739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0EE57C-469F-4A1B-935C-4BB94DEBB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Sebevzdělávání</a:t>
            </a:r>
            <a:r>
              <a:rPr lang="cs-CZ" dirty="0"/>
              <a:t> – nejčastěji využívané formy a přístupy:</a:t>
            </a:r>
            <a:br>
              <a:rPr lang="en-US" dirty="0"/>
            </a:br>
            <a:endParaRPr lang="en-US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C319B9E-895F-4B6A-ABCF-C65EAEE1EE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 Mobilní učení (mobile learning),</a:t>
            </a:r>
            <a:endParaRPr lang="en-US" sz="2400" dirty="0"/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 </a:t>
            </a:r>
            <a:r>
              <a:rPr lang="en-GB" dirty="0"/>
              <a:t>augmented</a:t>
            </a:r>
            <a:r>
              <a:rPr lang="cs-CZ" dirty="0"/>
              <a:t> learning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 sociální sítě,</a:t>
            </a:r>
            <a:endParaRPr lang="en-US" sz="2400" dirty="0"/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 online kurzy, školy, univerzity (všechny formy distančního vzdělávání),</a:t>
            </a:r>
            <a:endParaRPr lang="en-US" sz="2400" dirty="0"/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 veřejné online akademie (</a:t>
            </a:r>
            <a:r>
              <a:rPr lang="cs-CZ" dirty="0" err="1"/>
              <a:t>Khanova</a:t>
            </a:r>
            <a:r>
              <a:rPr lang="cs-CZ" dirty="0"/>
              <a:t> akademie),</a:t>
            </a:r>
            <a:endParaRPr lang="en-US" sz="2400" dirty="0"/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 online kooperace (chat, sdílení projektů, okamžité připomínkování),</a:t>
            </a:r>
            <a:endParaRPr lang="en-US" sz="2400" dirty="0"/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 online encyklopedie, knihovny, dokumenty (</a:t>
            </a:r>
            <a:r>
              <a:rPr lang="cs-CZ" dirty="0" err="1"/>
              <a:t>Wikipedia</a:t>
            </a:r>
            <a:r>
              <a:rPr lang="cs-CZ" dirty="0"/>
              <a:t>, Google </a:t>
            </a:r>
            <a:r>
              <a:rPr lang="cs-CZ" dirty="0" err="1"/>
              <a:t>books</a:t>
            </a:r>
            <a:r>
              <a:rPr lang="cs-CZ" dirty="0"/>
              <a:t>),</a:t>
            </a:r>
            <a:endParaRPr lang="en-US" sz="2400" dirty="0"/>
          </a:p>
          <a:p>
            <a:pPr lvl="0">
              <a:buFont typeface="Wingdings" panose="05000000000000000000" pitchFamily="2" charset="2"/>
              <a:buChar char="q"/>
            </a:pPr>
            <a:r>
              <a:rPr lang="cs-CZ" dirty="0"/>
              <a:t> některé počítačové hry,</a:t>
            </a:r>
            <a:endParaRPr lang="en-US" sz="2400" dirty="0"/>
          </a:p>
          <a:p>
            <a:pPr lvl="0">
              <a:buFont typeface="Wingdings" panose="05000000000000000000" pitchFamily="2" charset="2"/>
              <a:buChar char="q"/>
            </a:pPr>
            <a:r>
              <a:rPr lang="cs-CZ" dirty="0"/>
              <a:t> </a:t>
            </a:r>
            <a:r>
              <a:rPr lang="cs-CZ" dirty="0" err="1"/>
              <a:t>videopřednášky</a:t>
            </a:r>
            <a:r>
              <a:rPr lang="cs-CZ" dirty="0"/>
              <a:t>.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21061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5011</TotalTime>
  <Words>2579</Words>
  <Application>Microsoft Office PowerPoint</Application>
  <PresentationFormat>Širokoúhlá obrazovka</PresentationFormat>
  <Paragraphs>168</Paragraphs>
  <Slides>29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5" baseType="lpstr">
      <vt:lpstr>Arial</vt:lpstr>
      <vt:lpstr>Calibri</vt:lpstr>
      <vt:lpstr>Calibri Light</vt:lpstr>
      <vt:lpstr>Times New Roman</vt:lpstr>
      <vt:lpstr>Wingdings</vt:lpstr>
      <vt:lpstr>Motiv Office</vt:lpstr>
      <vt:lpstr>Moderní výukové prvky  a strategie na středních školách </vt:lpstr>
      <vt:lpstr>Požadavky na změny v éře  digitalizace a globalizace</vt:lpstr>
      <vt:lpstr>Nové výzvy</vt:lpstr>
      <vt:lpstr>Procento populace využívajících internet,  dle světových oblastí</vt:lpstr>
      <vt:lpstr>Prezentace aplikace PowerPoint</vt:lpstr>
      <vt:lpstr>Články s klíčovým slovem v názvu článku  v akademických periodikách</vt:lpstr>
      <vt:lpstr>Informační technologie ve vzdělávání</vt:lpstr>
      <vt:lpstr>Vzdělávání v rámci organizací – nejčastěji využívané formy a přístupy: </vt:lpstr>
      <vt:lpstr>Sebevzdělávání – nejčastěji využívané formy a přístupy: </vt:lpstr>
      <vt:lpstr>MOOCs</vt:lpstr>
      <vt:lpstr>Růst MOOCs v posledních 6 letech</vt:lpstr>
      <vt:lpstr>Udacity, Coursea, EdX</vt:lpstr>
      <vt:lpstr>Cloudové LMS (cloudové learningové systémy), </vt:lpstr>
      <vt:lpstr>Personalized learning</vt:lpstr>
      <vt:lpstr>Učebna naruby</vt:lpstr>
      <vt:lpstr> Mikroučení a mikrokurzy</vt:lpstr>
      <vt:lpstr>Gamifikace</vt:lpstr>
      <vt:lpstr>Gamifikace</vt:lpstr>
      <vt:lpstr>Online semináře (webináře, videosemináře, mobilní semináře),  online konference (videokonference, webkonference, mobilní konference), </vt:lpstr>
      <vt:lpstr>Sociální sítě, online kooperace (chat, sdílení projektů, okamžité připomínkování), </vt:lpstr>
      <vt:lpstr>Crowdsourcing &amp; gamifikace</vt:lpstr>
      <vt:lpstr>Mobilní učení (mobile learning),</vt:lpstr>
      <vt:lpstr>M-learning</vt:lpstr>
      <vt:lpstr>Augmented learning </vt:lpstr>
      <vt:lpstr> Online encyklopedie, knihovny, dokumenty (Wikipedia, Google books), interaktivní knihy </vt:lpstr>
      <vt:lpstr>Virtuální třída</vt:lpstr>
      <vt:lpstr>Seznam zdrojů</vt:lpstr>
      <vt:lpstr>Seznam zdrojů</vt:lpstr>
      <vt:lpstr>Napadlo Vás něco?  Napište mi.     r.liska@skolaeupraha.cz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Martin KURSCH</dc:creator>
  <cp:lastModifiedBy>Jaroslav Veteška</cp:lastModifiedBy>
  <cp:revision>92</cp:revision>
  <dcterms:created xsi:type="dcterms:W3CDTF">2018-11-26T15:31:12Z</dcterms:created>
  <dcterms:modified xsi:type="dcterms:W3CDTF">2020-09-16T05:31:55Z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3f93e5f-d3c2-49a7-ba94-15405423c204_Enabled">
    <vt:lpwstr>true</vt:lpwstr>
  </property>
  <property fmtid="{D5CDD505-2E9C-101B-9397-08002B2CF9AE}" pid="3" name="MSIP_Label_23f93e5f-d3c2-49a7-ba94-15405423c204_SetDate">
    <vt:lpwstr>2020-09-02T19:08:46Z</vt:lpwstr>
  </property>
  <property fmtid="{D5CDD505-2E9C-101B-9397-08002B2CF9AE}" pid="4" name="MSIP_Label_23f93e5f-d3c2-49a7-ba94-15405423c204_Method">
    <vt:lpwstr>Standard</vt:lpwstr>
  </property>
  <property fmtid="{D5CDD505-2E9C-101B-9397-08002B2CF9AE}" pid="5" name="MSIP_Label_23f93e5f-d3c2-49a7-ba94-15405423c204_Name">
    <vt:lpwstr>SE Internal</vt:lpwstr>
  </property>
  <property fmtid="{D5CDD505-2E9C-101B-9397-08002B2CF9AE}" pid="6" name="MSIP_Label_23f93e5f-d3c2-49a7-ba94-15405423c204_SiteId">
    <vt:lpwstr>6e51e1ad-c54b-4b39-b598-0ffe9ae68fef</vt:lpwstr>
  </property>
  <property fmtid="{D5CDD505-2E9C-101B-9397-08002B2CF9AE}" pid="7" name="MSIP_Label_23f93e5f-d3c2-49a7-ba94-15405423c204_ActionId">
    <vt:lpwstr>da2f5995-0a9b-44a3-994d-c343e52ef567</vt:lpwstr>
  </property>
  <property fmtid="{D5CDD505-2E9C-101B-9397-08002B2CF9AE}" pid="8" name="MSIP_Label_23f93e5f-d3c2-49a7-ba94-15405423c204_ContentBits">
    <vt:lpwstr>2</vt:lpwstr>
  </property>
</Properties>
</file>