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2" r:id="rId4"/>
    <p:sldId id="258" r:id="rId5"/>
    <p:sldId id="269" r:id="rId6"/>
    <p:sldId id="271" r:id="rId7"/>
    <p:sldId id="273" r:id="rId8"/>
    <p:sldId id="272" r:id="rId9"/>
    <p:sldId id="268" r:id="rId10"/>
    <p:sldId id="274" r:id="rId11"/>
    <p:sldId id="267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21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88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22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752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7243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69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40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2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7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7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17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6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9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8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64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62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5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cerveny@pedf.cuni.cz" TargetMode="External"/><Relationship Id="rId2" Type="http://schemas.openxmlformats.org/officeDocument/2006/relationships/hyperlink" Target="mailto:jolana.svobodova@pedf.c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f.cuni.cz/PEDF-1759.html" TargetMode="External"/><Relationship Id="rId2" Type="http://schemas.openxmlformats.org/officeDocument/2006/relationships/hyperlink" Target="https://www.cuni.cz/UK-948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ssuk.is.cun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5644" y="1850229"/>
            <a:ext cx="4206347" cy="257241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Elektronická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Spisová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Služba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 descr="C:\Users\HP\Desktop\wor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857" y="1850229"/>
            <a:ext cx="2736857" cy="25722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785644" y="4732873"/>
            <a:ext cx="4206348" cy="7364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/>
              <a:t>Oběh základních dokumentů v ESS</a:t>
            </a:r>
          </a:p>
        </p:txBody>
      </p:sp>
    </p:spTree>
    <p:extLst>
      <p:ext uri="{BB962C8B-B14F-4D97-AF65-F5344CB8AC3E}">
        <p14:creationId xmlns:p14="http://schemas.microsoft.com/office/powerpoint/2010/main" val="25563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02502" cy="1320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Při předání dokumentů k internímu vyřízení </a:t>
            </a:r>
            <a:r>
              <a:rPr lang="cs-CZ" b="1" dirty="0" smtClean="0">
                <a:solidFill>
                  <a:srgbClr val="FF0000"/>
                </a:solidFill>
              </a:rPr>
              <a:t>NEOPOMENOUT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278659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b="1" dirty="0" smtClean="0"/>
              <a:t>Dokumenty </a:t>
            </a:r>
            <a:r>
              <a:rPr lang="cs-CZ" b="1" dirty="0"/>
              <a:t>s osobními  </a:t>
            </a:r>
            <a:r>
              <a:rPr lang="cs-CZ" b="1" dirty="0" smtClean="0"/>
              <a:t>údaji</a:t>
            </a:r>
            <a:r>
              <a:rPr lang="cs-CZ" dirty="0" smtClean="0"/>
              <a:t>, které si útvary předávají mezi sebou přes podatelnu, je nutné mít </a:t>
            </a:r>
            <a:r>
              <a:rPr lang="cs-CZ" b="1" dirty="0" smtClean="0"/>
              <a:t>vždy uložené v uzavíratelných obálkách</a:t>
            </a:r>
            <a:r>
              <a:rPr lang="cs-CZ" dirty="0" smtClean="0"/>
              <a:t>, aby nedocházelo k poručování zákonných nařízení </a:t>
            </a:r>
            <a:r>
              <a:rPr lang="cs-CZ" b="1" dirty="0" smtClean="0">
                <a:solidFill>
                  <a:srgbClr val="FF0000"/>
                </a:solidFill>
              </a:rPr>
              <a:t>dle GDPR </a:t>
            </a:r>
            <a:r>
              <a:rPr lang="cs-CZ" dirty="0" smtClean="0"/>
              <a:t>!!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37652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Druhy podatelen PedF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902502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b="1" dirty="0" smtClean="0"/>
              <a:t>Hlavní podatelna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Pro většinu celofakultní příchozí/odchozí pošty</a:t>
            </a:r>
          </a:p>
          <a:p>
            <a:pPr>
              <a:buClr>
                <a:srgbClr val="FF0000"/>
              </a:buClr>
              <a:buFontTx/>
              <a:buChar char="-"/>
            </a:pPr>
            <a:endParaRPr lang="cs-CZ" dirty="0"/>
          </a:p>
          <a:p>
            <a:pPr>
              <a:buClr>
                <a:srgbClr val="FF0000"/>
              </a:buClr>
            </a:pPr>
            <a:r>
              <a:rPr lang="cs-CZ" b="1" dirty="0" smtClean="0"/>
              <a:t>Podatelna děkanátu</a:t>
            </a:r>
            <a:endParaRPr lang="cs-CZ" dirty="0" smtClean="0"/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Primárně pro oddělení kanceláře děkana/tajemnice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Fakultní komunikaci skrze datové schránky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Dokumenty podléhající podpisu pana děkana/paní tajemnice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91534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Důležité kontakty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cs-CZ" dirty="0" smtClean="0"/>
              <a:t>Operativní dotazy (podatelna):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Bc. Jolana Svobodová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E-mail: </a:t>
            </a:r>
            <a:r>
              <a:rPr lang="cs-CZ" dirty="0" smtClean="0">
                <a:hlinkClick r:id="rId2"/>
              </a:rPr>
              <a:t>jolana.svobodova@pedf.cuni.cz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Telefon: 221 900 128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Linka: 128</a:t>
            </a:r>
            <a:endParaRPr lang="cs-CZ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dirty="0" smtClean="0"/>
              <a:t>Systémové žádosti/dotazy (koordinátor)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Igor Červený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E-mail: </a:t>
            </a:r>
            <a:r>
              <a:rPr lang="cs-CZ" dirty="0" smtClean="0">
                <a:hlinkClick r:id="rId3"/>
              </a:rPr>
              <a:t>igor.cerveny@pedf.cuni.cz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Telefon: 221 900 353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Linka: 353</a:t>
            </a:r>
            <a:endParaRPr lang="cs-CZ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3116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Důležité dokumenty ESS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dirty="0"/>
              <a:t>Opatření rektora č. 60/2018 - Spisový řád </a:t>
            </a:r>
            <a:r>
              <a:rPr lang="cs-CZ" dirty="0" smtClean="0"/>
              <a:t>UK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www.cuni.cz/UK-9485.html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Clr>
                <a:srgbClr val="FF0000"/>
              </a:buClr>
              <a:buNone/>
            </a:pP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dirty="0" smtClean="0"/>
              <a:t>Interní fakultní informace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/>
              <a:t>	</a:t>
            </a:r>
            <a:r>
              <a:rPr lang="cs-CZ">
                <a:hlinkClick r:id="rId3"/>
              </a:rPr>
              <a:t>https://www.pedf.cuni.cz/PEDF-1759.html</a:t>
            </a:r>
            <a:endParaRPr lang="cs-CZ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138159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Aplikace ESS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cs-CZ" dirty="0" smtClean="0"/>
              <a:t>Aplikace ESS se neinstaluje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Uživatelé pracují ve webovém/</a:t>
            </a:r>
            <a:r>
              <a:rPr lang="cs-CZ" dirty="0" err="1" smtClean="0"/>
              <a:t>cloudovém</a:t>
            </a:r>
            <a:r>
              <a:rPr lang="cs-CZ" dirty="0" smtClean="0"/>
              <a:t> prostředí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Nejvhodnější přistup je pomocí </a:t>
            </a:r>
            <a:r>
              <a:rPr lang="cs-CZ" dirty="0"/>
              <a:t>webového prohlížeče: </a:t>
            </a:r>
            <a:r>
              <a:rPr lang="cs-CZ" dirty="0" smtClean="0"/>
              <a:t>  </a:t>
            </a:r>
            <a:r>
              <a:rPr lang="cs-CZ" b="1" dirty="0" err="1" smtClean="0"/>
              <a:t>Mozilla</a:t>
            </a:r>
            <a:r>
              <a:rPr lang="cs-CZ" b="1" dirty="0" smtClean="0"/>
              <a:t> </a:t>
            </a:r>
            <a:r>
              <a:rPr lang="cs-CZ" b="1" dirty="0" err="1" smtClean="0"/>
              <a:t>Firefox</a:t>
            </a:r>
            <a:endParaRPr lang="cs-CZ" b="1" dirty="0" smtClean="0"/>
          </a:p>
          <a:p>
            <a:pPr marL="0" indent="0">
              <a:buClr>
                <a:srgbClr val="FF0000"/>
              </a:buClr>
              <a:buNone/>
            </a:pPr>
            <a:endParaRPr lang="cs-CZ" b="1" dirty="0" smtClean="0"/>
          </a:p>
          <a:p>
            <a:pPr>
              <a:buClr>
                <a:srgbClr val="FF0000"/>
              </a:buClr>
            </a:pPr>
            <a:r>
              <a:rPr lang="cs-CZ" b="1" dirty="0" smtClean="0"/>
              <a:t>Produkční prostředí („ostrá verze“)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https://essuk.is.cuni.cz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752" y="1930400"/>
            <a:ext cx="930332" cy="95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9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0509" cy="1320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Přihlášení do aplikace ESS</a:t>
            </a:r>
            <a:r>
              <a:rPr lang="cs-CZ" sz="1800" dirty="0" smtClean="0">
                <a:solidFill>
                  <a:srgbClr val="FF0000"/>
                </a:solidFill>
              </a:rPr>
              <a:t> - na pracovišti/interní síti UK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cs-CZ" dirty="0" smtClean="0"/>
              <a:t>Do aplikace ESS se uživatelé přihlašují pomocí svého </a:t>
            </a:r>
            <a:r>
              <a:rPr lang="cs-CZ" dirty="0" err="1" smtClean="0"/>
              <a:t>loginu</a:t>
            </a:r>
            <a:r>
              <a:rPr lang="cs-CZ" dirty="0" smtClean="0"/>
              <a:t> CAS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Přihlašovací obrazovka se vyvolá automaticky po zadání webové adresy produkčního/testovacího prostředí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  <p:pic>
        <p:nvPicPr>
          <p:cNvPr id="1026" name="Picture 2" descr="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345" y="3320015"/>
            <a:ext cx="6234646" cy="295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8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4872" cy="13208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Interní pošta (fakultní), která </a:t>
            </a:r>
            <a:r>
              <a:rPr lang="cs-CZ" b="1" dirty="0" smtClean="0">
                <a:solidFill>
                  <a:srgbClr val="FF0000"/>
                </a:solidFill>
              </a:rPr>
              <a:t>podléhá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evidenci</a:t>
            </a:r>
            <a:r>
              <a:rPr lang="cs-CZ" dirty="0" smtClean="0">
                <a:solidFill>
                  <a:srgbClr val="FF0000"/>
                </a:solidFill>
              </a:rPr>
              <a:t> v ESS </a:t>
            </a:r>
            <a:r>
              <a:rPr lang="cs-CZ" b="1" dirty="0" smtClean="0">
                <a:solidFill>
                  <a:srgbClr val="FF0000"/>
                </a:solidFill>
              </a:rPr>
              <a:t>ze stran spisových uzlů I.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218697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sz="2500" b="1" dirty="0" smtClean="0">
                <a:solidFill>
                  <a:srgbClr val="FF0000"/>
                </a:solidFill>
              </a:rPr>
              <a:t>FAKTURA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cs-CZ" b="1" dirty="0"/>
              <a:t>V</a:t>
            </a:r>
            <a:r>
              <a:rPr lang="cs-CZ" b="1" dirty="0" smtClean="0"/>
              <a:t>ždy </a:t>
            </a:r>
            <a:r>
              <a:rPr lang="cs-CZ" b="1" dirty="0"/>
              <a:t>předat k evidování na podatelnu </a:t>
            </a:r>
            <a:r>
              <a:rPr lang="cs-CZ" dirty="0"/>
              <a:t>(s košilkou nebo bez), podatelna eviduje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předává na finanční účtárnu, zde je faktura zpracována nebo opatřena košilkou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vrací se přes podatelnu na pracoviště, z jehož účtu má být hrazena k podpisu. Odpovědný pracovník pracoviště podepíše a faktura se přes podatelnu vrací zpátky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FÚ. Toto vše už probíhá mimo evidenci ESS.</a:t>
            </a:r>
            <a:endParaRPr lang="cs-CZ" dirty="0" smtClean="0"/>
          </a:p>
          <a:p>
            <a:pPr>
              <a:buClr>
                <a:srgbClr val="FF0000"/>
              </a:buClr>
            </a:pPr>
            <a:endParaRPr lang="cs-CZ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6065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4872" cy="13208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Interní pošta (fakultní), která </a:t>
            </a:r>
            <a:r>
              <a:rPr lang="cs-CZ" b="1" dirty="0" smtClean="0">
                <a:solidFill>
                  <a:srgbClr val="FF0000"/>
                </a:solidFill>
              </a:rPr>
              <a:t>podléhá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evidenci</a:t>
            </a:r>
            <a:r>
              <a:rPr lang="cs-CZ" dirty="0" smtClean="0">
                <a:solidFill>
                  <a:srgbClr val="FF0000"/>
                </a:solidFill>
              </a:rPr>
              <a:t> v ESS </a:t>
            </a:r>
            <a:r>
              <a:rPr lang="cs-CZ" b="1" dirty="0" smtClean="0">
                <a:solidFill>
                  <a:srgbClr val="FF0000"/>
                </a:solidFill>
              </a:rPr>
              <a:t>ze stran spisových uzlů II.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218697" cy="4223119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cs-CZ" sz="2500" b="1" dirty="0">
                <a:solidFill>
                  <a:srgbClr val="FF0000"/>
                </a:solidFill>
              </a:rPr>
              <a:t>ŽÁDOST </a:t>
            </a:r>
            <a:r>
              <a:rPr lang="cs-CZ" sz="2500" b="1" dirty="0" smtClean="0">
                <a:solidFill>
                  <a:srgbClr val="FF0000"/>
                </a:solidFill>
              </a:rPr>
              <a:t>STUDENTA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cs-CZ" b="1" u="sng" dirty="0"/>
              <a:t>V</a:t>
            </a:r>
            <a:r>
              <a:rPr lang="cs-CZ" b="1" u="sng" dirty="0" smtClean="0"/>
              <a:t>ždy předat k evidenci v ESS na hlavní podatelně</a:t>
            </a:r>
            <a:r>
              <a:rPr lang="cs-CZ" dirty="0" smtClean="0"/>
              <a:t>. I v případě, že se jedná o žádost, </a:t>
            </a:r>
            <a:br>
              <a:rPr lang="cs-CZ" dirty="0" smtClean="0"/>
            </a:br>
            <a:r>
              <a:rPr lang="cs-CZ" dirty="0" smtClean="0"/>
              <a:t>která přišla mailem nebo došla na katedru v jiném formátu, který katedra uzná </a:t>
            </a:r>
            <a:br>
              <a:rPr lang="cs-CZ" dirty="0" smtClean="0"/>
            </a:br>
            <a:r>
              <a:rPr lang="cs-CZ" dirty="0" smtClean="0"/>
              <a:t>za plnohodnotný.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cs-CZ" dirty="0" smtClean="0"/>
              <a:t>Podatelna </a:t>
            </a:r>
            <a:r>
              <a:rPr lang="cs-CZ" dirty="0"/>
              <a:t>opatří štítkem a předává na SO ke zpracování. </a:t>
            </a:r>
            <a:endParaRPr lang="cs-CZ" dirty="0" smtClean="0"/>
          </a:p>
          <a:p>
            <a:pPr marL="0" indent="0" algn="just">
              <a:buClr>
                <a:srgbClr val="FF0000"/>
              </a:buClr>
              <a:buNone/>
            </a:pPr>
            <a:r>
              <a:rPr lang="cs-CZ" b="1" dirty="0" smtClean="0"/>
              <a:t>Následující kroky </a:t>
            </a:r>
            <a:r>
              <a:rPr lang="cs-CZ" b="1" dirty="0"/>
              <a:t>neprobíhají přes </a:t>
            </a:r>
            <a:r>
              <a:rPr lang="cs-CZ" b="1" dirty="0" smtClean="0"/>
              <a:t>ESS: </a:t>
            </a:r>
            <a:r>
              <a:rPr lang="cs-CZ" dirty="0" smtClean="0"/>
              <a:t>Pokud </a:t>
            </a:r>
            <a:r>
              <a:rPr lang="cs-CZ" dirty="0"/>
              <a:t>SO ke zpracování žádosti potřebuje vyjádření katedry, vrací přes podatelnu žádost na katedru. Katedra zpracuje a vrací přes podatelnu zpátky studijnímu oddělení. 	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40078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4872" cy="13208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Interní pošta (fakultní), která </a:t>
            </a:r>
            <a:r>
              <a:rPr lang="cs-CZ" b="1" dirty="0" smtClean="0">
                <a:solidFill>
                  <a:srgbClr val="FF0000"/>
                </a:solidFill>
              </a:rPr>
              <a:t>podléhá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evidenci</a:t>
            </a:r>
            <a:r>
              <a:rPr lang="cs-CZ" dirty="0" smtClean="0">
                <a:solidFill>
                  <a:srgbClr val="FF0000"/>
                </a:solidFill>
              </a:rPr>
              <a:t> v ESS </a:t>
            </a:r>
            <a:r>
              <a:rPr lang="cs-CZ" b="1" dirty="0" smtClean="0">
                <a:solidFill>
                  <a:srgbClr val="FF0000"/>
                </a:solidFill>
              </a:rPr>
              <a:t>ze stran spisových uzlů III.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218697" cy="4223119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cs-CZ" sz="2500" b="1" dirty="0" smtClean="0">
                <a:solidFill>
                  <a:srgbClr val="FF0000"/>
                </a:solidFill>
              </a:rPr>
              <a:t>NÁVRH O PŘIJETÍ - HPP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cs-CZ" b="1" dirty="0"/>
              <a:t>V</a:t>
            </a:r>
            <a:r>
              <a:rPr lang="cs-CZ" b="1" dirty="0" smtClean="0"/>
              <a:t>ždy zaevidovat v ESS s vypravením na Personální oddělení</a:t>
            </a:r>
            <a:r>
              <a:rPr lang="cs-CZ" dirty="0" smtClean="0"/>
              <a:t>, které na základě č.j. Žádosti o přijetí vygeneruje č.j. pro novou smlouvu.</a:t>
            </a:r>
          </a:p>
          <a:p>
            <a:pPr marL="0" indent="0">
              <a:buClr>
                <a:srgbClr val="FF0000"/>
              </a:buClr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184371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64872" cy="13208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Interní pošta (fakultní), která </a:t>
            </a:r>
            <a:r>
              <a:rPr lang="cs-CZ" b="1" u="sng" dirty="0" smtClean="0">
                <a:solidFill>
                  <a:srgbClr val="FF0000"/>
                </a:solidFill>
              </a:rPr>
              <a:t>ne</a:t>
            </a:r>
            <a:r>
              <a:rPr lang="cs-CZ" b="1" dirty="0" smtClean="0">
                <a:solidFill>
                  <a:srgbClr val="FF0000"/>
                </a:solidFill>
              </a:rPr>
              <a:t>podléhá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evidenci</a:t>
            </a:r>
            <a:r>
              <a:rPr lang="cs-CZ" dirty="0" smtClean="0">
                <a:solidFill>
                  <a:srgbClr val="FF0000"/>
                </a:solidFill>
              </a:rPr>
              <a:t> v ESS </a:t>
            </a:r>
            <a:r>
              <a:rPr lang="cs-CZ" b="1" dirty="0" smtClean="0">
                <a:solidFill>
                  <a:srgbClr val="FF0000"/>
                </a:solidFill>
              </a:rPr>
              <a:t>ze stran spisových uzlů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218697" cy="4223119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cs-CZ" sz="2500" b="1" dirty="0">
                <a:solidFill>
                  <a:srgbClr val="FF0000"/>
                </a:solidFill>
              </a:rPr>
              <a:t>DPP a </a:t>
            </a:r>
            <a:r>
              <a:rPr lang="cs-CZ" sz="2500" b="1" dirty="0" smtClean="0">
                <a:solidFill>
                  <a:srgbClr val="FF0000"/>
                </a:solidFill>
              </a:rPr>
              <a:t>DPČ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cs-CZ" b="1" dirty="0" smtClean="0"/>
              <a:t>Podatelna neeviduje </a:t>
            </a:r>
            <a:r>
              <a:rPr lang="cs-CZ" dirty="0" smtClean="0"/>
              <a:t>(uživatel spisového uzlu nepředává k evidenci na podatelnu).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P</a:t>
            </a:r>
            <a:r>
              <a:rPr lang="cs-CZ" dirty="0" smtClean="0"/>
              <a:t>odatelna </a:t>
            </a:r>
            <a:r>
              <a:rPr lang="cs-CZ" dirty="0"/>
              <a:t>eviduje pouze </a:t>
            </a:r>
            <a:r>
              <a:rPr lang="cs-CZ" dirty="0" smtClean="0"/>
              <a:t>ty DPP a DPČ, </a:t>
            </a:r>
            <a:r>
              <a:rPr lang="cs-CZ" dirty="0"/>
              <a:t>které přijdou doporučenou </a:t>
            </a:r>
            <a:r>
              <a:rPr lang="cs-CZ" dirty="0" smtClean="0"/>
              <a:t>poštou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u="sng" dirty="0" smtClean="0"/>
              <a:t>v </a:t>
            </a:r>
            <a:r>
              <a:rPr lang="cs-CZ" u="sng" dirty="0"/>
              <a:t>tomto případě ale dokumenty do systému </a:t>
            </a:r>
            <a:r>
              <a:rPr lang="cs-CZ" u="sng" dirty="0" err="1" smtClean="0"/>
              <a:t>nescanuje</a:t>
            </a:r>
            <a:r>
              <a:rPr lang="cs-CZ" dirty="0" smtClean="0"/>
              <a:t>)</a:t>
            </a:r>
            <a:r>
              <a:rPr lang="cs-CZ" dirty="0"/>
              <a:t>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76621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02502" cy="1320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Při odesílání dokumentů </a:t>
            </a:r>
            <a:r>
              <a:rPr lang="cs-CZ" b="1" dirty="0" smtClean="0">
                <a:solidFill>
                  <a:srgbClr val="FF0000"/>
                </a:solidFill>
              </a:rPr>
              <a:t>NEOPOMENOUT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278659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dirty="0" smtClean="0"/>
              <a:t>Dávat zvýšený pozor na druh </a:t>
            </a:r>
            <a:r>
              <a:rPr lang="cs-CZ" dirty="0"/>
              <a:t>zásilky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obyčejná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, doporučená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, doporučená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do vlastních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rukou ...</a:t>
            </a:r>
            <a:r>
              <a:rPr lang="cs-CZ" dirty="0" smtClean="0"/>
              <a:t>)</a:t>
            </a:r>
          </a:p>
          <a:p>
            <a:pPr algn="just">
              <a:buClr>
                <a:srgbClr val="FF0000"/>
              </a:buClr>
            </a:pPr>
            <a:r>
              <a:rPr lang="cs-CZ" dirty="0"/>
              <a:t>U</a:t>
            </a:r>
            <a:r>
              <a:rPr lang="cs-CZ" dirty="0" smtClean="0"/>
              <a:t>vádět </a:t>
            </a:r>
            <a:r>
              <a:rPr lang="cs-CZ" b="1" dirty="0"/>
              <a:t>č</a:t>
            </a:r>
            <a:r>
              <a:rPr lang="cs-CZ" b="1" dirty="0" smtClean="0"/>
              <a:t>íslo střediska/účtu</a:t>
            </a:r>
            <a:r>
              <a:rPr lang="cs-CZ" dirty="0" smtClean="0"/>
              <a:t>, ze kterého je hrazeno odeslání</a:t>
            </a:r>
          </a:p>
          <a:p>
            <a:pPr algn="just">
              <a:buClr>
                <a:srgbClr val="FF0000"/>
              </a:buClr>
            </a:pPr>
            <a:r>
              <a:rPr lang="cs-CZ" b="1" dirty="0" smtClean="0"/>
              <a:t>Doporučené zásilky</a:t>
            </a:r>
            <a:r>
              <a:rPr lang="cs-CZ" dirty="0" smtClean="0"/>
              <a:t>:</a:t>
            </a:r>
          </a:p>
          <a:p>
            <a:pPr algn="just">
              <a:buClr>
                <a:srgbClr val="FF0000"/>
              </a:buClr>
              <a:buFontTx/>
              <a:buChar char="-"/>
            </a:pPr>
            <a:r>
              <a:rPr lang="cs-CZ" b="1" dirty="0" smtClean="0">
                <a:solidFill>
                  <a:srgbClr val="FF0000"/>
                </a:solidFill>
              </a:rPr>
              <a:t>vypravit </a:t>
            </a:r>
            <a:r>
              <a:rPr lang="cs-CZ" b="1" dirty="0">
                <a:solidFill>
                  <a:srgbClr val="FF0000"/>
                </a:solidFill>
              </a:rPr>
              <a:t>vždy </a:t>
            </a:r>
            <a:r>
              <a:rPr lang="cs-CZ" b="1" dirty="0" smtClean="0">
                <a:solidFill>
                  <a:srgbClr val="FF0000"/>
                </a:solidFill>
              </a:rPr>
              <a:t>pomocí ESS</a:t>
            </a:r>
          </a:p>
          <a:p>
            <a:pPr algn="just">
              <a:buClr>
                <a:srgbClr val="FF0000"/>
              </a:buClr>
              <a:buFontTx/>
              <a:buChar char="-"/>
            </a:pPr>
            <a:r>
              <a:rPr lang="pl-PL" dirty="0" smtClean="0"/>
              <a:t>předat </a:t>
            </a:r>
            <a:r>
              <a:rPr lang="pl-PL" dirty="0"/>
              <a:t>na podatelnu fyzicky i v ESS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/>
              <a:t>označení "D" nebo </a:t>
            </a:r>
            <a:r>
              <a:rPr lang="cs-CZ" dirty="0" smtClean="0"/>
              <a:t>obdobně</a:t>
            </a:r>
            <a:endParaRPr lang="cs-CZ" sz="1000" b="1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cs-CZ" dirty="0" smtClean="0">
                <a:solidFill>
                  <a:schemeClr val="tx1"/>
                </a:solidFill>
              </a:rPr>
              <a:t>V případě odesílání pošty do zahraničí, uvádět název státu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včetně Slovenské republiky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30064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</TotalTime>
  <Words>365</Words>
  <Application>Microsoft Office PowerPoint</Application>
  <PresentationFormat>Širokoúhlá obrazovka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Elektronická Spisová Služba</vt:lpstr>
      <vt:lpstr>Důležité dokumenty ESS</vt:lpstr>
      <vt:lpstr>Aplikace ESS</vt:lpstr>
      <vt:lpstr>Přihlášení do aplikace ESS - na pracovišti/interní síti UK</vt:lpstr>
      <vt:lpstr>Interní pošta (fakultní), která podléhá evidenci v ESS ze stran spisových uzlů I.</vt:lpstr>
      <vt:lpstr>Interní pošta (fakultní), která podléhá evidenci v ESS ze stran spisových uzlů II.</vt:lpstr>
      <vt:lpstr>Interní pošta (fakultní), která podléhá evidenci v ESS ze stran spisových uzlů III.</vt:lpstr>
      <vt:lpstr>Interní pošta (fakultní), která nepodléhá evidenci v ESS ze stran spisových uzlů</vt:lpstr>
      <vt:lpstr>Při odesílání dokumentů NEOPOMENOUT</vt:lpstr>
      <vt:lpstr>Při předání dokumentů k internímu vyřízení NEOPOMENOUT</vt:lpstr>
      <vt:lpstr>Druhy podatelen PedF</vt:lpstr>
      <vt:lpstr>Důležité kontakty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Elektronická Spisová Služba</dc:title>
  <dc:creator>Igor Cerveny</dc:creator>
  <cp:lastModifiedBy>uzivatel</cp:lastModifiedBy>
  <cp:revision>58</cp:revision>
  <dcterms:created xsi:type="dcterms:W3CDTF">2019-01-28T09:10:50Z</dcterms:created>
  <dcterms:modified xsi:type="dcterms:W3CDTF">2019-02-05T15:31:41Z</dcterms:modified>
</cp:coreProperties>
</file>