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1" r:id="rId6"/>
    <p:sldId id="269" r:id="rId7"/>
    <p:sldId id="26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6" r:id="rId17"/>
    <p:sldId id="307" r:id="rId18"/>
    <p:sldId id="308" r:id="rId19"/>
    <p:sldId id="309" r:id="rId20"/>
    <p:sldId id="315" r:id="rId21"/>
    <p:sldId id="316" r:id="rId22"/>
    <p:sldId id="317" r:id="rId23"/>
    <p:sldId id="318" r:id="rId24"/>
    <p:sldId id="319" r:id="rId25"/>
    <p:sldId id="283" r:id="rId26"/>
    <p:sldId id="313" r:id="rId27"/>
    <p:sldId id="314" r:id="rId28"/>
    <p:sldId id="276" r:id="rId29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E5E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22" autoAdjust="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4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3CA754A3-384E-4C97-A612-E0841531ED6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1D97338-DDB0-4F89-BABC-23FF90599C3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716939-1963-485E-A41F-EDA541961C38}" type="datetime1"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12.04.2021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491F900-F09B-4FD7-B7A3-8A9B6BE3E12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49BB593-53F0-4C27-8EFA-C733D2BB0A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A16AAC-4742-4367-8D44-F45285859E26}" type="slidenum">
              <a:t>‹#›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3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B94B90BE-2B7F-4B35-9804-B5866C4D961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B4B1E52-D1B9-4B61-B3F8-2772CC214E0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02BAF6-D38E-4242-8D25-A2E254CDC758}" type="datetime1">
              <a:rPr lang="cs-CZ"/>
              <a:pPr lvl="0"/>
              <a:t>12.04.2021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xmlns="" id="{B2632FD9-3109-4E2E-8232-AB7D8822A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91" y="1336679"/>
            <a:ext cx="6413501" cy="36083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xmlns="" id="{CE982BB8-D473-4E90-89A7-F6CCE05D04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1" y="5145091"/>
            <a:ext cx="6048371" cy="4210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91C3BAD-5C80-463F-8522-FC48838069E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D622733-126C-4216-9476-7A48711F4F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DC9C3D-1E58-4025-8F87-EB75A366A3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4">
            <a:extLst>
              <a:ext uri="{FF2B5EF4-FFF2-40B4-BE49-F238E27FC236}">
                <a16:creationId xmlns:a16="http://schemas.microsoft.com/office/drawing/2014/main" xmlns="" id="{7B864498-CB7C-439F-B005-1237D5AFF67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31" y="305730"/>
            <a:ext cx="2372542" cy="1012868"/>
          </a:xfrm>
          <a:prstGeom prst="rect">
            <a:avLst/>
          </a:prstGeom>
          <a:ln>
            <a:noFill/>
          </a:ln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xmlns="" id="{6556DC76-0CBD-4090-96FE-4B20629BF8D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Úvodní slide prezentace</a:t>
            </a:r>
          </a:p>
        </p:txBody>
      </p:sp>
    </p:spTree>
    <p:extLst>
      <p:ext uri="{BB962C8B-B14F-4D97-AF65-F5344CB8AC3E}">
        <p14:creationId xmlns:p14="http://schemas.microsoft.com/office/powerpoint/2010/main" val="15924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uh v ro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1517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xmlns="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981200"/>
            <a:ext cx="7115175" cy="42576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xmlns="" id="{E6DFAB33-0F36-4796-A1D0-6B755F82A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-1721513"/>
            <a:ext cx="6235700" cy="6234113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2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xmlns="" id="{32BAF5D9-0943-44B0-8DE6-1A1B2EFFEB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87626" y="1484313"/>
            <a:ext cx="4470400" cy="4575175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xmlns="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438900" cy="42576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37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xmlns="" id="{42479811-0C0E-4704-9A4F-DFDA9C976F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1900" y="1447800"/>
            <a:ext cx="4638675" cy="4743450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xmlns="" id="{92E4F7D9-8FF8-41DB-A3A0-B1F6AB4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7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é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xmlns="" id="{0FA1A394-01D3-455E-987F-B8328BAA6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9716" y="3739057"/>
            <a:ext cx="2581275" cy="2558555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12" name="Zástupný symbol obrázku 6">
            <a:extLst>
              <a:ext uri="{FF2B5EF4-FFF2-40B4-BE49-F238E27FC236}">
                <a16:creationId xmlns:a16="http://schemas.microsoft.com/office/drawing/2014/main" xmlns="" id="{BB5DC540-C74A-451C-8F9F-9214EAE816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07021" y="548995"/>
            <a:ext cx="2581275" cy="2569945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xmlns="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241516" cy="42576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19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404EEF-0C5F-4622-833D-66653356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6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2C59AE-48BD-4B25-B01C-B9FB5189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9FC3C1E-5825-4CF5-8D16-FEF5A1A46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B1B1AA2-1CE2-4034-91DD-C9E13A06B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06531D8-CE1F-4EE1-A33D-C938AFC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AAAB700-6167-4A64-BF82-AEE1546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DC422E8-1026-44C7-9DF5-4EDCBED3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7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2C59AE-48BD-4B25-B01C-B9FB5189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9FC3C1E-5825-4CF5-8D16-FEF5A1A4678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337058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06531D8-CE1F-4EE1-A33D-C938AFC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AAAB700-6167-4A64-BF82-AEE1546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DC422E8-1026-44C7-9DF5-4EDCBED3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xmlns="" id="{F61EE1A6-9295-466C-B671-54E88D02D58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10709" y="1817919"/>
            <a:ext cx="3370581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3551C968-AC93-46F0-B28B-6DDF4D82D0C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83219" y="1825625"/>
            <a:ext cx="3370581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7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em a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404EEF-0C5F-4622-833D-66653356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xmlns="" id="{0DCAA10F-0DF4-4624-9F32-D4F00FA7812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67450" y="1825625"/>
            <a:ext cx="5086350" cy="4351338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27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objekt grafu 6">
            <a:extLst>
              <a:ext uri="{FF2B5EF4-FFF2-40B4-BE49-F238E27FC236}">
                <a16:creationId xmlns:a16="http://schemas.microsoft.com/office/drawing/2014/main" xmlns="" id="{FDD25276-32A4-4E62-967C-E10A0CA77F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58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Zástupný symbol pro tabulku 7">
            <a:extLst>
              <a:ext uri="{FF2B5EF4-FFF2-40B4-BE49-F238E27FC236}">
                <a16:creationId xmlns:a16="http://schemas.microsoft.com/office/drawing/2014/main" xmlns="" id="{9ADD4E3D-FF06-4006-8A9C-536D73B990D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845469"/>
            <a:ext cx="10515600" cy="4356100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oddíl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4986"/>
            <a:ext cx="57973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xmlns="" id="{365F2E3A-773E-444C-B65C-6495F61A4C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5750" y="621750"/>
            <a:ext cx="5158633" cy="5158799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83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ázek v pozadí (přeliv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Clr>
                <a:schemeClr val="bg1"/>
              </a:buClr>
              <a:buFont typeface="Arial" panose="020B0604020202020204" pitchFamily="34" charset="0"/>
              <a:buNone/>
              <a:defRPr sz="28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dirty="0"/>
              <a:t>Fotografie by měla mít minimum přechodů, aby byl slide čitelný.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Je možné si pomoci i černým přelivem jako v tomto případě.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Nebo i tučným textem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9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ázek v pozadí (ČB)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Fotografie by měla mít minimum přechodů, varianta je i pomoci si černým přelivem.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Nebo i tučným textem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1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avní sdělení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32133-93DD-4CAD-AAA0-9BC94C8F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94" y="359589"/>
            <a:ext cx="11107806" cy="4071010"/>
          </a:xfrm>
        </p:spPr>
        <p:txBody>
          <a:bodyPr>
            <a:normAutofit/>
          </a:bodyPr>
          <a:lstStyle>
            <a:lvl1pPr>
              <a:defRPr sz="11500">
                <a:solidFill>
                  <a:schemeClr val="accent2"/>
                </a:solidFill>
              </a:defRPr>
            </a:lvl1pPr>
          </a:lstStyle>
          <a:p>
            <a:r>
              <a:rPr lang="cs-CZ" sz="11500" dirty="0"/>
              <a:t>Hlavní sdělení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993" y="4486605"/>
            <a:ext cx="11107805" cy="1253829"/>
          </a:xfr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Naprosto zásadní sdělení - podtext</a:t>
            </a:r>
          </a:p>
          <a:p>
            <a:pPr lvl="0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9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lké čísl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32133-93DD-4CAD-AAA0-9BC94C8F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94" y="2924355"/>
            <a:ext cx="11107806" cy="1506244"/>
          </a:xfrm>
        </p:spPr>
        <p:txBody>
          <a:bodyPr>
            <a:noAutofit/>
          </a:bodyPr>
          <a:lstStyle>
            <a:lvl1pPr>
              <a:defRPr sz="138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2129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993" y="4486605"/>
            <a:ext cx="11107805" cy="1253829"/>
          </a:xfr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Velké číslo si zaslouží velký prostor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Oddělení pro podporu                 distančního vzdělávání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0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xmlns="" id="{8C10AC14-CB43-43DA-AD80-135ACDF0B4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9799" y="816990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1 265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xmlns="" id="{C6C2D702-EA61-498D-AB9E-8F9D517EB7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9800" y="1685948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 dirty="0"/>
              <a:t>Dětí</a:t>
            </a:r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xmlns="" id="{F738BEAA-E66D-42A7-A388-E87FB8E7AC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5457" y="2917973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12 265</a:t>
            </a:r>
          </a:p>
        </p:txBody>
      </p:sp>
      <p:sp>
        <p:nvSpPr>
          <p:cNvPr id="20" name="Zástupný text 15">
            <a:extLst>
              <a:ext uri="{FF2B5EF4-FFF2-40B4-BE49-F238E27FC236}">
                <a16:creationId xmlns:a16="http://schemas.microsoft.com/office/drawing/2014/main" xmlns="" id="{BF2BACAF-D68E-4B7C-BB2F-C6A94B728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5458" y="3786931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 dirty="0"/>
              <a:t>Dětí</a:t>
            </a:r>
          </a:p>
        </p:txBody>
      </p:sp>
      <p:sp>
        <p:nvSpPr>
          <p:cNvPr id="21" name="Zástupný text 13">
            <a:extLst>
              <a:ext uri="{FF2B5EF4-FFF2-40B4-BE49-F238E27FC236}">
                <a16:creationId xmlns:a16="http://schemas.microsoft.com/office/drawing/2014/main" xmlns="" id="{5A0F52D0-E613-445E-BC30-D913CCACF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798" y="4766884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126 265</a:t>
            </a:r>
          </a:p>
        </p:txBody>
      </p:sp>
      <p:sp>
        <p:nvSpPr>
          <p:cNvPr id="22" name="Zástupný text 15">
            <a:extLst>
              <a:ext uri="{FF2B5EF4-FFF2-40B4-BE49-F238E27FC236}">
                <a16:creationId xmlns:a16="http://schemas.microsoft.com/office/drawing/2014/main" xmlns="" id="{7A103E6B-5D5B-45A6-BEC8-F3443E5C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9799" y="5635842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 dirty="0"/>
              <a:t>Dětí</a:t>
            </a:r>
          </a:p>
        </p:txBody>
      </p:sp>
    </p:spTree>
    <p:extLst>
      <p:ext uri="{BB962C8B-B14F-4D97-AF65-F5344CB8AC3E}">
        <p14:creationId xmlns:p14="http://schemas.microsoft.com/office/powerpoint/2010/main" val="181052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ální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4">
            <a:extLst>
              <a:ext uri="{FF2B5EF4-FFF2-40B4-BE49-F238E27FC236}">
                <a16:creationId xmlns:a16="http://schemas.microsoft.com/office/drawing/2014/main" xmlns="" id="{523DD506-1126-4D14-AE9B-ED36BB79830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7" y="312566"/>
            <a:ext cx="2372542" cy="1012868"/>
          </a:xfrm>
          <a:prstGeom prst="rect">
            <a:avLst/>
          </a:prstGeom>
          <a:ln>
            <a:noFill/>
          </a:ln>
        </p:spPr>
      </p:pic>
      <p:sp>
        <p:nvSpPr>
          <p:cNvPr id="9" name="TextShape 1">
            <a:extLst>
              <a:ext uri="{FF2B5EF4-FFF2-40B4-BE49-F238E27FC236}">
                <a16:creationId xmlns:a16="http://schemas.microsoft.com/office/drawing/2014/main" xmlns="" id="{5365D53B-8EA2-4958-B9A0-B794F312DEEA}"/>
              </a:ext>
            </a:extLst>
          </p:cNvPr>
          <p:cNvSpPr txBox="1"/>
          <p:nvPr userDrawn="1"/>
        </p:nvSpPr>
        <p:spPr>
          <a:xfrm>
            <a:off x="7266000" y="549000"/>
            <a:ext cx="4455000" cy="270000"/>
          </a:xfrm>
          <a:prstGeom prst="rect">
            <a:avLst/>
          </a:prstGeom>
          <a:noFill/>
          <a:ln>
            <a:noFill/>
          </a:ln>
        </p:spPr>
        <p:txBody>
          <a:bodyPr numCol="1" anchor="t">
            <a:noAutofit/>
          </a:bodyPr>
          <a:lstStyle/>
          <a:p>
            <a:pPr algn="r"/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fakulta, Magdalény Rettigové 4, 116 39 Praha 1</a:t>
            </a:r>
            <a:endParaRPr lang="cs-CZ" sz="1100" b="1" u="sng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xmlns="" id="{E2C74CF8-6EC6-46EA-9745-ABA4C637F32A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Konečný slide prezentace</a:t>
            </a:r>
          </a:p>
        </p:txBody>
      </p:sp>
    </p:spTree>
    <p:extLst>
      <p:ext uri="{BB962C8B-B14F-4D97-AF65-F5344CB8AC3E}">
        <p14:creationId xmlns:p14="http://schemas.microsoft.com/office/powerpoint/2010/main" val="130912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E9C8DFE-1982-44DB-8391-F8BE3508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F8EBF06-C058-42AC-8585-7E6D71F3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8B21980-B006-4CBA-A39D-812F5A68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í tý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obrázku 8">
            <a:extLst>
              <a:ext uri="{FF2B5EF4-FFF2-40B4-BE49-F238E27FC236}">
                <a16:creationId xmlns:a16="http://schemas.microsoft.com/office/drawing/2014/main" xmlns="" id="{5ACE2A24-7876-41E0-A060-E633B2F90C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ástupný text 10">
            <a:extLst>
              <a:ext uri="{FF2B5EF4-FFF2-40B4-BE49-F238E27FC236}">
                <a16:creationId xmlns:a16="http://schemas.microsoft.com/office/drawing/2014/main" xmlns="" id="{6771E77B-6A53-4B7D-BC9D-E8CC95BAEF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683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25" name="Zástupný symbol obrázku 8">
            <a:extLst>
              <a:ext uri="{FF2B5EF4-FFF2-40B4-BE49-F238E27FC236}">
                <a16:creationId xmlns:a16="http://schemas.microsoft.com/office/drawing/2014/main" xmlns="" id="{A60E78E8-070E-4BA2-B2F8-DE3C9FED66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11027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6" name="Zástupný text 10">
            <a:extLst>
              <a:ext uri="{FF2B5EF4-FFF2-40B4-BE49-F238E27FC236}">
                <a16:creationId xmlns:a16="http://schemas.microsoft.com/office/drawing/2014/main" xmlns="" id="{7A20053E-AA7E-40F3-A7BA-3D8156734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1511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27" name="Zástupný symbol obrázku 8">
            <a:extLst>
              <a:ext uri="{FF2B5EF4-FFF2-40B4-BE49-F238E27FC236}">
                <a16:creationId xmlns:a16="http://schemas.microsoft.com/office/drawing/2014/main" xmlns="" id="{37ACC557-F9FB-4856-BF6F-E6709A5251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83855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8" name="Zástupný text 10">
            <a:extLst>
              <a:ext uri="{FF2B5EF4-FFF2-40B4-BE49-F238E27FC236}">
                <a16:creationId xmlns:a16="http://schemas.microsoft.com/office/drawing/2014/main" xmlns="" id="{41E2A29F-9BE7-46B8-B3FB-2A8F737C6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4339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245552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xmlns="" id="{9839F683-B3FA-436A-A52E-7746719FC6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81175" y="-1171575"/>
            <a:ext cx="5791200" cy="5753100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xmlns="" id="{C4D1AAD4-4842-4F31-BD10-65C24FDA6F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0025" y="3143010"/>
            <a:ext cx="4341813" cy="438150"/>
          </a:xfr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Eva Nováková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xmlns="" id="{9E631083-3838-4443-8929-7D9F31B5DC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0025" y="3581400"/>
            <a:ext cx="5572125" cy="2406162"/>
          </a:xfrm>
        </p:spPr>
        <p:txBody>
          <a:bodyPr wrap="none"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Proděkanka pro studium 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eva.novakova@pedf.cuni.cz </a:t>
            </a:r>
          </a:p>
        </p:txBody>
      </p:sp>
    </p:spTree>
    <p:extLst>
      <p:ext uri="{BB962C8B-B14F-4D97-AF65-F5344CB8AC3E}">
        <p14:creationId xmlns:p14="http://schemas.microsoft.com/office/powerpoint/2010/main" val="344010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BF6725-8E52-4E09-AC40-3FDF35B1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99" y="1619211"/>
            <a:ext cx="11107800" cy="2919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8E676BF-F253-4BFE-A976-9F3A5BA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5F1FA45-2921-4FBD-A380-8DCD1B9E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5739869-10AC-42BA-9279-A4BE1F61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60508A-D5BD-45E3-B791-9F2A960F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2" y="2622430"/>
            <a:ext cx="10799996" cy="31832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7C3C634-53B4-4AEC-AFE7-67DC1AD0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1E52BB32-8664-4F89-9DDC-C6C59704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E7743CF-F78C-4186-982A-C6B4ECDE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uprostřed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5D5393-D321-4885-BDB8-F288F1C7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869F4FF-ECB9-40E4-8BB5-32753419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2D1FC3-2099-4F5B-9563-ACEEF5B3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C04175F-5BD9-4436-90BD-5746884F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xmlns="" id="{5C44C240-8393-4594-9303-A89FCBFC39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6737" y="1766888"/>
            <a:ext cx="3438525" cy="3471862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xmlns="" id="{4D6B8362-5CBE-455D-B928-0BA80FCD4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5300" y="5391150"/>
            <a:ext cx="3743325" cy="457200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Text pod obrázkem</a:t>
            </a:r>
          </a:p>
        </p:txBody>
      </p:sp>
    </p:spTree>
    <p:extLst>
      <p:ext uri="{BB962C8B-B14F-4D97-AF65-F5344CB8AC3E}">
        <p14:creationId xmlns:p14="http://schemas.microsoft.com/office/powerpoint/2010/main" val="356976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1027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xmlns="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010275" cy="42576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xmlns="" id="{64F4D3B5-AF95-48A8-9E12-F7CC54D401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7850" y="1246188"/>
            <a:ext cx="5037138" cy="5035550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3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půlkr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0555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xmlns="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305550" cy="42576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xmlns="" id="{64F4D3B5-AF95-48A8-9E12-F7CC54D401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60331" y="-318791"/>
            <a:ext cx="7951094" cy="7948587"/>
          </a:xfrm>
          <a:prstGeom prst="ellipse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5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3450742C-6558-4E98-A305-41E3ECA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9D45563-1F73-493F-8EAD-AB6461BD1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0239FA1-2977-4091-82A1-1D26ACAB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Oddělení pro podporu                 distančního vzdělávání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8310E98-B670-44EE-B403-57846D21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E756874-091B-45EB-9F0B-C18F46BD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4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9" r:id="rId2"/>
    <p:sldLayoutId id="2147483719" r:id="rId3"/>
    <p:sldLayoutId id="2147483720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685" r:id="rId14"/>
    <p:sldLayoutId id="2147483687" r:id="rId15"/>
    <p:sldLayoutId id="2147483699" r:id="rId16"/>
    <p:sldLayoutId id="2147483701" r:id="rId17"/>
    <p:sldLayoutId id="2147483702" r:id="rId18"/>
    <p:sldLayoutId id="2147483708" r:id="rId19"/>
    <p:sldLayoutId id="2147483704" r:id="rId20"/>
    <p:sldLayoutId id="2147483707" r:id="rId21"/>
    <p:sldLayoutId id="2147483721" r:id="rId22"/>
    <p:sldLayoutId id="2147483722" r:id="rId23"/>
    <p:sldLayoutId id="2147483723" r:id="rId24"/>
    <p:sldLayoutId id="2147483706" r:id="rId25"/>
    <p:sldLayoutId id="2147483696" r:id="rId26"/>
    <p:sldLayoutId id="214748370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ni.cz/UK-9485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eva.vachudova@pedf.cuni.cz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cerveny@pedf.cuni.cz" TargetMode="External"/><Relationship Id="rId2" Type="http://schemas.openxmlformats.org/officeDocument/2006/relationships/hyperlink" Target="mailto:jolana.svobodova@pedf.cuni.cz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f.cuni.cz/PEDF-1759.html" TargetMode="External"/><Relationship Id="rId2" Type="http://schemas.openxmlformats.org/officeDocument/2006/relationships/hyperlink" Target="https://www.cuni.cz/UK-9485.html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ssuk.is.cuni.cz/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ozadavky.pedf.cuni.cz/cloud-a-sitove-sluzby/univerzitni-vpn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xmlns="" id="{018C1FD4-C9CF-49CD-A339-1E252F6F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3151" y="2130735"/>
            <a:ext cx="5392827" cy="2336024"/>
          </a:xfrm>
        </p:spPr>
        <p:txBody>
          <a:bodyPr/>
          <a:lstStyle/>
          <a:p>
            <a:pPr algn="r"/>
            <a:r>
              <a:rPr lang="cs-CZ" dirty="0"/>
              <a:t>Elektronická</a:t>
            </a:r>
            <a:br>
              <a:rPr lang="cs-CZ" dirty="0"/>
            </a:br>
            <a:r>
              <a:rPr lang="cs-CZ" dirty="0"/>
              <a:t>Spisová</a:t>
            </a:r>
            <a:br>
              <a:rPr lang="cs-CZ" dirty="0"/>
            </a:br>
            <a:r>
              <a:rPr lang="cs-CZ" dirty="0"/>
              <a:t>Služba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094" y="3961808"/>
            <a:ext cx="5864231" cy="7364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i="1" dirty="0" smtClean="0">
                <a:solidFill>
                  <a:schemeClr val="tx1"/>
                </a:solidFill>
                <a:latin typeface="+mj-lt"/>
              </a:rPr>
              <a:t>Předání </a:t>
            </a:r>
            <a:r>
              <a:rPr lang="cs-CZ" sz="2800" b="1" i="1" dirty="0">
                <a:solidFill>
                  <a:schemeClr val="tx1"/>
                </a:solidFill>
                <a:latin typeface="+mj-lt"/>
              </a:rPr>
              <a:t>žádosti </a:t>
            </a:r>
            <a:r>
              <a:rPr lang="cs-CZ" sz="2800" b="1" i="1" dirty="0" smtClean="0">
                <a:solidFill>
                  <a:schemeClr val="tx1"/>
                </a:solidFill>
                <a:latin typeface="+mj-lt"/>
              </a:rPr>
              <a:t>studenta </a:t>
            </a:r>
            <a:r>
              <a:rPr lang="cs-CZ" sz="2800" b="1" i="1" dirty="0">
                <a:solidFill>
                  <a:schemeClr val="tx1"/>
                </a:solidFill>
                <a:latin typeface="+mj-lt"/>
              </a:rPr>
              <a:t>k </a:t>
            </a:r>
            <a:r>
              <a:rPr lang="cs-CZ" sz="2800" b="1" i="1" dirty="0" smtClean="0">
                <a:solidFill>
                  <a:schemeClr val="tx1"/>
                </a:solidFill>
                <a:latin typeface="+mj-lt"/>
              </a:rPr>
              <a:t>vyřízení </a:t>
            </a:r>
            <a:endParaRPr lang="cs-CZ" sz="28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4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10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Přiřazení osoby – </a:t>
            </a:r>
            <a:r>
              <a:rPr lang="pl-PL" dirty="0" smtClean="0">
                <a:solidFill>
                  <a:srgbClr val="DD5E5E"/>
                </a:solidFill>
              </a:rPr>
              <a:t>IV.</a:t>
            </a:r>
            <a:br>
              <a:rPr lang="pl-PL" dirty="0" smtClean="0">
                <a:solidFill>
                  <a:srgbClr val="DD5E5E"/>
                </a:solidFill>
              </a:rPr>
            </a:br>
            <a:r>
              <a:rPr lang="pl-PL" sz="2600" dirty="0" smtClean="0">
                <a:solidFill>
                  <a:srgbClr val="DD5E5E"/>
                </a:solidFill>
              </a:rPr>
              <a:t>– </a:t>
            </a:r>
            <a:r>
              <a:rPr lang="pl-PL" sz="2600" dirty="0">
                <a:solidFill>
                  <a:srgbClr val="DD5E5E"/>
                </a:solidFill>
              </a:rPr>
              <a:t>která dokument </a:t>
            </a:r>
            <a:r>
              <a:rPr lang="pl-PL" sz="2600" dirty="0" smtClean="0">
                <a:solidFill>
                  <a:srgbClr val="DD5E5E"/>
                </a:solidFill>
              </a:rPr>
              <a:t>vyřizuje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2" y="2160589"/>
            <a:ext cx="5304723" cy="3880773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cs-CZ" sz="2000" b="1" dirty="0">
                <a:solidFill>
                  <a:srgbClr val="DD5E5E"/>
                </a:solidFill>
              </a:rPr>
              <a:t>Je možné, že </a:t>
            </a:r>
            <a:r>
              <a:rPr lang="cs-CZ" sz="2000" b="1" u="sng" dirty="0">
                <a:solidFill>
                  <a:srgbClr val="DD5E5E"/>
                </a:solidFill>
              </a:rPr>
              <a:t>daná osoba</a:t>
            </a:r>
            <a:r>
              <a:rPr lang="cs-CZ" sz="2000" b="1" dirty="0">
                <a:solidFill>
                  <a:srgbClr val="DD5E5E"/>
                </a:solidFill>
              </a:rPr>
              <a:t>, která má dokument vyřídit, </a:t>
            </a:r>
            <a:r>
              <a:rPr lang="cs-CZ" sz="2000" b="1" u="sng" dirty="0">
                <a:solidFill>
                  <a:srgbClr val="DD5E5E"/>
                </a:solidFill>
              </a:rPr>
              <a:t>nemá přístup do ESS</a:t>
            </a:r>
          </a:p>
          <a:p>
            <a:pPr algn="just">
              <a:buClr>
                <a:srgbClr val="FF0000"/>
              </a:buClr>
            </a:pPr>
            <a:r>
              <a:rPr lang="cs-CZ" sz="2000" dirty="0"/>
              <a:t>V tom případě osobu </a:t>
            </a:r>
            <a:r>
              <a:rPr lang="cs-CZ" sz="2000" dirty="0" smtClean="0"/>
              <a:t>nepřidělujete </a:t>
            </a:r>
            <a:br>
              <a:rPr lang="cs-CZ" sz="2000" dirty="0" smtClean="0"/>
            </a:br>
            <a:r>
              <a:rPr lang="cs-CZ" sz="2000" dirty="0" smtClean="0"/>
              <a:t>a jen do </a:t>
            </a:r>
            <a:r>
              <a:rPr lang="cs-CZ" sz="2000" dirty="0"/>
              <a:t>poznámky uvedete, kdo fakticky </a:t>
            </a:r>
            <a:r>
              <a:rPr lang="cs-CZ" sz="2000" dirty="0" smtClean="0"/>
              <a:t>vyřizuje -  tento krok je nepovinný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23" y="2160589"/>
            <a:ext cx="3957227" cy="40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11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3" y="609600"/>
            <a:ext cx="10987675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Převzetí dokumentů </a:t>
            </a:r>
            <a:r>
              <a:rPr lang="pl-PL" dirty="0" smtClean="0">
                <a:solidFill>
                  <a:srgbClr val="DD5E5E"/>
                </a:solidFill>
              </a:rPr>
              <a:t>– I.</a:t>
            </a:r>
            <a:r>
              <a:rPr lang="pl-PL" dirty="0">
                <a:solidFill>
                  <a:srgbClr val="DD5E5E"/>
                </a:solidFill>
              </a:rPr>
              <a:t/>
            </a:r>
            <a:br>
              <a:rPr lang="pl-PL" dirty="0">
                <a:solidFill>
                  <a:srgbClr val="DD5E5E"/>
                </a:solidFill>
              </a:rPr>
            </a:br>
            <a:r>
              <a:rPr lang="pl-PL" sz="2600" dirty="0" smtClean="0">
                <a:solidFill>
                  <a:srgbClr val="DD5E5E"/>
                </a:solidFill>
              </a:rPr>
              <a:t>–</a:t>
            </a:r>
            <a:r>
              <a:rPr lang="pl-PL" sz="2600" dirty="0">
                <a:solidFill>
                  <a:srgbClr val="DD5E5E"/>
                </a:solidFill>
              </a:rPr>
              <a:t> </a:t>
            </a:r>
            <a:r>
              <a:rPr lang="pl-PL" sz="2600" dirty="0" smtClean="0">
                <a:solidFill>
                  <a:srgbClr val="DD5E5E"/>
                </a:solidFill>
              </a:rPr>
              <a:t>informování </a:t>
            </a:r>
            <a:r>
              <a:rPr lang="pl-PL" sz="2600" dirty="0">
                <a:solidFill>
                  <a:srgbClr val="DD5E5E"/>
                </a:solidFill>
              </a:rPr>
              <a:t>systému, že dokument byl přijat ke </a:t>
            </a:r>
            <a:r>
              <a:rPr lang="pl-PL" sz="2600" dirty="0" smtClean="0">
                <a:solidFill>
                  <a:srgbClr val="DD5E5E"/>
                </a:solidFill>
              </a:rPr>
              <a:t>zpracování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funkci „Onačit jako přečtené“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2" y="2783438"/>
            <a:ext cx="7395638" cy="33567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18" y="2177632"/>
            <a:ext cx="274756" cy="2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12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3" y="609600"/>
            <a:ext cx="10039093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Převzetí </a:t>
            </a:r>
            <a:r>
              <a:rPr lang="pl-PL" dirty="0" smtClean="0">
                <a:solidFill>
                  <a:srgbClr val="DD5E5E"/>
                </a:solidFill>
              </a:rPr>
              <a:t>dokumentů – II. </a:t>
            </a:r>
            <a:r>
              <a:rPr lang="pl-PL" dirty="0">
                <a:solidFill>
                  <a:srgbClr val="DD5E5E"/>
                </a:solidFill>
              </a:rPr>
              <a:t/>
            </a:r>
            <a:br>
              <a:rPr lang="pl-PL" dirty="0">
                <a:solidFill>
                  <a:srgbClr val="DD5E5E"/>
                </a:solidFill>
              </a:rPr>
            </a:br>
            <a:r>
              <a:rPr lang="pl-PL" sz="2600" dirty="0" smtClean="0">
                <a:solidFill>
                  <a:srgbClr val="DD5E5E"/>
                </a:solidFill>
              </a:rPr>
              <a:t>–</a:t>
            </a:r>
            <a:r>
              <a:rPr lang="pl-PL" sz="2600" dirty="0">
                <a:solidFill>
                  <a:srgbClr val="DD5E5E"/>
                </a:solidFill>
              </a:rPr>
              <a:t> </a:t>
            </a:r>
            <a:r>
              <a:rPr lang="pl-PL" sz="2600" dirty="0" smtClean="0">
                <a:solidFill>
                  <a:srgbClr val="DD5E5E"/>
                </a:solidFill>
              </a:rPr>
              <a:t>informování </a:t>
            </a:r>
            <a:r>
              <a:rPr lang="pl-PL" sz="2600" dirty="0">
                <a:solidFill>
                  <a:srgbClr val="DD5E5E"/>
                </a:solidFill>
              </a:rPr>
              <a:t>systému, že dokument byl přijat ke </a:t>
            </a:r>
            <a:r>
              <a:rPr lang="pl-PL" sz="2600" dirty="0" smtClean="0">
                <a:solidFill>
                  <a:srgbClr val="DD5E5E"/>
                </a:solidFill>
              </a:rPr>
              <a:t>zpracování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38120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Systém nás po kliknutí ve sloupci „STAV“ nově informuje o stavu vyřízení (vyřizuje se)</a:t>
            </a:r>
          </a:p>
          <a:p>
            <a:pPr>
              <a:buClr>
                <a:srgbClr val="FF0000"/>
              </a:buClr>
            </a:pPr>
            <a:endParaRPr lang="cs-CZ" sz="20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2" y="2783438"/>
            <a:ext cx="7395638" cy="33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13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garantovi předmětu – I</a:t>
            </a:r>
            <a:r>
              <a:rPr lang="pl-PL" dirty="0" smtClean="0">
                <a:solidFill>
                  <a:srgbClr val="DD5E5E"/>
                </a:solidFill>
              </a:rPr>
              <a:t>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Před procesem si je nutné uvědomit, že veškerá komunikace potřebná</a:t>
            </a:r>
            <a:br>
              <a:rPr lang="cs-CZ" sz="2000" dirty="0"/>
            </a:br>
            <a:r>
              <a:rPr lang="cs-CZ" sz="2000" dirty="0"/>
              <a:t>k vyřešení studijních žádostí </a:t>
            </a:r>
            <a:r>
              <a:rPr lang="cs-CZ" sz="2000" b="1" dirty="0"/>
              <a:t>spadá pod ochranu GDPR!</a:t>
            </a:r>
          </a:p>
          <a:p>
            <a:pPr>
              <a:buClr>
                <a:srgbClr val="FF0000"/>
              </a:buClr>
            </a:pPr>
            <a:r>
              <a:rPr lang="cs-CZ" sz="2000" b="1" dirty="0"/>
              <a:t>Není tak možné s dokumenty nakládat jako s osobní korespondencí!</a:t>
            </a:r>
          </a:p>
          <a:p>
            <a:pPr>
              <a:buClr>
                <a:srgbClr val="FF0000"/>
              </a:buClr>
            </a:pPr>
            <a:r>
              <a:rPr lang="cs-CZ" sz="2000" b="1" dirty="0">
                <a:solidFill>
                  <a:srgbClr val="DD5E5E"/>
                </a:solidFill>
              </a:rPr>
              <a:t>Dokumenty lze odesílat pouze pomocí </a:t>
            </a:r>
            <a:r>
              <a:rPr lang="cs-CZ" sz="2000" b="1" u="sng" dirty="0">
                <a:solidFill>
                  <a:srgbClr val="DD5E5E"/>
                </a:solidFill>
              </a:rPr>
              <a:t>fakultního e-mailu</a:t>
            </a:r>
            <a:r>
              <a:rPr lang="cs-CZ" sz="2000" b="1" dirty="0">
                <a:solidFill>
                  <a:srgbClr val="DD5E5E"/>
                </a:solidFill>
              </a:rPr>
              <a:t> </a:t>
            </a:r>
            <a:r>
              <a:rPr lang="cs-CZ" sz="2000" b="1" dirty="0" smtClean="0">
                <a:solidFill>
                  <a:srgbClr val="DD5E5E"/>
                </a:solidFill>
              </a:rPr>
              <a:t/>
            </a:r>
            <a:br>
              <a:rPr lang="cs-CZ" sz="2000" b="1" dirty="0" smtClean="0">
                <a:solidFill>
                  <a:srgbClr val="DD5E5E"/>
                </a:solidFill>
              </a:rPr>
            </a:br>
            <a:r>
              <a:rPr lang="cs-CZ" sz="2000" b="1" dirty="0" smtClean="0">
                <a:solidFill>
                  <a:srgbClr val="DD5E5E"/>
                </a:solidFill>
              </a:rPr>
              <a:t>a </a:t>
            </a:r>
            <a:r>
              <a:rPr lang="cs-CZ" sz="2000" b="1" dirty="0">
                <a:solidFill>
                  <a:srgbClr val="DD5E5E"/>
                </a:solidFill>
              </a:rPr>
              <a:t>opět pouze na </a:t>
            </a:r>
            <a:r>
              <a:rPr lang="cs-CZ" sz="2000" b="1" u="sng" dirty="0">
                <a:solidFill>
                  <a:srgbClr val="DD5E5E"/>
                </a:solidFill>
              </a:rPr>
              <a:t>fakultní e-mail</a:t>
            </a:r>
            <a:r>
              <a:rPr lang="cs-CZ" sz="2000" b="1" dirty="0">
                <a:solidFill>
                  <a:srgbClr val="DD5E5E"/>
                </a:solidFill>
              </a:rPr>
              <a:t>!</a:t>
            </a:r>
          </a:p>
          <a:p>
            <a:pPr>
              <a:buClr>
                <a:srgbClr val="FF0000"/>
              </a:buClr>
            </a:pPr>
            <a:r>
              <a:rPr lang="cs-CZ" sz="2000" b="1" dirty="0"/>
              <a:t>Po vyřešení žádosti</a:t>
            </a:r>
            <a:r>
              <a:rPr lang="cs-CZ" sz="2000" dirty="0"/>
              <a:t> (kladné/záporné stanovisko)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je </a:t>
            </a:r>
            <a:r>
              <a:rPr lang="cs-CZ" sz="2000" dirty="0"/>
              <a:t>nutné veškerou </a:t>
            </a:r>
            <a:r>
              <a:rPr lang="cs-CZ" sz="2000" b="1" dirty="0"/>
              <a:t>korespondenci smazat</a:t>
            </a:r>
            <a:r>
              <a:rPr lang="cs-CZ" sz="2000" b="1" dirty="0" smtClean="0"/>
              <a:t>!</a:t>
            </a:r>
            <a:endParaRPr lang="cs-CZ" sz="2000" b="1" dirty="0"/>
          </a:p>
        </p:txBody>
      </p:sp>
      <p:pic>
        <p:nvPicPr>
          <p:cNvPr id="9" name="Zástupný symbol obrázku 7" descr="Obsah obrázku interiér, stůl, vpředu, vsedě&#10;&#10;Popis byl vytvořen automaticky">
            <a:extLst>
              <a:ext uri="{FF2B5EF4-FFF2-40B4-BE49-F238E27FC236}">
                <a16:creationId xmlns:a16="http://schemas.microsoft.com/office/drawing/2014/main" xmlns="" id="{F4841A52-BCA3-4494-9DED-4010AF04C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r="16454"/>
          <a:stretch>
            <a:fillRect/>
          </a:stretch>
        </p:blipFill>
        <p:spPr>
          <a:xfrm>
            <a:off x="8071494" y="2855581"/>
            <a:ext cx="3365416" cy="33432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05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14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garantovi předmětu – II</a:t>
            </a:r>
            <a:r>
              <a:rPr lang="pl-PL" dirty="0" smtClean="0">
                <a:solidFill>
                  <a:srgbClr val="DD5E5E"/>
                </a:solidFill>
              </a:rPr>
              <a:t>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funkci „přílohy“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08" y="2880883"/>
            <a:ext cx="8651558" cy="24401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085" y="2236780"/>
            <a:ext cx="338754" cy="29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15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garantovi předmětu – III</a:t>
            </a:r>
            <a:r>
              <a:rPr lang="pl-PL" dirty="0" smtClean="0">
                <a:solidFill>
                  <a:srgbClr val="DD5E5E"/>
                </a:solidFill>
              </a:rPr>
              <a:t>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funkci „Stáhnout vše“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97" y="2760556"/>
            <a:ext cx="5779831" cy="32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16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funkci </a:t>
            </a:r>
            <a:r>
              <a:rPr lang="cs-CZ" sz="2000" dirty="0" smtClean="0"/>
              <a:t>„Přílohy“</a:t>
            </a:r>
            <a:endParaRPr lang="cs-CZ" sz="20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77334" y="609600"/>
            <a:ext cx="11132954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od sekretariátu katedry zpět na </a:t>
            </a:r>
            <a:r>
              <a:rPr lang="pl-PL" dirty="0" smtClean="0">
                <a:solidFill>
                  <a:srgbClr val="DD5E5E"/>
                </a:solidFill>
              </a:rPr>
              <a:t>studijní oddělení</a:t>
            </a:r>
            <a:r>
              <a:rPr lang="pl-PL" dirty="0" smtClean="0">
                <a:solidFill>
                  <a:srgbClr val="DD5E5E"/>
                </a:solidFill>
              </a:rPr>
              <a:t> </a:t>
            </a:r>
            <a:r>
              <a:rPr lang="pl-PL" dirty="0">
                <a:solidFill>
                  <a:srgbClr val="DD5E5E"/>
                </a:solidFill>
              </a:rPr>
              <a:t>– </a:t>
            </a:r>
            <a:r>
              <a:rPr lang="pl-PL" dirty="0" smtClean="0">
                <a:solidFill>
                  <a:srgbClr val="DD5E5E"/>
                </a:solidFill>
              </a:rPr>
              <a:t>I</a:t>
            </a:r>
            <a:r>
              <a:rPr lang="pl-PL" dirty="0">
                <a:solidFill>
                  <a:srgbClr val="DD5E5E"/>
                </a:solidFill>
              </a:rPr>
              <a:t>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" y="3144203"/>
            <a:ext cx="10354628" cy="9542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887" y="2160589"/>
            <a:ext cx="381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17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funkci </a:t>
            </a:r>
            <a:r>
              <a:rPr lang="cs-CZ" sz="2000" dirty="0" smtClean="0"/>
              <a:t>„Přidat“</a:t>
            </a:r>
            <a:endParaRPr lang="cs-CZ" sz="20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77334" y="609600"/>
            <a:ext cx="11132954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od sekretariátu katedry zpět na </a:t>
            </a:r>
            <a:r>
              <a:rPr lang="pl-PL" dirty="0" smtClean="0">
                <a:solidFill>
                  <a:srgbClr val="DD5E5E"/>
                </a:solidFill>
              </a:rPr>
              <a:t>studijní oddělení</a:t>
            </a:r>
            <a:r>
              <a:rPr lang="pl-PL" dirty="0" smtClean="0">
                <a:solidFill>
                  <a:srgbClr val="DD5E5E"/>
                </a:solidFill>
              </a:rPr>
              <a:t> </a:t>
            </a:r>
            <a:r>
              <a:rPr lang="pl-PL" dirty="0">
                <a:solidFill>
                  <a:srgbClr val="DD5E5E"/>
                </a:solidFill>
              </a:rPr>
              <a:t>– </a:t>
            </a:r>
            <a:r>
              <a:rPr lang="pl-PL" dirty="0" smtClean="0">
                <a:solidFill>
                  <a:srgbClr val="DD5E5E"/>
                </a:solidFill>
              </a:rPr>
              <a:t>II.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77" y="2676675"/>
            <a:ext cx="5161259" cy="3273824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4633836" y="3213219"/>
            <a:ext cx="493641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48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787" y="2495218"/>
            <a:ext cx="6166044" cy="3200952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18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 smtClean="0"/>
              <a:t>Kliknout </a:t>
            </a:r>
            <a:r>
              <a:rPr lang="cs-CZ" sz="2000" dirty="0"/>
              <a:t>na:</a:t>
            </a:r>
          </a:p>
          <a:p>
            <a:pPr lvl="1">
              <a:buClr>
                <a:srgbClr val="FF0000"/>
              </a:buClr>
            </a:pPr>
            <a:r>
              <a:rPr lang="cs-CZ" sz="1800" b="1" dirty="0" smtClean="0"/>
              <a:t>Zvolit soubor</a:t>
            </a:r>
            <a:endParaRPr lang="cs-CZ" sz="1800" b="1" dirty="0"/>
          </a:p>
          <a:p>
            <a:pPr>
              <a:buClr>
                <a:srgbClr val="FF0000"/>
              </a:buClr>
            </a:pPr>
            <a:r>
              <a:rPr lang="cs-CZ" sz="2000" dirty="0" smtClean="0"/>
              <a:t>Vybrat soubor </a:t>
            </a:r>
            <a:r>
              <a:rPr lang="cs-CZ" sz="2000" dirty="0"/>
              <a:t>a kliknout na:</a:t>
            </a:r>
          </a:p>
          <a:p>
            <a:pPr lvl="1">
              <a:buClr>
                <a:srgbClr val="FF0000"/>
              </a:buClr>
            </a:pPr>
            <a:r>
              <a:rPr lang="cs-CZ" sz="1800" b="1" dirty="0"/>
              <a:t>Otevřít</a:t>
            </a:r>
          </a:p>
          <a:p>
            <a:pPr>
              <a:buClr>
                <a:srgbClr val="FF0000"/>
              </a:buClr>
            </a:pPr>
            <a:r>
              <a:rPr lang="cs-CZ" sz="2000" dirty="0"/>
              <a:t>Kliknout na funkci:</a:t>
            </a:r>
          </a:p>
          <a:p>
            <a:pPr lvl="1">
              <a:buClr>
                <a:srgbClr val="FF0000"/>
              </a:buClr>
            </a:pPr>
            <a:r>
              <a:rPr lang="cs-CZ" sz="1800" b="1" dirty="0"/>
              <a:t>Uložit</a:t>
            </a:r>
          </a:p>
          <a:p>
            <a:pPr>
              <a:buClr>
                <a:srgbClr val="FF0000"/>
              </a:buClr>
            </a:pPr>
            <a:endParaRPr lang="cs-CZ" sz="20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77334" y="609600"/>
            <a:ext cx="11132954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od sekretariátu katedry zpět na </a:t>
            </a:r>
            <a:r>
              <a:rPr lang="pl-PL" dirty="0" smtClean="0">
                <a:solidFill>
                  <a:srgbClr val="DD5E5E"/>
                </a:solidFill>
              </a:rPr>
              <a:t>studijní oddělení</a:t>
            </a:r>
            <a:r>
              <a:rPr lang="pl-PL" dirty="0" smtClean="0">
                <a:solidFill>
                  <a:srgbClr val="DD5E5E"/>
                </a:solidFill>
              </a:rPr>
              <a:t> </a:t>
            </a:r>
            <a:r>
              <a:rPr lang="pl-PL" dirty="0">
                <a:solidFill>
                  <a:srgbClr val="DD5E5E"/>
                </a:solidFill>
              </a:rPr>
              <a:t>– </a:t>
            </a:r>
            <a:r>
              <a:rPr lang="pl-PL" dirty="0" smtClean="0">
                <a:solidFill>
                  <a:srgbClr val="DD5E5E"/>
                </a:solidFill>
              </a:rPr>
              <a:t>III.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5996990" y="3779500"/>
            <a:ext cx="493641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842733" y="3299512"/>
            <a:ext cx="742893" cy="796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986877" y="4427556"/>
            <a:ext cx="493641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0258492" y="5092703"/>
            <a:ext cx="493641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83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34" y="2770786"/>
            <a:ext cx="5553536" cy="3585564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19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 smtClean="0"/>
              <a:t>Určit odesílatele ze studijního oddělení,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lze pomocí původní přílohy,</a:t>
            </a:r>
            <a:br>
              <a:rPr lang="cs-CZ" sz="2000" dirty="0" smtClean="0"/>
            </a:br>
            <a:r>
              <a:rPr lang="cs-CZ" sz="2000" dirty="0" smtClean="0"/>
              <a:t>konktrétně políčka:</a:t>
            </a:r>
          </a:p>
          <a:p>
            <a:pPr>
              <a:buClr>
                <a:srgbClr val="FF0000"/>
              </a:buClr>
            </a:pPr>
            <a:r>
              <a:rPr lang="cs-CZ" sz="2000" dirty="0" smtClean="0"/>
              <a:t>Naposledy editoval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77334" y="609600"/>
            <a:ext cx="11132954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od sekretariátu katedry zpět na </a:t>
            </a:r>
            <a:r>
              <a:rPr lang="pl-PL" dirty="0" smtClean="0">
                <a:solidFill>
                  <a:srgbClr val="DD5E5E"/>
                </a:solidFill>
              </a:rPr>
              <a:t>studijní oddělení</a:t>
            </a:r>
            <a:r>
              <a:rPr lang="pl-PL" dirty="0" smtClean="0">
                <a:solidFill>
                  <a:srgbClr val="DD5E5E"/>
                </a:solidFill>
              </a:rPr>
              <a:t> </a:t>
            </a:r>
            <a:r>
              <a:rPr lang="pl-PL" dirty="0">
                <a:solidFill>
                  <a:srgbClr val="DD5E5E"/>
                </a:solidFill>
              </a:rPr>
              <a:t>– </a:t>
            </a:r>
            <a:r>
              <a:rPr lang="pl-PL" dirty="0" smtClean="0">
                <a:solidFill>
                  <a:srgbClr val="DD5E5E"/>
                </a:solidFill>
              </a:rPr>
              <a:t>IV.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7852436" y="4324172"/>
            <a:ext cx="642084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27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 descr="Obsah obrázku košile&#10;&#10;Popis byl vytvořen automaticky">
            <a:extLst>
              <a:ext uri="{FF2B5EF4-FFF2-40B4-BE49-F238E27FC236}">
                <a16:creationId xmlns:a16="http://schemas.microsoft.com/office/drawing/2014/main" xmlns="" id="{40B56A5C-B57A-4E85-8A90-4CB4C9565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5" b="16685"/>
          <a:stretch>
            <a:fillRect/>
          </a:stretch>
        </p:blipFill>
        <p:spPr>
          <a:xfrm>
            <a:off x="8002662" y="254777"/>
            <a:ext cx="3351138" cy="3351246"/>
          </a:xfr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AAE36EC-86BB-4ECA-8A2C-26FB1C2E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2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xmlns="" id="{0CFAD273-40F8-45E9-9A75-100C2172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>
                <a:solidFill>
                  <a:srgbClr val="DD5E5E"/>
                </a:solidFill>
              </a:rPr>
              <a:t>Obsah</a:t>
            </a:r>
            <a:endParaRPr lang="cs-CZ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77333" y="2160589"/>
            <a:ext cx="10756939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cs-CZ" sz="2000" i="1" dirty="0"/>
              <a:t>Přihlášení do aplikace ESS - strana 5 a 6</a:t>
            </a:r>
          </a:p>
          <a:p>
            <a:pPr>
              <a:buClr>
                <a:srgbClr val="FF0000"/>
              </a:buClr>
            </a:pPr>
            <a:r>
              <a:rPr lang="cs-CZ" sz="2000" i="1" dirty="0"/>
              <a:t>Přiřazení osoby - strana 7 až 10</a:t>
            </a:r>
          </a:p>
          <a:p>
            <a:pPr>
              <a:buClr>
                <a:srgbClr val="FF0000"/>
              </a:buClr>
            </a:pPr>
            <a:r>
              <a:rPr lang="cs-CZ" sz="2000" i="1" dirty="0"/>
              <a:t>Převzetí dokumentů - strana 11 a </a:t>
            </a:r>
            <a:r>
              <a:rPr lang="cs-CZ" sz="2000" i="1" dirty="0" smtClean="0"/>
              <a:t>12</a:t>
            </a:r>
          </a:p>
          <a:p>
            <a:pPr>
              <a:buClr>
                <a:srgbClr val="FF0000"/>
              </a:buClr>
            </a:pPr>
            <a:r>
              <a:rPr lang="cs-CZ" sz="2000" i="1" dirty="0" smtClean="0"/>
              <a:t>Odeslání dokumentů garantovi předmětu - strana 13 až 15</a:t>
            </a:r>
          </a:p>
          <a:p>
            <a:pPr>
              <a:buClr>
                <a:srgbClr val="FF0000"/>
              </a:buClr>
            </a:pPr>
            <a:r>
              <a:rPr lang="cs-CZ" sz="2000" i="1" dirty="0"/>
              <a:t>Odeslání dokumentů od sekretariátu katedry zpět na studijní oddělení - strana </a:t>
            </a:r>
            <a:r>
              <a:rPr lang="cs-CZ" sz="2000" i="1" dirty="0" smtClean="0"/>
              <a:t>16 </a:t>
            </a:r>
            <a:r>
              <a:rPr lang="cs-CZ" sz="2000" i="1" dirty="0"/>
              <a:t>až </a:t>
            </a:r>
            <a:r>
              <a:rPr lang="cs-CZ" sz="2000" i="1" dirty="0" smtClean="0"/>
              <a:t>21</a:t>
            </a:r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0732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" y="3144202"/>
            <a:ext cx="10399966" cy="151795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20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funkci </a:t>
            </a:r>
            <a:r>
              <a:rPr lang="cs-CZ" sz="2000" dirty="0" smtClean="0"/>
              <a:t>„Předat“</a:t>
            </a:r>
            <a:endParaRPr lang="cs-CZ" sz="20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77334" y="609600"/>
            <a:ext cx="11132954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od sekretariátu katedry zpět na </a:t>
            </a:r>
            <a:r>
              <a:rPr lang="pl-PL" dirty="0" smtClean="0">
                <a:solidFill>
                  <a:srgbClr val="DD5E5E"/>
                </a:solidFill>
              </a:rPr>
              <a:t>studijní oddělení</a:t>
            </a:r>
            <a:r>
              <a:rPr lang="pl-PL" dirty="0" smtClean="0">
                <a:solidFill>
                  <a:srgbClr val="DD5E5E"/>
                </a:solidFill>
              </a:rPr>
              <a:t> </a:t>
            </a:r>
            <a:r>
              <a:rPr lang="pl-PL" dirty="0">
                <a:solidFill>
                  <a:srgbClr val="DD5E5E"/>
                </a:solidFill>
              </a:rPr>
              <a:t>– </a:t>
            </a:r>
            <a:r>
              <a:rPr lang="pl-PL" dirty="0" smtClean="0">
                <a:solidFill>
                  <a:srgbClr val="DD5E5E"/>
                </a:solidFill>
              </a:rPr>
              <a:t>V.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9988318" y="3745082"/>
            <a:ext cx="348251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071" y="2170891"/>
            <a:ext cx="3048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485" y="3036178"/>
            <a:ext cx="5557290" cy="2818037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21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 smtClean="0"/>
              <a:t>Vyplnit políčko „Nový spisový uzel“:</a:t>
            </a:r>
            <a:endParaRPr lang="cs-CZ" sz="2000" dirty="0"/>
          </a:p>
          <a:p>
            <a:pPr lvl="1">
              <a:buClr>
                <a:srgbClr val="FF0000"/>
              </a:buClr>
            </a:pPr>
            <a:r>
              <a:rPr lang="cs-CZ" sz="1800" b="1" dirty="0" smtClean="0"/>
              <a:t>Studijní oddělení</a:t>
            </a:r>
            <a:endParaRPr lang="cs-CZ" sz="1800" b="1" dirty="0"/>
          </a:p>
          <a:p>
            <a:pPr>
              <a:buClr>
                <a:srgbClr val="FF0000"/>
              </a:buClr>
            </a:pPr>
            <a:r>
              <a:rPr lang="cs-CZ" sz="2000" dirty="0"/>
              <a:t>Vyplnit políčko </a:t>
            </a:r>
            <a:r>
              <a:rPr lang="cs-CZ" sz="2000" dirty="0" smtClean="0"/>
              <a:t>„Nový zpracovatel“:</a:t>
            </a:r>
            <a:endParaRPr lang="cs-CZ" sz="2000" dirty="0"/>
          </a:p>
          <a:p>
            <a:pPr lvl="1">
              <a:buClr>
                <a:srgbClr val="FF0000"/>
              </a:buClr>
            </a:pPr>
            <a:r>
              <a:rPr lang="cs-CZ" sz="1800" b="1" dirty="0" smtClean="0"/>
              <a:t>Uvést jméno osoby </a:t>
            </a:r>
            <a:br>
              <a:rPr lang="cs-CZ" sz="1800" b="1" dirty="0" smtClean="0"/>
            </a:br>
            <a:r>
              <a:rPr lang="cs-CZ" sz="1800" i="1" dirty="0" smtClean="0"/>
              <a:t>(z předchozího </a:t>
            </a:r>
            <a:r>
              <a:rPr lang="cs-CZ" sz="1800" i="1" dirty="0" err="1" smtClean="0"/>
              <a:t>slide</a:t>
            </a:r>
            <a:r>
              <a:rPr lang="cs-CZ" sz="1800" i="1" dirty="0" smtClean="0"/>
              <a:t>)</a:t>
            </a:r>
            <a:endParaRPr lang="cs-CZ" sz="1800" i="1" dirty="0"/>
          </a:p>
          <a:p>
            <a:pPr>
              <a:buClr>
                <a:srgbClr val="FF0000"/>
              </a:buClr>
            </a:pPr>
            <a:r>
              <a:rPr lang="cs-CZ" sz="2000" dirty="0"/>
              <a:t>Kliknout </a:t>
            </a:r>
            <a:r>
              <a:rPr lang="cs-CZ" sz="2000" dirty="0" smtClean="0"/>
              <a:t>na:</a:t>
            </a:r>
            <a:endParaRPr lang="cs-CZ" sz="2000" dirty="0"/>
          </a:p>
          <a:p>
            <a:pPr lvl="1">
              <a:buClr>
                <a:srgbClr val="FF0000"/>
              </a:buClr>
            </a:pPr>
            <a:r>
              <a:rPr lang="cs-CZ" sz="1800" b="1" dirty="0" smtClean="0"/>
              <a:t>Přidat oprávnění pro čtení …</a:t>
            </a:r>
          </a:p>
          <a:p>
            <a:pPr>
              <a:buClr>
                <a:srgbClr val="FF0000"/>
              </a:buClr>
            </a:pPr>
            <a:r>
              <a:rPr lang="cs-CZ" sz="2000" dirty="0"/>
              <a:t>Kliknout na:</a:t>
            </a:r>
          </a:p>
          <a:p>
            <a:pPr>
              <a:buClr>
                <a:srgbClr val="FF0000"/>
              </a:buClr>
            </a:pPr>
            <a:r>
              <a:rPr lang="cs-CZ" sz="2000" dirty="0" smtClean="0"/>
              <a:t>Kliknout </a:t>
            </a:r>
            <a:r>
              <a:rPr lang="cs-CZ" sz="2000" dirty="0"/>
              <a:t>na:</a:t>
            </a:r>
          </a:p>
          <a:p>
            <a:pPr lvl="1">
              <a:buClr>
                <a:srgbClr val="FF0000"/>
              </a:buClr>
            </a:pPr>
            <a:r>
              <a:rPr lang="cs-CZ" sz="1800" b="1" dirty="0" smtClean="0"/>
              <a:t>Uložit</a:t>
            </a:r>
            <a:endParaRPr lang="cs-CZ" sz="1800" b="1" dirty="0"/>
          </a:p>
          <a:p>
            <a:pPr lvl="1">
              <a:buClr>
                <a:srgbClr val="FF0000"/>
              </a:buClr>
            </a:pPr>
            <a:endParaRPr lang="cs-CZ" sz="1800" b="1" dirty="0"/>
          </a:p>
          <a:p>
            <a:pPr lvl="1">
              <a:buClr>
                <a:srgbClr val="FF0000"/>
              </a:buClr>
            </a:pPr>
            <a:endParaRPr lang="cs-CZ" sz="1800" b="1" dirty="0"/>
          </a:p>
          <a:p>
            <a:pPr>
              <a:buClr>
                <a:srgbClr val="FF0000"/>
              </a:buClr>
            </a:pPr>
            <a:endParaRPr lang="cs-CZ" sz="20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677334" y="609600"/>
            <a:ext cx="11132954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Odeslání dokumentů od sekretariátu katedry zpět na </a:t>
            </a:r>
            <a:r>
              <a:rPr lang="pl-PL" dirty="0" smtClean="0">
                <a:solidFill>
                  <a:srgbClr val="DD5E5E"/>
                </a:solidFill>
              </a:rPr>
              <a:t>studijní oddělení</a:t>
            </a:r>
            <a:r>
              <a:rPr lang="pl-PL" dirty="0" smtClean="0">
                <a:solidFill>
                  <a:srgbClr val="DD5E5E"/>
                </a:solidFill>
              </a:rPr>
              <a:t> </a:t>
            </a:r>
            <a:r>
              <a:rPr lang="pl-PL" dirty="0">
                <a:solidFill>
                  <a:srgbClr val="DD5E5E"/>
                </a:solidFill>
              </a:rPr>
              <a:t>– </a:t>
            </a:r>
            <a:r>
              <a:rPr lang="pl-PL" dirty="0" smtClean="0">
                <a:solidFill>
                  <a:srgbClr val="DD5E5E"/>
                </a:solidFill>
              </a:rPr>
              <a:t>VI.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459186" y="3784781"/>
            <a:ext cx="1505494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459186" y="4149550"/>
            <a:ext cx="1505494" cy="336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459186" y="4468618"/>
            <a:ext cx="336968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129714" y="4784812"/>
            <a:ext cx="336968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9341650" y="5281084"/>
            <a:ext cx="336968" cy="31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87" y="456701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7C4A99-37F2-4EA8-BC16-09B62CD8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cs-CZ" sz="3000" dirty="0"/>
              <a:t>„</a:t>
            </a:r>
            <a:r>
              <a:rPr lang="cs-CZ" sz="3000" dirty="0">
                <a:solidFill>
                  <a:srgbClr val="DD5E5E"/>
                </a:solidFill>
              </a:rPr>
              <a:t>skartaci/dlouhodobou archivaci</a:t>
            </a:r>
            <a:r>
              <a:rPr lang="cs-CZ" sz="3000" dirty="0"/>
              <a:t>“ dokumentů v systému ESS (nikoliv e-mailů) s číslem jednacím (příchozí/odchozí) </a:t>
            </a:r>
            <a:r>
              <a:rPr lang="cs-CZ" sz="3000" dirty="0">
                <a:solidFill>
                  <a:srgbClr val="DD5E5E"/>
                </a:solidFill>
              </a:rPr>
              <a:t>lze provádět pouze dle Opatření rektora č. 60/2018 </a:t>
            </a:r>
            <a:r>
              <a:rPr lang="cs-CZ" sz="3000" dirty="0"/>
              <a:t>- Spisový řád UK (</a:t>
            </a:r>
            <a:r>
              <a:rPr lang="cs-CZ" sz="3000" dirty="0">
                <a:hlinkClick r:id="rId2"/>
              </a:rPr>
              <a:t>https://www.cuni.cz/UK-9485.html</a:t>
            </a:r>
            <a:r>
              <a:rPr lang="cs-CZ" sz="3000" dirty="0"/>
              <a:t>), a to za asistence fakultního koordinátora/zaměstnanců RUK ESS Archiv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DF82B77-7417-48D0-97CF-051F1CB4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22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04D3F43-B6CA-499F-98F8-06FE48B7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77334" y="609600"/>
            <a:ext cx="4407414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2600" dirty="0">
                <a:solidFill>
                  <a:srgbClr val="DD5E5E"/>
                </a:solidFill>
              </a:rPr>
              <a:t>Při vyřizování agendy </a:t>
            </a:r>
            <a:r>
              <a:rPr lang="pl-PL" sz="2600" dirty="0" smtClean="0">
                <a:solidFill>
                  <a:srgbClr val="DD5E5E"/>
                </a:solidFill>
              </a:rPr>
              <a:t/>
            </a:r>
            <a:br>
              <a:rPr lang="pl-PL" sz="2600" dirty="0" smtClean="0">
                <a:solidFill>
                  <a:srgbClr val="DD5E5E"/>
                </a:solidFill>
              </a:rPr>
            </a:br>
            <a:r>
              <a:rPr lang="pl-PL" sz="2600" dirty="0" smtClean="0">
                <a:solidFill>
                  <a:srgbClr val="DD5E5E"/>
                </a:solidFill>
              </a:rPr>
              <a:t>v ESS NEOPOMENOUT</a:t>
            </a:r>
            <a:endParaRPr lang="cs-CZ" sz="2600" u="sng" dirty="0">
              <a:solidFill>
                <a:srgbClr val="DD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23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929560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Důležité </a:t>
            </a:r>
            <a:r>
              <a:rPr lang="pl-PL" dirty="0" smtClean="0">
                <a:solidFill>
                  <a:srgbClr val="DD5E5E"/>
                </a:solidFill>
              </a:rPr>
              <a:t>kontakty – studijní odd.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1800" b="1" i="1" dirty="0"/>
              <a:t>Dotazy ke konkrétní žádosti</a:t>
            </a:r>
            <a:r>
              <a:rPr lang="cs-CZ" sz="1800" b="1" i="1" dirty="0" smtClean="0"/>
              <a:t>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studijní referentka, </a:t>
            </a:r>
            <a:r>
              <a:rPr lang="cs-CZ" sz="1800" dirty="0" smtClean="0"/>
              <a:t>která Vám </a:t>
            </a:r>
            <a:r>
              <a:rPr lang="cs-CZ" sz="1800" dirty="0"/>
              <a:t>žádost na sekretariát v ESS </a:t>
            </a:r>
            <a:r>
              <a:rPr lang="cs-CZ" sz="1800" dirty="0" smtClean="0"/>
              <a:t>předala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	</a:t>
            </a:r>
          </a:p>
          <a:p>
            <a:pPr>
              <a:buClr>
                <a:srgbClr val="FF0000"/>
              </a:buClr>
            </a:pPr>
            <a:r>
              <a:rPr lang="cs-CZ" sz="1800" b="1" i="1" dirty="0" smtClean="0"/>
              <a:t>Dotazy </a:t>
            </a:r>
            <a:r>
              <a:rPr lang="cs-CZ" sz="1800" b="1" i="1" dirty="0"/>
              <a:t>ke studijní problematice v rámci vyřizovaných žádostí: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 smtClean="0"/>
              <a:t>PhDr</a:t>
            </a:r>
            <a:r>
              <a:rPr lang="cs-CZ" sz="1800" dirty="0"/>
              <a:t>. Eva </a:t>
            </a:r>
            <a:r>
              <a:rPr lang="cs-CZ" sz="1800" dirty="0" err="1"/>
              <a:t>Vachudová</a:t>
            </a:r>
            <a:r>
              <a:rPr lang="cs-CZ" sz="1800" dirty="0"/>
              <a:t>, Ph.D</a:t>
            </a:r>
            <a:r>
              <a:rPr lang="cs-CZ" sz="1800" dirty="0" smtClean="0"/>
              <a:t>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E-mail: </a:t>
            </a:r>
            <a:r>
              <a:rPr lang="cs-CZ" sz="1800" dirty="0" smtClean="0">
                <a:hlinkClick r:id="rId2"/>
              </a:rPr>
              <a:t>eva.vachudova@pedf.cuni.cz</a:t>
            </a:r>
            <a:r>
              <a:rPr lang="cs-CZ" sz="1800" dirty="0" smtClean="0"/>
              <a:t>  </a:t>
            </a:r>
            <a:endParaRPr lang="cs-CZ" sz="1800" dirty="0"/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Telefon: 221 900 </a:t>
            </a:r>
            <a:r>
              <a:rPr lang="cs-CZ" sz="1800" dirty="0" smtClean="0"/>
              <a:t>263 </a:t>
            </a:r>
            <a:r>
              <a:rPr lang="cs-CZ" sz="1800" dirty="0"/>
              <a:t>/ Linka: 263</a:t>
            </a:r>
          </a:p>
        </p:txBody>
      </p:sp>
      <p:pic>
        <p:nvPicPr>
          <p:cNvPr id="9" name="Zástupný symbol obrázku 11" descr="Obsah obrázku osoba, budova, muž, exteriér&#10;&#10;Popis byl vytvořen automaticky">
            <a:extLst>
              <a:ext uri="{FF2B5EF4-FFF2-40B4-BE49-F238E27FC236}">
                <a16:creationId xmlns:a16="http://schemas.microsoft.com/office/drawing/2014/main" xmlns="" id="{CD08E3DD-87C6-450D-B74C-7D565BEA3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6447"/>
          <a:stretch>
            <a:fillRect/>
          </a:stretch>
        </p:blipFill>
        <p:spPr>
          <a:xfrm>
            <a:off x="8205844" y="2160589"/>
            <a:ext cx="2569945" cy="25502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890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24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Důležité </a:t>
            </a:r>
            <a:r>
              <a:rPr lang="pl-PL" dirty="0" smtClean="0">
                <a:solidFill>
                  <a:srgbClr val="DD5E5E"/>
                </a:solidFill>
              </a:rPr>
              <a:t>kontakty – ESS</a:t>
            </a:r>
            <a:endParaRPr lang="cs-CZ" sz="20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1800" b="1" i="1" dirty="0"/>
              <a:t>Operativní dotazy (podatelna):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Bc. Jolana Svobodová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E-mail: </a:t>
            </a:r>
            <a:r>
              <a:rPr lang="cs-CZ" sz="1800" dirty="0">
                <a:hlinkClick r:id="rId2"/>
              </a:rPr>
              <a:t>jolana.svobodova@pedf.cuni.cz</a:t>
            </a:r>
            <a:r>
              <a:rPr lang="cs-CZ" sz="1800" dirty="0"/>
              <a:t>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Telefon: 221 900 </a:t>
            </a:r>
            <a:r>
              <a:rPr lang="cs-CZ" sz="1800" dirty="0" smtClean="0"/>
              <a:t>128 / Linka</a:t>
            </a:r>
            <a:r>
              <a:rPr lang="cs-CZ" sz="1800" dirty="0"/>
              <a:t>: 128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	</a:t>
            </a:r>
          </a:p>
          <a:p>
            <a:pPr>
              <a:buClr>
                <a:srgbClr val="FF0000"/>
              </a:buClr>
            </a:pPr>
            <a:r>
              <a:rPr lang="cs-CZ" sz="1800" b="1" i="1" dirty="0"/>
              <a:t>Systémové žádosti/dotazy (koordinátor)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Bc. Igor Červený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E-mail: </a:t>
            </a:r>
            <a:r>
              <a:rPr lang="cs-CZ" sz="1800" dirty="0">
                <a:hlinkClick r:id="rId3"/>
              </a:rPr>
              <a:t>igor.cerveny@pedf.cuni.cz</a:t>
            </a:r>
            <a:r>
              <a:rPr lang="cs-CZ" sz="1800" dirty="0"/>
              <a:t>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sz="1800" dirty="0"/>
              <a:t>Telefon: 221 900 </a:t>
            </a:r>
            <a:r>
              <a:rPr lang="cs-CZ" sz="1800" dirty="0" smtClean="0"/>
              <a:t>353 / Linka</a:t>
            </a:r>
            <a:r>
              <a:rPr lang="cs-CZ" sz="1800" dirty="0"/>
              <a:t>: 353</a:t>
            </a:r>
          </a:p>
        </p:txBody>
      </p:sp>
      <p:pic>
        <p:nvPicPr>
          <p:cNvPr id="10" name="Zástupný symbol obrázku 11" descr="Obsah obrázku osoba, budova, muž, exteriér&#10;&#10;Popis byl vytvořen automaticky">
            <a:extLst>
              <a:ext uri="{FF2B5EF4-FFF2-40B4-BE49-F238E27FC236}">
                <a16:creationId xmlns:a16="http://schemas.microsoft.com/office/drawing/2014/main" xmlns="" id="{CD08E3DD-87C6-450D-B74C-7D565BEA3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6447"/>
          <a:stretch>
            <a:fillRect/>
          </a:stretch>
        </p:blipFill>
        <p:spPr>
          <a:xfrm>
            <a:off x="8205844" y="2160589"/>
            <a:ext cx="2569945" cy="25502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19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8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xmlns="" id="{EA83C8D4-DADA-4ECB-AA79-90D37A2A5F10}"/>
              </a:ext>
            </a:extLst>
          </p:cNvPr>
          <p:cNvSpPr txBox="1"/>
          <p:nvPr/>
        </p:nvSpPr>
        <p:spPr>
          <a:xfrm>
            <a:off x="838200" y="1927974"/>
            <a:ext cx="8630539" cy="4237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Clr>
                <a:srgbClr val="FF0000"/>
              </a:buClr>
            </a:pPr>
            <a:r>
              <a:rPr lang="cs-CZ" sz="2000" dirty="0"/>
              <a:t>Opatření rektora č. 60/2018 - Spisový řád UK</a:t>
            </a:r>
          </a:p>
          <a:p>
            <a:pPr>
              <a:buClr>
                <a:srgbClr val="FF0000"/>
              </a:buClr>
            </a:pPr>
            <a:r>
              <a:rPr lang="cs-CZ" sz="2000" dirty="0"/>
              <a:t>	</a:t>
            </a:r>
            <a:r>
              <a:rPr lang="cs-CZ" sz="2000" dirty="0">
                <a:hlinkClick r:id="rId2"/>
              </a:rPr>
              <a:t>https://www.cuni.cz/UK-9485.html</a:t>
            </a:r>
            <a:r>
              <a:rPr lang="cs-CZ" sz="2000" dirty="0"/>
              <a:t> </a:t>
            </a:r>
          </a:p>
          <a:p>
            <a:pPr>
              <a:buClr>
                <a:srgbClr val="FF0000"/>
              </a:buClr>
            </a:pPr>
            <a:endParaRPr lang="cs-CZ" sz="2000" dirty="0"/>
          </a:p>
          <a:p>
            <a:pPr>
              <a:buClr>
                <a:srgbClr val="FF0000"/>
              </a:buClr>
            </a:pPr>
            <a:r>
              <a:rPr lang="cs-CZ" sz="2000" dirty="0"/>
              <a:t>Interní fakultní informace</a:t>
            </a:r>
          </a:p>
          <a:p>
            <a:pPr>
              <a:buClr>
                <a:srgbClr val="FF0000"/>
              </a:buClr>
            </a:pPr>
            <a:r>
              <a:rPr lang="cs-CZ" sz="2000" dirty="0"/>
              <a:t>	</a:t>
            </a:r>
            <a:r>
              <a:rPr lang="cs-CZ" sz="2000" dirty="0">
                <a:hlinkClick r:id="rId3"/>
              </a:rPr>
              <a:t>https://www.pedf.cuni.cz/PEDF-1759.html</a:t>
            </a:r>
            <a:endParaRPr lang="cs-CZ" sz="20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01F1D0C-83AB-4670-8D7D-D8C351A7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3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xmlns="" id="{446DDD43-B41E-4F77-9403-741233E8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pic>
        <p:nvPicPr>
          <p:cNvPr id="9" name="Zástupný symbol obrázku 5" descr="Obsah obrázku budova, exteriér, cihla, dům&#10;&#10;Popis byl vytvořen automaticky">
            <a:extLst>
              <a:ext uri="{FF2B5EF4-FFF2-40B4-BE49-F238E27FC236}">
                <a16:creationId xmlns:a16="http://schemas.microsoft.com/office/drawing/2014/main" xmlns="" id="{53AF2F9B-42DB-4B33-9383-78C664D84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 b="16647"/>
          <a:stretch>
            <a:fillRect/>
          </a:stretch>
        </p:blipFill>
        <p:spPr>
          <a:xfrm>
            <a:off x="8934839" y="548996"/>
            <a:ext cx="2726071" cy="2725127"/>
          </a:xfrm>
          <a:prstGeom prst="ellipse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DD5E5E"/>
                </a:solidFill>
              </a:rPr>
              <a:t>Důležité dokumenty ESS</a:t>
            </a:r>
          </a:p>
        </p:txBody>
      </p:sp>
      <p:pic>
        <p:nvPicPr>
          <p:cNvPr id="12" name="Zástupný symbol obrázku 5" descr="Obsah obrázku budova, exteriér, cihla, dům&#10;&#10;Popis byl vytvořen automaticky">
            <a:extLst>
              <a:ext uri="{FF2B5EF4-FFF2-40B4-BE49-F238E27FC236}">
                <a16:creationId xmlns:a16="http://schemas.microsoft.com/office/drawing/2014/main" xmlns="" id="{53AF2F9B-42DB-4B33-9383-78C664D84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 b="16647"/>
          <a:stretch>
            <a:fillRect/>
          </a:stretch>
        </p:blipFill>
        <p:spPr>
          <a:xfrm>
            <a:off x="6475718" y="3631223"/>
            <a:ext cx="2726071" cy="27251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45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4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DD5E5E"/>
                </a:solidFill>
              </a:rPr>
              <a:t>Důležité dokumenty ESS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1075693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 smtClean="0"/>
              <a:t>Aplikace ESS se neinstaluje</a:t>
            </a:r>
          </a:p>
          <a:p>
            <a:pPr>
              <a:buClr>
                <a:srgbClr val="FF0000"/>
              </a:buClr>
            </a:pPr>
            <a:r>
              <a:rPr lang="cs-CZ" sz="2000" dirty="0" smtClean="0"/>
              <a:t>Uživatelé pracují ve webovém/</a:t>
            </a:r>
            <a:r>
              <a:rPr lang="cs-CZ" sz="2000" dirty="0" err="1" smtClean="0"/>
              <a:t>cloudovém</a:t>
            </a:r>
            <a:r>
              <a:rPr lang="cs-CZ" sz="2000" dirty="0" smtClean="0"/>
              <a:t> prostředí</a:t>
            </a:r>
          </a:p>
          <a:p>
            <a:pPr>
              <a:buClr>
                <a:srgbClr val="FF0000"/>
              </a:buClr>
            </a:pPr>
            <a:r>
              <a:rPr lang="cs-CZ" sz="2000" dirty="0" smtClean="0"/>
              <a:t>Nejvhodnější přístup je pomocí </a:t>
            </a:r>
            <a:r>
              <a:rPr lang="cs-CZ" sz="2000" dirty="0"/>
              <a:t>webového prohlížeče</a:t>
            </a:r>
            <a:r>
              <a:rPr lang="cs-CZ" sz="2000" dirty="0" smtClean="0"/>
              <a:t>:</a:t>
            </a:r>
          </a:p>
          <a:p>
            <a:pPr>
              <a:buClr>
                <a:srgbClr val="FF0000"/>
              </a:buClr>
            </a:pPr>
            <a:endParaRPr lang="cs-CZ" sz="2000" dirty="0" smtClean="0"/>
          </a:p>
          <a:p>
            <a:pPr>
              <a:buClr>
                <a:srgbClr val="FF0000"/>
              </a:buClr>
            </a:pPr>
            <a:r>
              <a:rPr lang="cs-CZ" sz="2000" b="1" dirty="0" smtClean="0"/>
              <a:t>Produkční prostředí („ostrá verze“)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>
                <a:solidFill>
                  <a:srgbClr val="FF0000"/>
                </a:solidFill>
                <a:hlinkClick r:id="rId2"/>
              </a:rPr>
              <a:t>https://essuk.is.cuni.cz</a:t>
            </a:r>
            <a:r>
              <a:rPr lang="cs-CZ" sz="20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1" y="1680689"/>
            <a:ext cx="930332" cy="959800"/>
          </a:xfrm>
          <a:prstGeom prst="rect">
            <a:avLst/>
          </a:prstGeom>
        </p:spPr>
      </p:pic>
      <p:sp>
        <p:nvSpPr>
          <p:cNvPr id="14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 txBox="1">
            <a:spLocks/>
          </p:cNvSpPr>
          <p:nvPr/>
        </p:nvSpPr>
        <p:spPr>
          <a:xfrm>
            <a:off x="7174194" y="2755583"/>
            <a:ext cx="1436406" cy="900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cs-CZ" sz="2800" b="1" dirty="0" err="1">
                <a:solidFill>
                  <a:schemeClr val="tx1"/>
                </a:solidFill>
              </a:rPr>
              <a:t>Mozilla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Firefox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5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rgbClr val="DD5E5E"/>
                </a:solidFill>
              </a:rPr>
              <a:t>Přihlášení do aplikace ESS </a:t>
            </a:r>
            <a:r>
              <a:rPr lang="cs-CZ" dirty="0" smtClean="0">
                <a:solidFill>
                  <a:srgbClr val="DD5E5E"/>
                </a:solidFill>
              </a:rPr>
              <a:t/>
            </a:r>
            <a:br>
              <a:rPr lang="cs-CZ" dirty="0" smtClean="0">
                <a:solidFill>
                  <a:srgbClr val="DD5E5E"/>
                </a:solidFill>
              </a:rPr>
            </a:br>
            <a:r>
              <a:rPr lang="pl-PL" sz="2600" dirty="0">
                <a:solidFill>
                  <a:srgbClr val="DD5E5E"/>
                </a:solidFill>
              </a:rPr>
              <a:t>–</a:t>
            </a:r>
            <a:r>
              <a:rPr lang="pt-BR" sz="2600" dirty="0" smtClean="0">
                <a:solidFill>
                  <a:srgbClr val="DD5E5E"/>
                </a:solidFill>
              </a:rPr>
              <a:t> </a:t>
            </a:r>
            <a:r>
              <a:rPr lang="pt-BR" sz="2600" u="sng" dirty="0">
                <a:solidFill>
                  <a:srgbClr val="DD5E5E"/>
                </a:solidFill>
              </a:rPr>
              <a:t>na pracovišti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Do aplikace ESS se uživatelé přihlašují pomocí svého </a:t>
            </a:r>
            <a:r>
              <a:rPr lang="cs-CZ" sz="2000" dirty="0" err="1"/>
              <a:t>loginu</a:t>
            </a:r>
            <a:r>
              <a:rPr lang="cs-CZ" sz="2000" dirty="0"/>
              <a:t> CAS</a:t>
            </a:r>
          </a:p>
          <a:p>
            <a:pPr>
              <a:buClr>
                <a:srgbClr val="FF0000"/>
              </a:buClr>
            </a:pPr>
            <a:r>
              <a:rPr lang="cs-CZ" sz="2000" dirty="0"/>
              <a:t>Přihlašovací obrazovka se vyvolá automaticky po zadání webové adresy produkčního prostředí</a:t>
            </a:r>
          </a:p>
        </p:txBody>
      </p:sp>
      <p:pic>
        <p:nvPicPr>
          <p:cNvPr id="9" name="Picture 2" descr="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14" y="3382412"/>
            <a:ext cx="4982249" cy="2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6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rgbClr val="DD5E5E"/>
                </a:solidFill>
              </a:rPr>
              <a:t>Přihlášení do aplikace ESS </a:t>
            </a:r>
            <a:r>
              <a:rPr lang="cs-CZ" dirty="0" smtClean="0">
                <a:solidFill>
                  <a:srgbClr val="DD5E5E"/>
                </a:solidFill>
              </a:rPr>
              <a:t/>
            </a:r>
            <a:br>
              <a:rPr lang="cs-CZ" dirty="0" smtClean="0">
                <a:solidFill>
                  <a:srgbClr val="DD5E5E"/>
                </a:solidFill>
              </a:rPr>
            </a:br>
            <a:r>
              <a:rPr lang="pl-PL" sz="2600" dirty="0">
                <a:solidFill>
                  <a:srgbClr val="DD5E5E"/>
                </a:solidFill>
              </a:rPr>
              <a:t>–</a:t>
            </a:r>
            <a:r>
              <a:rPr lang="pt-BR" sz="2600" dirty="0" smtClean="0">
                <a:solidFill>
                  <a:srgbClr val="DD5E5E"/>
                </a:solidFill>
              </a:rPr>
              <a:t> </a:t>
            </a:r>
            <a:r>
              <a:rPr lang="pt-BR" sz="2600" u="sng" dirty="0">
                <a:solidFill>
                  <a:srgbClr val="DD5E5E"/>
                </a:solidFill>
              </a:rPr>
              <a:t>mimo pracoviště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9278517" cy="3880773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cs-CZ" sz="2000" dirty="0"/>
              <a:t>Uživatelé musí nejprve spustit aplikaci </a:t>
            </a:r>
            <a:r>
              <a:rPr lang="cs-CZ" sz="2000" b="1" dirty="0"/>
              <a:t>VPN</a:t>
            </a:r>
            <a:r>
              <a:rPr lang="cs-CZ" sz="2000" dirty="0"/>
              <a:t> (</a:t>
            </a:r>
            <a:r>
              <a:rPr lang="cs-CZ" sz="2000" dirty="0" err="1"/>
              <a:t>Virtual</a:t>
            </a:r>
            <a:r>
              <a:rPr lang="cs-CZ" sz="2000" dirty="0"/>
              <a:t> </a:t>
            </a:r>
            <a:r>
              <a:rPr lang="cs-CZ" sz="2000" dirty="0" err="1"/>
              <a:t>Private</a:t>
            </a:r>
            <a:r>
              <a:rPr lang="cs-CZ" sz="2000" dirty="0"/>
              <a:t> Network), která slouží k připojení počítače, jež se nachází mimo univerzitu, do sítě UK</a:t>
            </a:r>
          </a:p>
          <a:p>
            <a:pPr lvl="1" algn="just">
              <a:buClr>
                <a:srgbClr val="FF0000"/>
              </a:buClr>
            </a:pPr>
            <a:r>
              <a:rPr lang="cs-CZ" sz="1800" i="1" dirty="0"/>
              <a:t>Bližší informace o zřízení naleznete na odkaze stránky </a:t>
            </a:r>
            <a:r>
              <a:rPr lang="cs-CZ" sz="1800" b="1" i="1" dirty="0"/>
              <a:t>pozadavky.pedf.cuni.cz</a:t>
            </a:r>
            <a:r>
              <a:rPr lang="cs-CZ" sz="1800" i="1" dirty="0"/>
              <a:t>:</a:t>
            </a:r>
          </a:p>
          <a:p>
            <a:pPr lvl="1" algn="just">
              <a:buClr>
                <a:srgbClr val="FF0000"/>
              </a:buClr>
            </a:pPr>
            <a:r>
              <a:rPr lang="cs-CZ" sz="1800" dirty="0">
                <a:hlinkClick r:id="rId2"/>
              </a:rPr>
              <a:t>https://pozadavky.pedf.cuni.cz/cloud-a-sitove-sluzby/univerzitni-vpn/</a:t>
            </a:r>
            <a:r>
              <a:rPr lang="cs-CZ" sz="1800" dirty="0"/>
              <a:t> </a:t>
            </a:r>
          </a:p>
          <a:p>
            <a:pPr algn="just">
              <a:buClr>
                <a:srgbClr val="FF0000"/>
              </a:buClr>
            </a:pPr>
            <a:r>
              <a:rPr lang="cs-CZ" sz="2000" dirty="0"/>
              <a:t>n</a:t>
            </a:r>
            <a:r>
              <a:rPr lang="cs-CZ" sz="2000" dirty="0" smtClean="0"/>
              <a:t>ebo mohou zvolit přístup skrze „</a:t>
            </a:r>
            <a:r>
              <a:rPr lang="cs-CZ" sz="2000" b="1" dirty="0" smtClean="0"/>
              <a:t>vzdálenou plochu</a:t>
            </a:r>
            <a:r>
              <a:rPr lang="cs-CZ" sz="2000" dirty="0" smtClean="0"/>
              <a:t>“</a:t>
            </a:r>
          </a:p>
          <a:p>
            <a:pPr algn="just">
              <a:buClr>
                <a:srgbClr val="FF0000"/>
              </a:buClr>
            </a:pPr>
            <a:r>
              <a:rPr lang="cs-CZ" sz="2000" i="1" dirty="0" smtClean="0"/>
              <a:t>Po </a:t>
            </a:r>
            <a:r>
              <a:rPr lang="cs-CZ" sz="2000" i="1" dirty="0"/>
              <a:t>spuštění VPN se následně uživatelé do aplikace ESS přihlašují pomocí svého </a:t>
            </a:r>
            <a:r>
              <a:rPr lang="cs-CZ" sz="2000" i="1" dirty="0" err="1"/>
              <a:t>loginu</a:t>
            </a:r>
            <a:r>
              <a:rPr lang="cs-CZ" sz="2000" i="1" dirty="0"/>
              <a:t> CAS</a:t>
            </a:r>
          </a:p>
          <a:p>
            <a:pPr algn="just">
              <a:buClr>
                <a:srgbClr val="FF0000"/>
              </a:buClr>
            </a:pPr>
            <a:r>
              <a:rPr lang="cs-CZ" sz="2000" i="1" dirty="0"/>
              <a:t>Přihlašovací obrazovka se vyvolá automaticky po zadání webové adresy produkčního prostředí</a:t>
            </a:r>
          </a:p>
        </p:txBody>
      </p:sp>
      <p:pic>
        <p:nvPicPr>
          <p:cNvPr id="9" name="Picture 2" descr="E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92" y="4992100"/>
            <a:ext cx="3267393" cy="15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7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Přiřazení </a:t>
            </a:r>
            <a:r>
              <a:rPr lang="pl-PL" dirty="0" smtClean="0">
                <a:solidFill>
                  <a:srgbClr val="DD5E5E"/>
                </a:solidFill>
              </a:rPr>
              <a:t>osoby – </a:t>
            </a:r>
            <a:r>
              <a:rPr lang="pl-PL" dirty="0">
                <a:solidFill>
                  <a:srgbClr val="DD5E5E"/>
                </a:solidFill>
              </a:rPr>
              <a:t>I.</a:t>
            </a:r>
            <a:endParaRPr lang="cs-CZ" u="sng" dirty="0">
              <a:solidFill>
                <a:srgbClr val="DD5E5E"/>
              </a:solidFill>
            </a:endParaRPr>
          </a:p>
          <a:p>
            <a:r>
              <a:rPr lang="pl-PL" sz="2600" dirty="0" smtClean="0">
                <a:solidFill>
                  <a:srgbClr val="DD5E5E"/>
                </a:solidFill>
              </a:rPr>
              <a:t>– </a:t>
            </a:r>
            <a:r>
              <a:rPr lang="pl-PL" sz="2600" dirty="0">
                <a:solidFill>
                  <a:srgbClr val="DD5E5E"/>
                </a:solidFill>
              </a:rPr>
              <a:t>která dokument </a:t>
            </a:r>
            <a:r>
              <a:rPr lang="pl-PL" sz="2600" dirty="0" smtClean="0">
                <a:solidFill>
                  <a:srgbClr val="DD5E5E"/>
                </a:solidFill>
              </a:rPr>
              <a:t>vyřizuje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funkci „editovat“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55" y="2633573"/>
            <a:ext cx="8015247" cy="363797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00" y="2208262"/>
            <a:ext cx="2667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8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Přiřazení osoby – </a:t>
            </a:r>
            <a:r>
              <a:rPr lang="pl-PL" dirty="0" smtClean="0">
                <a:solidFill>
                  <a:srgbClr val="DD5E5E"/>
                </a:solidFill>
              </a:rPr>
              <a:t>II.</a:t>
            </a:r>
            <a:br>
              <a:rPr lang="pl-PL" dirty="0" smtClean="0">
                <a:solidFill>
                  <a:srgbClr val="DD5E5E"/>
                </a:solidFill>
              </a:rPr>
            </a:br>
            <a:r>
              <a:rPr lang="pl-PL" sz="2600" dirty="0" smtClean="0">
                <a:solidFill>
                  <a:srgbClr val="DD5E5E"/>
                </a:solidFill>
              </a:rPr>
              <a:t>– </a:t>
            </a:r>
            <a:r>
              <a:rPr lang="pl-PL" sz="2600" dirty="0">
                <a:solidFill>
                  <a:srgbClr val="DD5E5E"/>
                </a:solidFill>
              </a:rPr>
              <a:t>která dokument </a:t>
            </a:r>
            <a:r>
              <a:rPr lang="pl-PL" sz="2600" dirty="0" smtClean="0">
                <a:solidFill>
                  <a:srgbClr val="DD5E5E"/>
                </a:solidFill>
              </a:rPr>
              <a:t>vyřizuje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Kliknout na pole „Zpracovatel“</a:t>
            </a:r>
          </a:p>
          <a:p>
            <a:pPr>
              <a:buClr>
                <a:srgbClr val="FF0000"/>
              </a:buClr>
            </a:pPr>
            <a:r>
              <a:rPr lang="cs-CZ" sz="2000" dirty="0"/>
              <a:t>Vybrat Zpracovatele</a:t>
            </a:r>
          </a:p>
          <a:p>
            <a:pPr>
              <a:buClr>
                <a:srgbClr val="FF0000"/>
              </a:buClr>
            </a:pPr>
            <a:endParaRPr lang="cs-CZ" sz="2000" dirty="0"/>
          </a:p>
          <a:p>
            <a:pPr>
              <a:buClr>
                <a:srgbClr val="FF0000"/>
              </a:buClr>
            </a:pPr>
            <a:endParaRPr lang="cs-CZ" sz="2000" dirty="0"/>
          </a:p>
          <a:p>
            <a:pPr>
              <a:buClr>
                <a:srgbClr val="FF0000"/>
              </a:buClr>
            </a:pPr>
            <a:endParaRPr lang="cs-CZ" sz="2000" dirty="0"/>
          </a:p>
          <a:p>
            <a:pPr marL="0" indent="0">
              <a:buClr>
                <a:srgbClr val="FF0000"/>
              </a:buClr>
              <a:buNone/>
            </a:pPr>
            <a:endParaRPr lang="cs-CZ" sz="2000" dirty="0"/>
          </a:p>
          <a:p>
            <a:pPr marL="0" indent="0">
              <a:buClr>
                <a:srgbClr val="FF0000"/>
              </a:buClr>
              <a:buNone/>
            </a:pPr>
            <a:endParaRPr lang="cs-CZ" sz="2000" dirty="0" smtClean="0"/>
          </a:p>
          <a:p>
            <a:pPr marL="0" indent="0">
              <a:buClr>
                <a:srgbClr val="FF0000"/>
              </a:buClr>
              <a:buNone/>
            </a:pPr>
            <a:endParaRPr lang="cs-CZ" sz="2000" dirty="0"/>
          </a:p>
          <a:p>
            <a:pPr marL="0" indent="0">
              <a:buClr>
                <a:srgbClr val="FF0000"/>
              </a:buClr>
              <a:buNone/>
            </a:pPr>
            <a:endParaRPr lang="cs-CZ" sz="2000" dirty="0"/>
          </a:p>
          <a:p>
            <a:pPr algn="r">
              <a:buClr>
                <a:srgbClr val="FF0000"/>
              </a:buClr>
            </a:pPr>
            <a:r>
              <a:rPr lang="cs-CZ" sz="2000" dirty="0"/>
              <a:t>Kliknout na pole „Uložit“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50" y="2940102"/>
            <a:ext cx="3432786" cy="333144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74" y="2098712"/>
            <a:ext cx="3531228" cy="35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C40B48C-2577-4EDC-A466-3BA6CBF1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9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F8836E-695A-4D15-9F3E-1AC4BF5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ESS – Elektronická spisová služba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rgbClr val="DD5E5E"/>
                </a:solidFill>
              </a:rPr>
              <a:t>Přiřazení osoby – </a:t>
            </a:r>
            <a:r>
              <a:rPr lang="pl-PL" dirty="0" smtClean="0">
                <a:solidFill>
                  <a:srgbClr val="DD5E5E"/>
                </a:solidFill>
              </a:rPr>
              <a:t>III.</a:t>
            </a:r>
            <a:br>
              <a:rPr lang="pl-PL" dirty="0" smtClean="0">
                <a:solidFill>
                  <a:srgbClr val="DD5E5E"/>
                </a:solidFill>
              </a:rPr>
            </a:br>
            <a:r>
              <a:rPr lang="pl-PL" sz="2600" dirty="0" smtClean="0">
                <a:solidFill>
                  <a:srgbClr val="DD5E5E"/>
                </a:solidFill>
              </a:rPr>
              <a:t>– </a:t>
            </a:r>
            <a:r>
              <a:rPr lang="pl-PL" sz="2600" dirty="0">
                <a:solidFill>
                  <a:srgbClr val="DD5E5E"/>
                </a:solidFill>
              </a:rPr>
              <a:t>která dokument </a:t>
            </a:r>
            <a:r>
              <a:rPr lang="pl-PL" sz="2600" dirty="0" smtClean="0">
                <a:solidFill>
                  <a:srgbClr val="DD5E5E"/>
                </a:solidFill>
              </a:rPr>
              <a:t>vyřizuje</a:t>
            </a:r>
            <a:endParaRPr lang="cs-CZ" sz="2600" u="sng" dirty="0">
              <a:solidFill>
                <a:srgbClr val="DD5E5E"/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96669" cy="388077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/>
              <a:t>Systém nás po uložení ve sloupci „VYŘIZUJE“ nově informuje o zpracovateli (útvar + osoba)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84" y="2954355"/>
            <a:ext cx="6954816" cy="31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Jiná pracoviště">
      <a:dk1>
        <a:srgbClr val="000000"/>
      </a:dk1>
      <a:lt1>
        <a:sysClr val="window" lastClr="FFFFFF"/>
      </a:lt1>
      <a:dk2>
        <a:srgbClr val="DD5E5E"/>
      </a:dk2>
      <a:lt2>
        <a:srgbClr val="FFFFFF"/>
      </a:lt2>
      <a:accent1>
        <a:srgbClr val="DD5E5E"/>
      </a:accent1>
      <a:accent2>
        <a:srgbClr val="E9978E"/>
      </a:accent2>
      <a:accent3>
        <a:srgbClr val="F4C8C1"/>
      </a:accent3>
      <a:accent4>
        <a:srgbClr val="FCEDEB"/>
      </a:accent4>
      <a:accent5>
        <a:srgbClr val="FFFFFF"/>
      </a:accent5>
      <a:accent6>
        <a:srgbClr val="DD5E5E"/>
      </a:accent6>
      <a:hlink>
        <a:srgbClr val="DD5E5E"/>
      </a:hlink>
      <a:folHlink>
        <a:srgbClr val="DD5E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dělení pro rozvoj a projekty_prezentace ČJ" id="{329FA183-7F14-4DD8-8E68-8DB9B5C445EB}" vid="{7A80C059-E6E9-4719-BCC1-A3B866500A0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4DC76A8B0E04CBA5AC38E4A60D4A5" ma:contentTypeVersion="6" ma:contentTypeDescription="Vytvoří nový dokument" ma:contentTypeScope="" ma:versionID="fc240b513baa3075e6f7f9dc0e8e5629">
  <xsd:schema xmlns:xsd="http://www.w3.org/2001/XMLSchema" xmlns:xs="http://www.w3.org/2001/XMLSchema" xmlns:p="http://schemas.microsoft.com/office/2006/metadata/properties" xmlns:ns2="991e715d-14db-4e11-b33a-c48efcb8ac16" targetNamespace="http://schemas.microsoft.com/office/2006/metadata/properties" ma:root="true" ma:fieldsID="7c68174328809ded3152fbbe0c061e69" ns2:_="">
    <xsd:import namespace="991e715d-14db-4e11-b33a-c48efcb8a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e715d-14db-4e11-b33a-c48efcb8a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CE5AC6-7293-4D6C-83E2-1A4B429B6F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1A0C8-9EB1-4A57-9B86-421C6F86B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e715d-14db-4e11-b33a-c48efcb8a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DB8787-B8BF-413D-9D8D-46F57CE2C8A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991e715d-14db-4e11-b33a-c48efcb8ac16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Oddělení pro podporu distančního vzdělávání_prezentace ČJ</Template>
  <TotalTime>136</TotalTime>
  <Words>723</Words>
  <Application>Microsoft Office PowerPoint</Application>
  <PresentationFormat>Širokoúhlá obrazovka</PresentationFormat>
  <Paragraphs>157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 3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„skartaci/dlouhodobou archivaci“ dokumentů v systému ESS (nikoliv e-mailů) s číslem jednacím (příchozí/odchozí) lze provádět pouze dle Opatření rektora č. 60/2018 - Spisový řád UK (https://www.cuni.cz/UK-9485.html), a to za asistence fakultního koordinátora/zaměstnanců RUK ESS Archiv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Igor Cerveny</dc:creator>
  <cp:lastModifiedBy>Igor Cerveny</cp:lastModifiedBy>
  <cp:revision>21</cp:revision>
  <dcterms:created xsi:type="dcterms:W3CDTF">2021-03-30T07:01:37Z</dcterms:created>
  <dcterms:modified xsi:type="dcterms:W3CDTF">2021-04-12T11:54:27Z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0x010100B404DC76A8B0E04CBA5AC38E4A60D4A5</vt:lpwstr>
  </property>
</Properties>
</file>