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2" r:id="rId4"/>
    <p:sldId id="258" r:id="rId5"/>
    <p:sldId id="259" r:id="rId6"/>
    <p:sldId id="260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3" r:id="rId18"/>
    <p:sldId id="272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11/25/2025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11/25/2025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11/25/2025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11/25/2025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cuni.cz/UK-43.html" TargetMode="External"/><Relationship Id="rId2" Type="http://schemas.openxmlformats.org/officeDocument/2006/relationships/hyperlink" Target="https://cuni.cz/UK-14977.html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sorbonne-universite.fr/en" TargetMode="External"/><Relationship Id="rId3" Type="http://schemas.openxmlformats.org/officeDocument/2006/relationships/hyperlink" Target="https://cuni.cz/UK-12949.html" TargetMode="External"/><Relationship Id="rId7" Type="http://schemas.openxmlformats.org/officeDocument/2006/relationships/hyperlink" Target="https://www.u-paris2.fr/en" TargetMode="External"/><Relationship Id="rId12" Type="http://schemas.openxmlformats.org/officeDocument/2006/relationships/hyperlink" Target="http://en.uw.edu.pl/" TargetMode="External"/><Relationship Id="rId2" Type="http://schemas.openxmlformats.org/officeDocument/2006/relationships/hyperlink" Target="https://cuni.cz/UK-13331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uni-heidelberg.de/en" TargetMode="External"/><Relationship Id="rId11" Type="http://schemas.openxmlformats.org/officeDocument/2006/relationships/hyperlink" Target="https://www.unimi.it/en/node/2" TargetMode="External"/><Relationship Id="rId5" Type="http://schemas.openxmlformats.org/officeDocument/2006/relationships/hyperlink" Target="https://cuni.cz/UK-11716.html" TargetMode="External"/><Relationship Id="rId10" Type="http://schemas.openxmlformats.org/officeDocument/2006/relationships/hyperlink" Target="https://www.unige.ch/" TargetMode="External"/><Relationship Id="rId4" Type="http://schemas.openxmlformats.org/officeDocument/2006/relationships/hyperlink" Target="https://sp.4euplus.eu/courses?providedBy=CUNI&amp;providedBy=UAH&amp;providedBy=PARIS_2&amp;providedBy=SU&amp;providedBy=KU&amp;providedBy=UNIGE&amp;providedBy=UNIMI&amp;providedBy=UW&amp;ects4eu=1&amp;ects4eu=30&amp;index=0&amp;size=12" TargetMode="External"/><Relationship Id="rId9" Type="http://schemas.openxmlformats.org/officeDocument/2006/relationships/hyperlink" Target="https://www.ku.dk/english/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dzs.cz/program/aktion-ceska-republika-rakousko/vyjezdy-pobyty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cuni.cz/UK-241.html" TargetMode="External"/><Relationship Id="rId2" Type="http://schemas.openxmlformats.org/officeDocument/2006/relationships/hyperlink" Target="https://www.dzs.cz/program/barranduv-stipendijni-program/vyjezdy-pobyty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zs.cz/program/ceepus/vyjezdy-pobyty" TargetMode="External"/><Relationship Id="rId2" Type="http://schemas.openxmlformats.org/officeDocument/2006/relationships/hyperlink" Target="https://www.ceepus.info/content/home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cuni.cz/UK-8933.html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harlesabroad.cz/" TargetMode="External"/><Relationship Id="rId2" Type="http://schemas.openxmlformats.org/officeDocument/2006/relationships/hyperlink" Target="https://cuni.cz/UK-15135.html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dzs.cz/" TargetMode="External"/><Relationship Id="rId4" Type="http://schemas.openxmlformats.org/officeDocument/2006/relationships/hyperlink" Target="https://www.instagram.com/charlesabroad.cz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Petra.zakoutska@pedf.cuni.cz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pedf.cuni.cz/PEDF-393.html" TargetMode="External"/><Relationship Id="rId2" Type="http://schemas.openxmlformats.org/officeDocument/2006/relationships/hyperlink" Target="https://pedf.cuni.cz/PEDF-2654.html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cuni.cz/UK-14919.html" TargetMode="External"/><Relationship Id="rId2" Type="http://schemas.openxmlformats.org/officeDocument/2006/relationships/hyperlink" Target="https://erasmus-plus.ec.europa.eu/programme-guide/part-a/eligible-countries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rasmus-plus.ec.europa.eu/resources-and-tools/distance-calculator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cuni.cz/UK-38.html" TargetMode="External"/><Relationship Id="rId2" Type="http://schemas.openxmlformats.org/officeDocument/2006/relationships/hyperlink" Target="https://cuni.cz/uk-37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cuni.cz/UK-43.html" TargetMode="External"/><Relationship Id="rId5" Type="http://schemas.openxmlformats.org/officeDocument/2006/relationships/hyperlink" Target="https://cuni.cz/UK-43-version1-fakultni_uzaverky_fm_2025_2.pdf" TargetMode="External"/><Relationship Id="rId4" Type="http://schemas.openxmlformats.org/officeDocument/2006/relationships/hyperlink" Target="https://is.cuni.cz/veda/portal/dashboard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cuni.cz/UK-9030.html" TargetMode="External"/><Relationship Id="rId2" Type="http://schemas.openxmlformats.org/officeDocument/2006/relationships/hyperlink" Target="https://is.cuni.cz/veda/portal/dashboard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Možnosti výjezdů do zahraničí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Pro PhD studenty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586030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cs typeface="Arial"/>
              </a:rPr>
              <a:t>Meziuniverzitní </a:t>
            </a:r>
            <a:r>
              <a:rPr lang="cs-CZ" dirty="0" smtClean="0">
                <a:cs typeface="Arial"/>
              </a:rPr>
              <a:t>dohody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cs typeface="Arial"/>
              </a:rPr>
              <a:t>Možnosti výjezdů pro studenty v rámci </a:t>
            </a:r>
            <a:r>
              <a:rPr lang="cs-CZ" b="1" dirty="0">
                <a:cs typeface="Arial"/>
              </a:rPr>
              <a:t>meziuniverzitních </a:t>
            </a:r>
            <a:r>
              <a:rPr lang="cs-CZ" b="1" dirty="0" smtClean="0">
                <a:cs typeface="Arial"/>
              </a:rPr>
              <a:t>dohod</a:t>
            </a:r>
            <a:r>
              <a:rPr lang="cs-CZ" dirty="0" smtClean="0">
                <a:cs typeface="Arial"/>
              </a:rPr>
              <a:t> </a:t>
            </a:r>
            <a:r>
              <a:rPr lang="cs-CZ" dirty="0">
                <a:cs typeface="Arial"/>
              </a:rPr>
              <a:t>do Evropy, Asie, Ameriky, Austrálie a Oceánie</a:t>
            </a:r>
          </a:p>
          <a:p>
            <a:pPr marL="0" indent="0">
              <a:buNone/>
            </a:pPr>
            <a:r>
              <a:rPr lang="cs-CZ" dirty="0">
                <a:cs typeface="Arial"/>
              </a:rPr>
              <a:t>   Přehled </a:t>
            </a:r>
            <a:r>
              <a:rPr lang="cs-CZ" b="1" dirty="0">
                <a:solidFill>
                  <a:srgbClr val="C00000"/>
                </a:solidFill>
                <a:cs typeface="Arial"/>
                <a:hlinkClick r:id="rId2">
                  <a:extLst>
                    <a:ext uri="{A12FA001-AC4F-418D-AE19-62706E023703}">
                      <ahyp:hlinkClr xmlns="" xmlns:ahyp="http://schemas.microsoft.com/office/drawing/2018/hyperlinkcolor" xmlns:lc="http://schemas.openxmlformats.org/drawingml/2006/lockedCanvas" val="tx"/>
                    </a:ext>
                  </a:extLst>
                </a:hlinkClick>
              </a:rPr>
              <a:t>ZDE</a:t>
            </a:r>
            <a:endParaRPr lang="cs-CZ" b="1" dirty="0">
              <a:solidFill>
                <a:srgbClr val="C00000"/>
              </a:solidFill>
              <a:cs typeface="Arial"/>
            </a:endParaRPr>
          </a:p>
          <a:p>
            <a:r>
              <a:rPr lang="cs-CZ" dirty="0">
                <a:cs typeface="Arial"/>
              </a:rPr>
              <a:t>Výjezdy na </a:t>
            </a:r>
            <a:r>
              <a:rPr lang="cs-CZ" b="1" dirty="0">
                <a:cs typeface="Arial"/>
              </a:rPr>
              <a:t>semestrální</a:t>
            </a:r>
            <a:r>
              <a:rPr lang="cs-CZ" dirty="0">
                <a:cs typeface="Arial"/>
              </a:rPr>
              <a:t> či </a:t>
            </a:r>
            <a:r>
              <a:rPr lang="cs-CZ" b="1" dirty="0">
                <a:cs typeface="Arial"/>
              </a:rPr>
              <a:t>roční</a:t>
            </a:r>
            <a:r>
              <a:rPr lang="cs-CZ" dirty="0">
                <a:cs typeface="Arial"/>
              </a:rPr>
              <a:t> výměnné pobyty</a:t>
            </a:r>
          </a:p>
          <a:p>
            <a:r>
              <a:rPr lang="cs-CZ" dirty="0">
                <a:cs typeface="Arial"/>
              </a:rPr>
              <a:t>Student na zahraniční univerzitě </a:t>
            </a:r>
            <a:r>
              <a:rPr lang="cs-CZ" b="1" dirty="0">
                <a:cs typeface="Arial"/>
              </a:rPr>
              <a:t>neplatí</a:t>
            </a:r>
            <a:r>
              <a:rPr lang="cs-CZ" dirty="0">
                <a:cs typeface="Arial"/>
              </a:rPr>
              <a:t> školné, ale </a:t>
            </a:r>
            <a:r>
              <a:rPr lang="cs-CZ" b="1" dirty="0">
                <a:cs typeface="Arial"/>
              </a:rPr>
              <a:t>hradí</a:t>
            </a:r>
            <a:r>
              <a:rPr lang="cs-CZ" dirty="0">
                <a:cs typeface="Arial"/>
              </a:rPr>
              <a:t> ostatní údaje (ubytování, cestovné a další náklady)</a:t>
            </a:r>
          </a:p>
          <a:p>
            <a:r>
              <a:rPr lang="cs-CZ" dirty="0">
                <a:cs typeface="Arial"/>
              </a:rPr>
              <a:t>Na výjezd je možné požádat o příspěvek </a:t>
            </a:r>
            <a:r>
              <a:rPr lang="cs-CZ" dirty="0">
                <a:solidFill>
                  <a:schemeClr val="accent2"/>
                </a:solidFill>
                <a:cs typeface="Arial"/>
              </a:rPr>
              <a:t>z </a:t>
            </a:r>
            <a:r>
              <a:rPr lang="cs-CZ" b="1" dirty="0">
                <a:solidFill>
                  <a:srgbClr val="C00000"/>
                </a:solidFill>
                <a:cs typeface="Arial"/>
                <a:hlinkClick r:id="rId3">
                  <a:extLst>
                    <a:ext uri="{A12FA001-AC4F-418D-AE19-62706E023703}">
                      <ahyp:hlinkClr xmlns="" xmlns:ahyp="http://schemas.microsoft.com/office/drawing/2018/hyperlinkcolor" xmlns:lc="http://schemas.openxmlformats.org/drawingml/2006/lockedCanvas" val="tx"/>
                    </a:ext>
                  </a:extLst>
                </a:hlinkClick>
              </a:rPr>
              <a:t>Fondu mobility</a:t>
            </a:r>
            <a:r>
              <a:rPr lang="cs-CZ" b="1" dirty="0">
                <a:solidFill>
                  <a:schemeClr val="accent2"/>
                </a:solidFill>
                <a:cs typeface="Arial"/>
              </a:rPr>
              <a:t>, </a:t>
            </a:r>
            <a:r>
              <a:rPr lang="cs-CZ" dirty="0">
                <a:solidFill>
                  <a:schemeClr val="accent2"/>
                </a:solidFill>
                <a:cs typeface="Arial"/>
              </a:rPr>
              <a:t>některé mobility jsou stipendijní (Německo, Švýcarsko)</a:t>
            </a:r>
            <a:endParaRPr lang="en-GB" dirty="0">
              <a:solidFill>
                <a:schemeClr val="accent2"/>
              </a:solidFill>
              <a:cs typeface="Arial"/>
            </a:endParaRPr>
          </a:p>
          <a:p>
            <a:r>
              <a:rPr lang="cs-CZ" dirty="0" smtClean="0"/>
              <a:t>VŘ dvakrát ročně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844987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Aliance 4EU+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cs-CZ" dirty="0">
                <a:solidFill>
                  <a:schemeClr val="tx2"/>
                </a:solidFill>
                <a:cs typeface="Arial"/>
              </a:rPr>
              <a:t>Možnost výjezdu na studium, stáž i krátkodobou mobilitu přes </a:t>
            </a:r>
            <a:r>
              <a:rPr lang="cs-CZ" b="1" dirty="0">
                <a:solidFill>
                  <a:schemeClr val="tx2"/>
                </a:solidFill>
                <a:cs typeface="Arial"/>
              </a:rPr>
              <a:t>Erasmus+ </a:t>
            </a:r>
            <a:r>
              <a:rPr lang="cs-CZ" dirty="0">
                <a:solidFill>
                  <a:schemeClr val="tx2"/>
                </a:solidFill>
                <a:cs typeface="Arial"/>
              </a:rPr>
              <a:t>(celouniverzitní smlouva, silná spolupráce)</a:t>
            </a:r>
          </a:p>
          <a:p>
            <a:pPr>
              <a:lnSpc>
                <a:spcPct val="150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cs-CZ" dirty="0">
                <a:solidFill>
                  <a:schemeClr val="tx2"/>
                </a:solidFill>
                <a:cs typeface="Arial"/>
              </a:rPr>
              <a:t>Možnost </a:t>
            </a:r>
            <a:r>
              <a:rPr lang="cs-CZ" b="1" dirty="0">
                <a:solidFill>
                  <a:schemeClr val="tx2"/>
                </a:solidFill>
                <a:cs typeface="Arial"/>
                <a:hlinkClick r:id="rId2">
                  <a:extLst>
                    <a:ext uri="{A12FA001-AC4F-418D-AE19-62706E023703}">
                      <ahyp:hlinkClr xmlns="" xmlns:ahyp="http://schemas.microsoft.com/office/drawing/2018/hyperlinkcolor" xmlns:lc="http://schemas.openxmlformats.org/drawingml/2006/lockedCanvas" val="tx"/>
                    </a:ext>
                  </a:extLst>
                </a:hlinkClick>
              </a:rPr>
              <a:t>studentských </a:t>
            </a:r>
            <a:r>
              <a:rPr lang="cs-CZ" b="1" dirty="0" err="1">
                <a:solidFill>
                  <a:schemeClr val="tx2"/>
                </a:solidFill>
                <a:cs typeface="Arial"/>
                <a:hlinkClick r:id="rId2">
                  <a:extLst>
                    <a:ext uri="{A12FA001-AC4F-418D-AE19-62706E023703}">
                      <ahyp:hlinkClr xmlns="" xmlns:ahyp="http://schemas.microsoft.com/office/drawing/2018/hyperlinkcolor" xmlns:lc="http://schemas.openxmlformats.org/drawingml/2006/lockedCanvas" val="tx"/>
                    </a:ext>
                  </a:extLst>
                </a:hlinkClick>
              </a:rPr>
              <a:t>minigrantů</a:t>
            </a:r>
            <a:r>
              <a:rPr lang="cs-CZ" dirty="0">
                <a:solidFill>
                  <a:schemeClr val="tx2"/>
                </a:solidFill>
                <a:cs typeface="Arial"/>
              </a:rPr>
              <a:t>: na rozvoj projektových nápadů, do výše 150 000 Kč, podmínkou je sestavení týmu z dalších 4EU+ univerzit, sběr přihlášek </a:t>
            </a:r>
            <a:r>
              <a:rPr lang="cs-CZ" b="1" dirty="0">
                <a:solidFill>
                  <a:schemeClr val="tx2"/>
                </a:solidFill>
                <a:cs typeface="Arial"/>
              </a:rPr>
              <a:t>v únoru</a:t>
            </a:r>
          </a:p>
          <a:p>
            <a:pPr>
              <a:lnSpc>
                <a:spcPct val="150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cs-CZ" b="1" dirty="0" err="1">
                <a:solidFill>
                  <a:schemeClr val="tx2"/>
                </a:solidFill>
                <a:cs typeface="Arial"/>
                <a:hlinkClick r:id="rId3">
                  <a:extLst>
                    <a:ext uri="{A12FA001-AC4F-418D-AE19-62706E023703}">
                      <ahyp:hlinkClr xmlns="" xmlns:ahyp="http://schemas.microsoft.com/office/drawing/2018/hyperlinkcolor" xmlns:lc="http://schemas.openxmlformats.org/drawingml/2006/lockedCanvas" val="tx"/>
                    </a:ext>
                  </a:extLst>
                </a:hlinkClick>
              </a:rPr>
              <a:t>Mimoprojektové</a:t>
            </a:r>
            <a:r>
              <a:rPr lang="cs-CZ" b="1" dirty="0">
                <a:solidFill>
                  <a:schemeClr val="tx2"/>
                </a:solidFill>
                <a:cs typeface="Arial"/>
                <a:hlinkClick r:id="rId3">
                  <a:extLst>
                    <a:ext uri="{A12FA001-AC4F-418D-AE19-62706E023703}">
                      <ahyp:hlinkClr xmlns="" xmlns:ahyp="http://schemas.microsoft.com/office/drawing/2018/hyperlinkcolor" xmlns:lc="http://schemas.openxmlformats.org/drawingml/2006/lockedCanvas" val="tx"/>
                    </a:ext>
                  </a:extLst>
                </a:hlinkClick>
              </a:rPr>
              <a:t> mobility</a:t>
            </a:r>
            <a:r>
              <a:rPr lang="cs-CZ" dirty="0">
                <a:solidFill>
                  <a:schemeClr val="tx2"/>
                </a:solidFill>
                <a:cs typeface="Arial"/>
              </a:rPr>
              <a:t>: výjezdy na univerzity 4EU+, popř. jiné instituce s vazbou na aktivitu aliance, max. na </a:t>
            </a:r>
            <a:r>
              <a:rPr lang="cs-CZ" b="1" dirty="0">
                <a:solidFill>
                  <a:schemeClr val="tx2"/>
                </a:solidFill>
                <a:cs typeface="Arial"/>
              </a:rPr>
              <a:t>2 měsíce</a:t>
            </a:r>
            <a:r>
              <a:rPr lang="cs-CZ" dirty="0">
                <a:solidFill>
                  <a:schemeClr val="tx2"/>
                </a:solidFill>
                <a:cs typeface="Arial"/>
              </a:rPr>
              <a:t>, financování podobné jako na Erasmu, výběrové řízení </a:t>
            </a:r>
            <a:r>
              <a:rPr lang="cs-CZ" b="1" dirty="0">
                <a:solidFill>
                  <a:schemeClr val="tx2"/>
                </a:solidFill>
                <a:cs typeface="Arial"/>
              </a:rPr>
              <a:t>4x ročně skrze Microsoft </a:t>
            </a:r>
            <a:r>
              <a:rPr lang="cs-CZ" b="1" dirty="0" err="1">
                <a:solidFill>
                  <a:schemeClr val="tx2"/>
                </a:solidFill>
                <a:cs typeface="Arial"/>
              </a:rPr>
              <a:t>forms</a:t>
            </a:r>
            <a:endParaRPr lang="cs-CZ" b="1" dirty="0">
              <a:solidFill>
                <a:schemeClr val="tx2"/>
              </a:solidFill>
              <a:cs typeface="Arial"/>
            </a:endParaRPr>
          </a:p>
          <a:p>
            <a:pPr>
              <a:lnSpc>
                <a:spcPct val="150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cs-CZ" b="1" dirty="0">
                <a:solidFill>
                  <a:schemeClr val="tx2"/>
                </a:solidFill>
                <a:cs typeface="Arial"/>
                <a:hlinkClick r:id="rId4">
                  <a:extLst>
                    <a:ext uri="{A12FA001-AC4F-418D-AE19-62706E023703}">
                      <ahyp:hlinkClr xmlns="" xmlns:ahyp="http://schemas.microsoft.com/office/drawing/2018/hyperlinkcolor" xmlns:lc="http://schemas.openxmlformats.org/drawingml/2006/lockedCanvas" val="tx"/>
                    </a:ext>
                  </a:extLst>
                </a:hlinkClick>
              </a:rPr>
              <a:t>Virtuální mobilita</a:t>
            </a:r>
            <a:r>
              <a:rPr lang="cs-CZ" dirty="0">
                <a:solidFill>
                  <a:schemeClr val="tx2"/>
                </a:solidFill>
                <a:cs typeface="Arial"/>
              </a:rPr>
              <a:t>: sdílené online kurzy na 4EU+ univerzitách</a:t>
            </a:r>
          </a:p>
          <a:p>
            <a:pPr>
              <a:lnSpc>
                <a:spcPct val="150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cs-CZ" dirty="0">
                <a:solidFill>
                  <a:schemeClr val="tx2"/>
                </a:solidFill>
                <a:cs typeface="Arial"/>
              </a:rPr>
              <a:t>Veškeré další </a:t>
            </a:r>
            <a:r>
              <a:rPr lang="cs-CZ" dirty="0" err="1">
                <a:solidFill>
                  <a:schemeClr val="tx2"/>
                </a:solidFill>
                <a:cs typeface="Arial"/>
              </a:rPr>
              <a:t>info</a:t>
            </a:r>
            <a:r>
              <a:rPr lang="cs-CZ" dirty="0">
                <a:solidFill>
                  <a:schemeClr val="tx2"/>
                </a:solidFill>
                <a:cs typeface="Arial"/>
              </a:rPr>
              <a:t> </a:t>
            </a:r>
            <a:r>
              <a:rPr lang="cs-CZ" b="1" dirty="0">
                <a:solidFill>
                  <a:srgbClr val="C00000"/>
                </a:solidFill>
                <a:cs typeface="Arial"/>
                <a:hlinkClick r:id="rId5">
                  <a:extLst>
                    <a:ext uri="{A12FA001-AC4F-418D-AE19-62706E023703}">
                      <ahyp:hlinkClr xmlns="" xmlns:ahyp="http://schemas.microsoft.com/office/drawing/2018/hyperlinkcolor" xmlns:lc="http://schemas.openxmlformats.org/drawingml/2006/lockedCanvas" val="tx"/>
                    </a:ext>
                  </a:extLst>
                </a:hlinkClick>
              </a:rPr>
              <a:t>ZDE</a:t>
            </a:r>
            <a:endParaRPr lang="cs-CZ" b="1" dirty="0">
              <a:solidFill>
                <a:srgbClr val="C00000"/>
              </a:solidFill>
              <a:cs typeface="Arial"/>
              <a:hlinkClick r:id="rId5"/>
            </a:endParaRPr>
          </a:p>
          <a:p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9119061" y="271425"/>
            <a:ext cx="2776452" cy="203132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1200" u="sng" dirty="0">
                <a:solidFill>
                  <a:srgbClr val="CC2C32"/>
                </a:solidFill>
                <a:latin typeface="Open Sans" panose="020B0606030504020204" pitchFamily="34" charset="0"/>
                <a:hlinkClick r:id="rId6"/>
              </a:rPr>
              <a:t>Heidelberg </a:t>
            </a:r>
            <a:r>
              <a:rPr lang="cs-CZ" sz="1200" u="sng" dirty="0" err="1">
                <a:solidFill>
                  <a:srgbClr val="CC2C32"/>
                </a:solidFill>
                <a:latin typeface="Open Sans" panose="020B0606030504020204" pitchFamily="34" charset="0"/>
                <a:hlinkClick r:id="rId6"/>
              </a:rPr>
              <a:t>Universität</a:t>
            </a:r>
            <a:endParaRPr lang="cs-CZ" sz="1200" dirty="0">
              <a:solidFill>
                <a:srgbClr val="333333"/>
              </a:solidFill>
              <a:latin typeface="Open Sans" panose="020B0606030504020204" pitchFamily="34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1200" u="sng" dirty="0">
                <a:solidFill>
                  <a:srgbClr val="CC2C32"/>
                </a:solidFill>
                <a:latin typeface="Open Sans" panose="020B0606030504020204" pitchFamily="34" charset="0"/>
                <a:hlinkClick r:id="rId7"/>
              </a:rPr>
              <a:t>Paris-</a:t>
            </a:r>
            <a:r>
              <a:rPr lang="cs-CZ" sz="1200" u="sng" dirty="0" err="1">
                <a:solidFill>
                  <a:srgbClr val="CC2C32"/>
                </a:solidFill>
                <a:latin typeface="Open Sans" panose="020B0606030504020204" pitchFamily="34" charset="0"/>
                <a:hlinkClick r:id="rId7"/>
              </a:rPr>
              <a:t>Panthéon</a:t>
            </a:r>
            <a:r>
              <a:rPr lang="cs-CZ" sz="1200" u="sng" dirty="0">
                <a:solidFill>
                  <a:srgbClr val="CC2C32"/>
                </a:solidFill>
                <a:latin typeface="Open Sans" panose="020B0606030504020204" pitchFamily="34" charset="0"/>
                <a:hlinkClick r:id="rId7"/>
              </a:rPr>
              <a:t>-</a:t>
            </a:r>
            <a:r>
              <a:rPr lang="cs-CZ" sz="1200" u="sng" dirty="0" err="1">
                <a:solidFill>
                  <a:srgbClr val="CC2C32"/>
                </a:solidFill>
                <a:latin typeface="Open Sans" panose="020B0606030504020204" pitchFamily="34" charset="0"/>
                <a:hlinkClick r:id="rId7"/>
              </a:rPr>
              <a:t>Assas</a:t>
            </a:r>
            <a:r>
              <a:rPr lang="cs-CZ" sz="1200" u="sng" dirty="0">
                <a:solidFill>
                  <a:srgbClr val="CC2C32"/>
                </a:solidFill>
                <a:latin typeface="Open Sans" panose="020B0606030504020204" pitchFamily="34" charset="0"/>
                <a:hlinkClick r:id="rId7"/>
              </a:rPr>
              <a:t> </a:t>
            </a:r>
            <a:r>
              <a:rPr lang="cs-CZ" sz="1200" u="sng" dirty="0" smtClean="0">
                <a:solidFill>
                  <a:srgbClr val="CC2C32"/>
                </a:solidFill>
                <a:latin typeface="Open Sans" panose="020B0606030504020204" pitchFamily="34" charset="0"/>
                <a:hlinkClick r:id="rId7"/>
              </a:rPr>
              <a:t>University</a:t>
            </a:r>
            <a:r>
              <a:rPr lang="cs-CZ" sz="1200" dirty="0">
                <a:solidFill>
                  <a:srgbClr val="333333"/>
                </a:solidFill>
                <a:latin typeface="Open Sans" panose="020B0606030504020204" pitchFamily="34" charset="0"/>
              </a:rPr>
              <a:t> 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1200" u="sng" dirty="0" err="1">
                <a:solidFill>
                  <a:srgbClr val="CC2C32"/>
                </a:solidFill>
                <a:latin typeface="Open Sans" panose="020B0606030504020204" pitchFamily="34" charset="0"/>
                <a:hlinkClick r:id="rId8"/>
              </a:rPr>
              <a:t>Sorbonne</a:t>
            </a:r>
            <a:r>
              <a:rPr lang="cs-CZ" sz="1200" u="sng" dirty="0">
                <a:solidFill>
                  <a:srgbClr val="CC2C32"/>
                </a:solidFill>
                <a:latin typeface="Open Sans" panose="020B0606030504020204" pitchFamily="34" charset="0"/>
                <a:hlinkClick r:id="rId8"/>
              </a:rPr>
              <a:t> </a:t>
            </a:r>
            <a:r>
              <a:rPr lang="cs-CZ" sz="1200" u="sng" dirty="0" err="1">
                <a:solidFill>
                  <a:srgbClr val="CC2C32"/>
                </a:solidFill>
                <a:latin typeface="Open Sans" panose="020B0606030504020204" pitchFamily="34" charset="0"/>
                <a:hlinkClick r:id="rId8"/>
              </a:rPr>
              <a:t>Université</a:t>
            </a:r>
            <a:endParaRPr lang="cs-CZ" sz="1200" dirty="0">
              <a:solidFill>
                <a:srgbClr val="333333"/>
              </a:solidFill>
              <a:latin typeface="Open Sans" panose="020B0606030504020204" pitchFamily="34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1200" u="sng" dirty="0" err="1">
                <a:solidFill>
                  <a:srgbClr val="CC2C32"/>
                </a:solidFill>
                <a:latin typeface="Open Sans" panose="020B0606030504020204" pitchFamily="34" charset="0"/>
                <a:hlinkClick r:id="rId9"/>
              </a:rPr>
              <a:t>Københavns</a:t>
            </a:r>
            <a:r>
              <a:rPr lang="cs-CZ" sz="1200" u="sng" dirty="0">
                <a:solidFill>
                  <a:srgbClr val="CC2C32"/>
                </a:solidFill>
                <a:latin typeface="Open Sans" panose="020B0606030504020204" pitchFamily="34" charset="0"/>
                <a:hlinkClick r:id="rId9"/>
              </a:rPr>
              <a:t> </a:t>
            </a:r>
            <a:r>
              <a:rPr lang="cs-CZ" sz="1200" u="sng" dirty="0" err="1">
                <a:solidFill>
                  <a:srgbClr val="CC2C32"/>
                </a:solidFill>
                <a:latin typeface="Open Sans" panose="020B0606030504020204" pitchFamily="34" charset="0"/>
                <a:hlinkClick r:id="rId9"/>
              </a:rPr>
              <a:t>Universitet</a:t>
            </a:r>
            <a:endParaRPr lang="cs-CZ" sz="1200" dirty="0">
              <a:solidFill>
                <a:srgbClr val="333333"/>
              </a:solidFill>
              <a:latin typeface="Open Sans" panose="020B0606030504020204" pitchFamily="34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1200" u="sng" dirty="0" err="1">
                <a:solidFill>
                  <a:srgbClr val="CC2C32"/>
                </a:solidFill>
                <a:latin typeface="Open Sans" panose="020B0606030504020204" pitchFamily="34" charset="0"/>
                <a:hlinkClick r:id="rId10"/>
              </a:rPr>
              <a:t>Université</a:t>
            </a:r>
            <a:r>
              <a:rPr lang="cs-CZ" sz="1200" u="sng" dirty="0">
                <a:solidFill>
                  <a:srgbClr val="CC2C32"/>
                </a:solidFill>
                <a:latin typeface="Open Sans" panose="020B0606030504020204" pitchFamily="34" charset="0"/>
                <a:hlinkClick r:id="rId10"/>
              </a:rPr>
              <a:t> de </a:t>
            </a:r>
            <a:r>
              <a:rPr lang="cs-CZ" sz="1200" u="sng" dirty="0" err="1">
                <a:solidFill>
                  <a:srgbClr val="CC2C32"/>
                </a:solidFill>
                <a:latin typeface="Open Sans" panose="020B0606030504020204" pitchFamily="34" charset="0"/>
                <a:hlinkClick r:id="rId10"/>
              </a:rPr>
              <a:t>Genève</a:t>
            </a:r>
            <a:endParaRPr lang="cs-CZ" sz="1200" dirty="0">
              <a:solidFill>
                <a:srgbClr val="333333"/>
              </a:solidFill>
              <a:latin typeface="Open Sans" panose="020B0606030504020204" pitchFamily="34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1200" u="sng" dirty="0" err="1">
                <a:solidFill>
                  <a:srgbClr val="CC2C32"/>
                </a:solidFill>
                <a:latin typeface="Open Sans" panose="020B0606030504020204" pitchFamily="34" charset="0"/>
                <a:hlinkClick r:id="rId11"/>
              </a:rPr>
              <a:t>Università</a:t>
            </a:r>
            <a:r>
              <a:rPr lang="cs-CZ" sz="1200" u="sng" dirty="0">
                <a:solidFill>
                  <a:srgbClr val="CC2C32"/>
                </a:solidFill>
                <a:latin typeface="Open Sans" panose="020B0606030504020204" pitchFamily="34" charset="0"/>
                <a:hlinkClick r:id="rId11"/>
              </a:rPr>
              <a:t> </a:t>
            </a:r>
            <a:r>
              <a:rPr lang="cs-CZ" sz="1200" u="sng" dirty="0" err="1">
                <a:solidFill>
                  <a:srgbClr val="CC2C32"/>
                </a:solidFill>
                <a:latin typeface="Open Sans" panose="020B0606030504020204" pitchFamily="34" charset="0"/>
                <a:hlinkClick r:id="rId11"/>
              </a:rPr>
              <a:t>degli</a:t>
            </a:r>
            <a:r>
              <a:rPr lang="cs-CZ" sz="1200" u="sng" dirty="0">
                <a:solidFill>
                  <a:srgbClr val="CC2C32"/>
                </a:solidFill>
                <a:latin typeface="Open Sans" panose="020B0606030504020204" pitchFamily="34" charset="0"/>
                <a:hlinkClick r:id="rId11"/>
              </a:rPr>
              <a:t> </a:t>
            </a:r>
            <a:r>
              <a:rPr lang="cs-CZ" sz="1200" u="sng" dirty="0" err="1">
                <a:solidFill>
                  <a:srgbClr val="CC2C32"/>
                </a:solidFill>
                <a:latin typeface="Open Sans" panose="020B0606030504020204" pitchFamily="34" charset="0"/>
                <a:hlinkClick r:id="rId11"/>
              </a:rPr>
              <a:t>Studi</a:t>
            </a:r>
            <a:r>
              <a:rPr lang="cs-CZ" sz="1200" u="sng" dirty="0">
                <a:solidFill>
                  <a:srgbClr val="CC2C32"/>
                </a:solidFill>
                <a:latin typeface="Open Sans" panose="020B0606030504020204" pitchFamily="34" charset="0"/>
                <a:hlinkClick r:id="rId11"/>
              </a:rPr>
              <a:t> di Milano</a:t>
            </a:r>
            <a:r>
              <a:rPr lang="cs-CZ" sz="1200" dirty="0">
                <a:solidFill>
                  <a:srgbClr val="333333"/>
                </a:solidFill>
                <a:latin typeface="Open Sans" panose="020B0606030504020204" pitchFamily="34" charset="0"/>
              </a:rPr>
              <a:t> 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1200" u="sng" dirty="0" err="1">
                <a:solidFill>
                  <a:srgbClr val="CC2C32"/>
                </a:solidFill>
                <a:latin typeface="Open Sans" panose="020B0606030504020204" pitchFamily="34" charset="0"/>
                <a:hlinkClick r:id="rId12"/>
              </a:rPr>
              <a:t>Uniwersytet</a:t>
            </a:r>
            <a:r>
              <a:rPr lang="cs-CZ" sz="1200" u="sng" dirty="0">
                <a:solidFill>
                  <a:srgbClr val="CC2C32"/>
                </a:solidFill>
                <a:latin typeface="Open Sans" panose="020B0606030504020204" pitchFamily="34" charset="0"/>
                <a:hlinkClick r:id="rId12"/>
              </a:rPr>
              <a:t> </a:t>
            </a:r>
            <a:r>
              <a:rPr lang="cs-CZ" sz="1200" u="sng" dirty="0" err="1">
                <a:solidFill>
                  <a:srgbClr val="CC2C32"/>
                </a:solidFill>
                <a:latin typeface="Open Sans" panose="020B0606030504020204" pitchFamily="34" charset="0"/>
                <a:hlinkClick r:id="rId12"/>
              </a:rPr>
              <a:t>Warszawski</a:t>
            </a:r>
            <a:endParaRPr lang="cs-CZ" sz="1200" dirty="0">
              <a:solidFill>
                <a:srgbClr val="333333"/>
              </a:solidFill>
              <a:latin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6145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AKTION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cs-CZ" dirty="0">
                <a:solidFill>
                  <a:schemeClr val="tx2"/>
                </a:solidFill>
                <a:cs typeface="Arial"/>
              </a:rPr>
              <a:t>Financování výjezdů pouze do </a:t>
            </a:r>
            <a:r>
              <a:rPr lang="cs-CZ" b="1" dirty="0">
                <a:solidFill>
                  <a:schemeClr val="tx2"/>
                </a:solidFill>
                <a:cs typeface="Arial"/>
              </a:rPr>
              <a:t>Rakouska</a:t>
            </a:r>
          </a:p>
          <a:p>
            <a:pPr>
              <a:lnSpc>
                <a:spcPct val="150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cs-CZ" dirty="0" smtClean="0">
                <a:solidFill>
                  <a:schemeClr val="tx2"/>
                </a:solidFill>
                <a:cs typeface="Arial"/>
              </a:rPr>
              <a:t>Délka </a:t>
            </a:r>
            <a:r>
              <a:rPr lang="cs-CZ" dirty="0">
                <a:solidFill>
                  <a:schemeClr val="tx2"/>
                </a:solidFill>
                <a:cs typeface="Arial"/>
              </a:rPr>
              <a:t>mobilit: </a:t>
            </a:r>
            <a:r>
              <a:rPr lang="cs-CZ" b="1" dirty="0">
                <a:solidFill>
                  <a:schemeClr val="tx2"/>
                </a:solidFill>
                <a:cs typeface="Arial"/>
              </a:rPr>
              <a:t>1–5 měsíců</a:t>
            </a:r>
          </a:p>
          <a:p>
            <a:pPr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cs-CZ" dirty="0">
                <a:solidFill>
                  <a:schemeClr val="tx2"/>
                </a:solidFill>
                <a:cs typeface="Arial"/>
              </a:rPr>
              <a:t>Účelem je tvorba </a:t>
            </a:r>
            <a:r>
              <a:rPr lang="cs-CZ" b="1" dirty="0">
                <a:solidFill>
                  <a:schemeClr val="tx2"/>
                </a:solidFill>
                <a:cs typeface="Arial"/>
              </a:rPr>
              <a:t>závěrečných prací </a:t>
            </a:r>
            <a:r>
              <a:rPr lang="cs-CZ" dirty="0">
                <a:solidFill>
                  <a:schemeClr val="tx2"/>
                </a:solidFill>
                <a:cs typeface="Arial"/>
              </a:rPr>
              <a:t>(využití knihoven, archivů, laboratoří, konzultací s odborníky…)</a:t>
            </a:r>
          </a:p>
          <a:p>
            <a:pPr>
              <a:lnSpc>
                <a:spcPct val="150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cs-CZ" dirty="0">
                <a:solidFill>
                  <a:schemeClr val="tx2"/>
                </a:solidFill>
                <a:cs typeface="Arial"/>
              </a:rPr>
              <a:t>Termíny podání přihlášky: </a:t>
            </a:r>
            <a:r>
              <a:rPr lang="cs-CZ" b="1" dirty="0">
                <a:solidFill>
                  <a:schemeClr val="tx2"/>
                </a:solidFill>
                <a:cs typeface="Arial"/>
              </a:rPr>
              <a:t>březen + říjen</a:t>
            </a:r>
          </a:p>
          <a:p>
            <a:pPr>
              <a:lnSpc>
                <a:spcPct val="150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cs-CZ" b="1" dirty="0">
                <a:solidFill>
                  <a:schemeClr val="tx2"/>
                </a:solidFill>
                <a:cs typeface="Arial"/>
              </a:rPr>
              <a:t>Výše stipendia</a:t>
            </a:r>
            <a:r>
              <a:rPr lang="cs-CZ" dirty="0">
                <a:solidFill>
                  <a:schemeClr val="tx2"/>
                </a:solidFill>
                <a:cs typeface="Arial"/>
              </a:rPr>
              <a:t>: 1 300 EUR/měsíc</a:t>
            </a:r>
          </a:p>
          <a:p>
            <a:pPr>
              <a:lnSpc>
                <a:spcPct val="150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cs-CZ" dirty="0">
                <a:solidFill>
                  <a:schemeClr val="tx2"/>
                </a:solidFill>
                <a:cs typeface="Arial"/>
              </a:rPr>
              <a:t>Veškeré </a:t>
            </a:r>
            <a:r>
              <a:rPr lang="cs-CZ" dirty="0" err="1">
                <a:solidFill>
                  <a:schemeClr val="tx2"/>
                </a:solidFill>
                <a:cs typeface="Arial"/>
              </a:rPr>
              <a:t>info</a:t>
            </a:r>
            <a:r>
              <a:rPr lang="cs-CZ" dirty="0">
                <a:solidFill>
                  <a:schemeClr val="tx2"/>
                </a:solidFill>
                <a:cs typeface="Arial"/>
              </a:rPr>
              <a:t> </a:t>
            </a:r>
            <a:r>
              <a:rPr lang="cs-CZ" b="1" dirty="0">
                <a:solidFill>
                  <a:srgbClr val="C00000"/>
                </a:solidFill>
                <a:cs typeface="Arial"/>
                <a:hlinkClick r:id="rId2">
                  <a:extLst>
                    <a:ext uri="{A12FA001-AC4F-418D-AE19-62706E023703}">
                      <ahyp:hlinkClr xmlns="" xmlns:ahyp="http://schemas.microsoft.com/office/drawing/2018/hyperlinkcolor" xmlns:lc="http://schemas.openxmlformats.org/drawingml/2006/lockedCanvas" val="tx"/>
                    </a:ext>
                  </a:extLst>
                </a:hlinkClick>
              </a:rPr>
              <a:t>ZDE</a:t>
            </a:r>
            <a:endParaRPr lang="cs-CZ" b="1" dirty="0">
              <a:solidFill>
                <a:srgbClr val="C00000"/>
              </a:solidFill>
              <a:cs typeface="Arial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918030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DAAD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50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chemeClr val="tx2"/>
                </a:solidFill>
                <a:cs typeface="Arial"/>
              </a:rPr>
              <a:t>Financování výjezdů pouze do </a:t>
            </a:r>
            <a:r>
              <a:rPr lang="cs-CZ" sz="2000" b="1" dirty="0">
                <a:solidFill>
                  <a:schemeClr val="tx2"/>
                </a:solidFill>
                <a:cs typeface="Arial"/>
              </a:rPr>
              <a:t>Německa</a:t>
            </a:r>
          </a:p>
          <a:p>
            <a:pPr marL="800100" lvl="1" indent="-342900">
              <a:lnSpc>
                <a:spcPct val="150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cs-CZ" sz="2000" b="1" u="sng" dirty="0">
                <a:solidFill>
                  <a:schemeClr val="tx2"/>
                </a:solidFill>
                <a:cs typeface="Arial"/>
              </a:rPr>
              <a:t>Výzkumné stipendium</a:t>
            </a:r>
          </a:p>
          <a:p>
            <a:pPr marL="1257300" lvl="2" indent="-342900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cs-CZ" sz="2000" dirty="0">
                <a:solidFill>
                  <a:schemeClr val="tx2"/>
                </a:solidFill>
                <a:cs typeface="Arial"/>
              </a:rPr>
              <a:t>Pouze pro </a:t>
            </a:r>
            <a:r>
              <a:rPr lang="cs-CZ" sz="2000" b="1" dirty="0">
                <a:solidFill>
                  <a:schemeClr val="tx2"/>
                </a:solidFill>
                <a:cs typeface="Arial"/>
              </a:rPr>
              <a:t>doktorandy/</a:t>
            </a:r>
            <a:r>
              <a:rPr lang="cs-CZ" sz="2000" b="1" dirty="0" err="1">
                <a:solidFill>
                  <a:schemeClr val="tx2"/>
                </a:solidFill>
                <a:cs typeface="Arial"/>
              </a:rPr>
              <a:t>postdoky</a:t>
            </a:r>
            <a:endParaRPr lang="cs-CZ" sz="2000" b="1" dirty="0">
              <a:solidFill>
                <a:schemeClr val="tx2"/>
              </a:solidFill>
              <a:cs typeface="Arial"/>
            </a:endParaRPr>
          </a:p>
          <a:p>
            <a:pPr marL="1257300" lvl="2" indent="-342900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cs-CZ" sz="2000" dirty="0">
                <a:solidFill>
                  <a:schemeClr val="tx2"/>
                </a:solidFill>
                <a:cs typeface="Arial"/>
              </a:rPr>
              <a:t>Určeno k realizaci </a:t>
            </a:r>
            <a:r>
              <a:rPr lang="cs-CZ" sz="2000" b="1" dirty="0">
                <a:solidFill>
                  <a:schemeClr val="tx2"/>
                </a:solidFill>
                <a:cs typeface="Arial"/>
              </a:rPr>
              <a:t>výzkumného záměru</a:t>
            </a:r>
          </a:p>
          <a:p>
            <a:pPr marL="1257300" lvl="2" indent="-342900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cs-CZ" sz="2000" dirty="0">
                <a:solidFill>
                  <a:schemeClr val="tx2"/>
                </a:solidFill>
                <a:cs typeface="Arial"/>
              </a:rPr>
              <a:t>Pobyt lze realizovat na univerzitě nebo v některém výzkumném ústavu v Německu</a:t>
            </a:r>
          </a:p>
          <a:p>
            <a:pPr marL="1257300" lvl="2" indent="-342900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cs-CZ" sz="2000" b="1" dirty="0">
                <a:solidFill>
                  <a:schemeClr val="tx2"/>
                </a:solidFill>
                <a:cs typeface="Arial"/>
              </a:rPr>
              <a:t>Délka</a:t>
            </a:r>
            <a:r>
              <a:rPr lang="cs-CZ" sz="2000" dirty="0">
                <a:solidFill>
                  <a:schemeClr val="tx2"/>
                </a:solidFill>
                <a:cs typeface="Arial"/>
              </a:rPr>
              <a:t>: 2–12 měsíců (doktorandi), 2–6 měsíců (</a:t>
            </a:r>
            <a:r>
              <a:rPr lang="cs-CZ" sz="2000" dirty="0" err="1">
                <a:solidFill>
                  <a:schemeClr val="tx2"/>
                </a:solidFill>
                <a:cs typeface="Arial"/>
              </a:rPr>
              <a:t>postdoci</a:t>
            </a:r>
            <a:r>
              <a:rPr lang="cs-CZ" sz="2000" dirty="0">
                <a:solidFill>
                  <a:schemeClr val="tx2"/>
                </a:solidFill>
                <a:cs typeface="Arial"/>
              </a:rPr>
              <a:t>)</a:t>
            </a:r>
          </a:p>
          <a:p>
            <a:pPr marL="1257300" lvl="2" indent="-342900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cs-CZ" sz="2000" b="1" dirty="0">
                <a:solidFill>
                  <a:schemeClr val="tx2"/>
                </a:solidFill>
                <a:cs typeface="Arial"/>
              </a:rPr>
              <a:t>Výše stipendia</a:t>
            </a:r>
            <a:r>
              <a:rPr lang="cs-CZ" sz="2000" dirty="0">
                <a:solidFill>
                  <a:schemeClr val="tx2"/>
                </a:solidFill>
                <a:cs typeface="Arial"/>
              </a:rPr>
              <a:t>: 1 400 EUR/měsíc + příspěvek na cestovné</a:t>
            </a:r>
          </a:p>
          <a:p>
            <a:pPr marL="1257300" lvl="2" indent="-342900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cs-CZ" sz="2000" dirty="0">
                <a:solidFill>
                  <a:schemeClr val="tx2"/>
                </a:solidFill>
                <a:cs typeface="Arial"/>
              </a:rPr>
              <a:t>Termíny podání přihlášky: </a:t>
            </a:r>
            <a:r>
              <a:rPr lang="cs-CZ" sz="2000" b="1" dirty="0">
                <a:solidFill>
                  <a:schemeClr val="tx2"/>
                </a:solidFill>
                <a:cs typeface="Arial"/>
              </a:rPr>
              <a:t>listopad</a:t>
            </a:r>
            <a:r>
              <a:rPr lang="cs-CZ" sz="2000" dirty="0">
                <a:solidFill>
                  <a:schemeClr val="tx2"/>
                </a:solidFill>
                <a:cs typeface="Arial"/>
              </a:rPr>
              <a:t> </a:t>
            </a:r>
            <a:endParaRPr lang="cs-CZ" sz="2000" b="1" dirty="0">
              <a:solidFill>
                <a:schemeClr val="tx2"/>
              </a:solidFill>
              <a:cs typeface="Arial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709242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Barrande</a:t>
            </a:r>
            <a:r>
              <a:rPr lang="cs-CZ" dirty="0"/>
              <a:t> </a:t>
            </a:r>
            <a:r>
              <a:rPr lang="cs-CZ" dirty="0" err="1"/>
              <a:t>fellowship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800100" lvl="1" indent="-342900">
              <a:lnSpc>
                <a:spcPct val="150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cs-CZ" dirty="0">
                <a:solidFill>
                  <a:schemeClr val="tx2"/>
                </a:solidFill>
                <a:cs typeface="Arial"/>
              </a:rPr>
              <a:t>Financování výjezdů pouze do </a:t>
            </a:r>
            <a:r>
              <a:rPr lang="cs-CZ" b="1" dirty="0">
                <a:solidFill>
                  <a:schemeClr val="tx2"/>
                </a:solidFill>
                <a:cs typeface="Arial"/>
              </a:rPr>
              <a:t>Francie</a:t>
            </a:r>
          </a:p>
          <a:p>
            <a:pPr marL="800100" lvl="1" indent="-342900">
              <a:lnSpc>
                <a:spcPct val="150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cs-CZ" dirty="0">
                <a:solidFill>
                  <a:schemeClr val="tx2"/>
                </a:solidFill>
                <a:cs typeface="Arial"/>
              </a:rPr>
              <a:t>Pouze pro </a:t>
            </a:r>
            <a:r>
              <a:rPr lang="cs-CZ" b="1" dirty="0">
                <a:solidFill>
                  <a:schemeClr val="tx2"/>
                </a:solidFill>
                <a:cs typeface="Arial"/>
              </a:rPr>
              <a:t>doktorandy</a:t>
            </a:r>
          </a:p>
          <a:p>
            <a:pPr marL="800100" lvl="1" indent="-342900">
              <a:lnSpc>
                <a:spcPct val="150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cs-CZ" dirty="0">
                <a:solidFill>
                  <a:schemeClr val="tx2"/>
                </a:solidFill>
                <a:cs typeface="Arial"/>
              </a:rPr>
              <a:t>Možné i pro </a:t>
            </a:r>
            <a:r>
              <a:rPr lang="cs-CZ" b="1" dirty="0">
                <a:solidFill>
                  <a:schemeClr val="tx2"/>
                </a:solidFill>
                <a:cs typeface="Arial"/>
              </a:rPr>
              <a:t>nefrankofonní</a:t>
            </a:r>
            <a:r>
              <a:rPr lang="cs-CZ" dirty="0">
                <a:solidFill>
                  <a:schemeClr val="tx2"/>
                </a:solidFill>
                <a:cs typeface="Arial"/>
              </a:rPr>
              <a:t> studenty (pokud francouzský školitel souhlasí se studiem či výzkumnou stáží v angličtině)</a:t>
            </a:r>
          </a:p>
          <a:p>
            <a:pPr marL="800100" lvl="1" indent="-342900">
              <a:lnSpc>
                <a:spcPct val="150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cs-CZ" b="1" dirty="0">
                <a:solidFill>
                  <a:schemeClr val="tx2"/>
                </a:solidFill>
                <a:cs typeface="Arial"/>
              </a:rPr>
              <a:t>Typy pobytů</a:t>
            </a:r>
            <a:r>
              <a:rPr lang="cs-CZ" dirty="0">
                <a:solidFill>
                  <a:schemeClr val="tx2"/>
                </a:solidFill>
                <a:cs typeface="Arial"/>
              </a:rPr>
              <a:t>: </a:t>
            </a:r>
          </a:p>
          <a:p>
            <a:pPr marL="1257300" lvl="2" indent="-342900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cs-CZ" u="sng" dirty="0">
                <a:solidFill>
                  <a:schemeClr val="tx2"/>
                </a:solidFill>
                <a:cs typeface="Arial"/>
              </a:rPr>
              <a:t>Studium v rámci </a:t>
            </a:r>
            <a:r>
              <a:rPr lang="cs-CZ" u="sng" dirty="0" err="1">
                <a:solidFill>
                  <a:schemeClr val="tx2"/>
                </a:solidFill>
                <a:cs typeface="Arial"/>
              </a:rPr>
              <a:t>cotutelle</a:t>
            </a:r>
            <a:r>
              <a:rPr lang="cs-CZ" dirty="0">
                <a:solidFill>
                  <a:schemeClr val="tx2"/>
                </a:solidFill>
                <a:cs typeface="Arial"/>
              </a:rPr>
              <a:t>: stipendium udělováno max. na </a:t>
            </a:r>
            <a:r>
              <a:rPr lang="cs-CZ" b="1" dirty="0">
                <a:solidFill>
                  <a:schemeClr val="tx2"/>
                </a:solidFill>
                <a:cs typeface="Arial"/>
              </a:rPr>
              <a:t>3 roky </a:t>
            </a:r>
            <a:r>
              <a:rPr lang="cs-CZ" dirty="0">
                <a:solidFill>
                  <a:schemeClr val="tx2"/>
                </a:solidFill>
                <a:cs typeface="Arial"/>
              </a:rPr>
              <a:t>(3 pobyty ve Francii a každý rok po dobu 5 měsíců pobíráno stipendium), výše: </a:t>
            </a:r>
            <a:r>
              <a:rPr lang="cs-CZ" b="1" dirty="0">
                <a:solidFill>
                  <a:schemeClr val="tx2"/>
                </a:solidFill>
                <a:cs typeface="Arial"/>
              </a:rPr>
              <a:t>1 690 EUR/měsíc</a:t>
            </a:r>
          </a:p>
          <a:p>
            <a:pPr marL="1257300" lvl="2" indent="-342900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cs-CZ" u="sng" dirty="0">
                <a:solidFill>
                  <a:schemeClr val="tx2"/>
                </a:solidFill>
                <a:cs typeface="Arial"/>
              </a:rPr>
              <a:t>Krátkodobá výzkumná stáž</a:t>
            </a:r>
            <a:r>
              <a:rPr lang="cs-CZ" dirty="0">
                <a:solidFill>
                  <a:schemeClr val="tx2"/>
                </a:solidFill>
                <a:cs typeface="Arial"/>
              </a:rPr>
              <a:t>: </a:t>
            </a:r>
            <a:r>
              <a:rPr lang="cs-CZ" b="1" dirty="0">
                <a:solidFill>
                  <a:schemeClr val="tx2"/>
                </a:solidFill>
                <a:cs typeface="Arial"/>
              </a:rPr>
              <a:t>1–3 </a:t>
            </a:r>
            <a:r>
              <a:rPr lang="cs-CZ" dirty="0">
                <a:solidFill>
                  <a:schemeClr val="tx2"/>
                </a:solidFill>
                <a:cs typeface="Arial"/>
              </a:rPr>
              <a:t>měsíce, výše: </a:t>
            </a:r>
            <a:r>
              <a:rPr lang="cs-CZ" b="1" dirty="0">
                <a:solidFill>
                  <a:schemeClr val="tx2"/>
                </a:solidFill>
                <a:cs typeface="Arial"/>
              </a:rPr>
              <a:t>1 704 EUR/měsíc</a:t>
            </a:r>
          </a:p>
          <a:p>
            <a:pPr marL="800100" lvl="1" indent="-342900">
              <a:lnSpc>
                <a:spcPct val="150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cs-CZ" dirty="0">
                <a:solidFill>
                  <a:schemeClr val="tx2"/>
                </a:solidFill>
                <a:cs typeface="Arial"/>
              </a:rPr>
              <a:t>Termín podání přihlášky: </a:t>
            </a:r>
            <a:r>
              <a:rPr lang="cs-CZ" b="1" dirty="0">
                <a:solidFill>
                  <a:schemeClr val="tx2"/>
                </a:solidFill>
                <a:cs typeface="Arial"/>
              </a:rPr>
              <a:t>leden</a:t>
            </a:r>
          </a:p>
          <a:p>
            <a:pPr marL="800100" lvl="1" indent="-342900">
              <a:lnSpc>
                <a:spcPct val="150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cs-CZ" dirty="0">
                <a:solidFill>
                  <a:schemeClr val="tx2"/>
                </a:solidFill>
                <a:cs typeface="Arial"/>
              </a:rPr>
              <a:t>Více informací </a:t>
            </a:r>
            <a:r>
              <a:rPr lang="cs-CZ" b="1" dirty="0">
                <a:solidFill>
                  <a:srgbClr val="C00000"/>
                </a:solidFill>
                <a:cs typeface="Arial"/>
                <a:hlinkClick r:id="rId2">
                  <a:extLst>
                    <a:ext uri="{A12FA001-AC4F-418D-AE19-62706E023703}">
                      <ahyp:hlinkClr xmlns="" xmlns:ahyp="http://schemas.microsoft.com/office/drawing/2018/hyperlinkcolor" xmlns:lc="http://schemas.openxmlformats.org/drawingml/2006/lockedCanvas" val="tx"/>
                    </a:ext>
                  </a:extLst>
                </a:hlinkClick>
              </a:rPr>
              <a:t>ZDE</a:t>
            </a:r>
            <a:r>
              <a:rPr lang="cs-CZ" b="1" dirty="0">
                <a:solidFill>
                  <a:schemeClr val="tx2"/>
                </a:solidFill>
                <a:cs typeface="Arial"/>
              </a:rPr>
              <a:t> a </a:t>
            </a:r>
            <a:r>
              <a:rPr lang="cs-CZ" b="1" dirty="0">
                <a:solidFill>
                  <a:srgbClr val="C00000"/>
                </a:solidFill>
                <a:cs typeface="Arial"/>
                <a:hlinkClick r:id="rId3">
                  <a:extLst>
                    <a:ext uri="{A12FA001-AC4F-418D-AE19-62706E023703}">
                      <ahyp:hlinkClr xmlns="" xmlns:ahyp="http://schemas.microsoft.com/office/drawing/2018/hyperlinkcolor" xmlns:lc="http://schemas.openxmlformats.org/drawingml/2006/lockedCanvas" val="tx"/>
                    </a:ext>
                  </a:extLst>
                </a:hlinkClick>
              </a:rPr>
              <a:t>ZDE</a:t>
            </a:r>
            <a:endParaRPr lang="cs-CZ" b="1" dirty="0">
              <a:solidFill>
                <a:srgbClr val="C00000"/>
              </a:solidFill>
              <a:cs typeface="Arial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52200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CEEPUS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800100" lvl="1" indent="-342900">
              <a:lnSpc>
                <a:spcPct val="150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cs-CZ" dirty="0" err="1">
                <a:solidFill>
                  <a:schemeClr val="tx2"/>
                </a:solidFill>
                <a:cs typeface="Arial"/>
              </a:rPr>
              <a:t>Central</a:t>
            </a:r>
            <a:r>
              <a:rPr lang="cs-CZ" dirty="0">
                <a:solidFill>
                  <a:schemeClr val="tx2"/>
                </a:solidFill>
                <a:cs typeface="Arial"/>
              </a:rPr>
              <a:t> </a:t>
            </a:r>
            <a:r>
              <a:rPr lang="cs-CZ" dirty="0" err="1">
                <a:solidFill>
                  <a:schemeClr val="tx2"/>
                </a:solidFill>
                <a:cs typeface="Arial"/>
              </a:rPr>
              <a:t>European</a:t>
            </a:r>
            <a:r>
              <a:rPr lang="cs-CZ" dirty="0">
                <a:solidFill>
                  <a:schemeClr val="tx2"/>
                </a:solidFill>
                <a:cs typeface="Arial"/>
              </a:rPr>
              <a:t> Exchange </a:t>
            </a:r>
            <a:r>
              <a:rPr lang="cs-CZ" dirty="0" err="1">
                <a:solidFill>
                  <a:schemeClr val="tx2"/>
                </a:solidFill>
                <a:cs typeface="Arial"/>
              </a:rPr>
              <a:t>Programme</a:t>
            </a:r>
            <a:r>
              <a:rPr lang="cs-CZ" dirty="0">
                <a:solidFill>
                  <a:schemeClr val="tx2"/>
                </a:solidFill>
                <a:cs typeface="Arial"/>
              </a:rPr>
              <a:t> </a:t>
            </a:r>
            <a:r>
              <a:rPr lang="cs-CZ" dirty="0" err="1">
                <a:solidFill>
                  <a:schemeClr val="tx2"/>
                </a:solidFill>
                <a:cs typeface="Arial"/>
              </a:rPr>
              <a:t>for</a:t>
            </a:r>
            <a:r>
              <a:rPr lang="cs-CZ" dirty="0">
                <a:solidFill>
                  <a:schemeClr val="tx2"/>
                </a:solidFill>
                <a:cs typeface="Arial"/>
              </a:rPr>
              <a:t> University </a:t>
            </a:r>
            <a:r>
              <a:rPr lang="cs-CZ" dirty="0" err="1">
                <a:solidFill>
                  <a:schemeClr val="tx2"/>
                </a:solidFill>
                <a:cs typeface="Arial"/>
              </a:rPr>
              <a:t>Studies</a:t>
            </a:r>
            <a:endParaRPr lang="cs-CZ" dirty="0">
              <a:solidFill>
                <a:schemeClr val="tx2"/>
              </a:solidFill>
              <a:cs typeface="Arial"/>
            </a:endParaRPr>
          </a:p>
          <a:p>
            <a:pPr marL="800100" lvl="1" indent="-342900">
              <a:lnSpc>
                <a:spcPct val="150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cs-CZ" dirty="0">
                <a:solidFill>
                  <a:schemeClr val="tx2"/>
                </a:solidFill>
                <a:cs typeface="Arial"/>
              </a:rPr>
              <a:t>Financování výjezdů na univerzity v zemích </a:t>
            </a:r>
            <a:r>
              <a:rPr lang="cs-CZ" b="1" dirty="0">
                <a:solidFill>
                  <a:schemeClr val="tx2"/>
                </a:solidFill>
                <a:cs typeface="Arial"/>
              </a:rPr>
              <a:t>střední a jihovýchodní Evropy</a:t>
            </a:r>
          </a:p>
          <a:p>
            <a:pPr marL="800100" lvl="1" indent="-342900">
              <a:lnSpc>
                <a:spcPct val="150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cs-CZ" b="1" dirty="0" smtClean="0">
                <a:solidFill>
                  <a:schemeClr val="tx2"/>
                </a:solidFill>
                <a:cs typeface="Arial"/>
              </a:rPr>
              <a:t>Typy </a:t>
            </a:r>
            <a:r>
              <a:rPr lang="cs-CZ" b="1" dirty="0">
                <a:solidFill>
                  <a:schemeClr val="tx2"/>
                </a:solidFill>
                <a:cs typeface="Arial"/>
              </a:rPr>
              <a:t>mobilit:</a:t>
            </a:r>
          </a:p>
          <a:p>
            <a:pPr marL="1257300" lvl="2" indent="-342900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cs-CZ" sz="1600" dirty="0">
                <a:solidFill>
                  <a:schemeClr val="tx2"/>
                </a:solidFill>
                <a:cs typeface="Arial"/>
              </a:rPr>
              <a:t>krátkodobý pobyt za účelem přípravy závěrečné práce: </a:t>
            </a:r>
            <a:r>
              <a:rPr lang="cs-CZ" sz="1600" b="1" dirty="0">
                <a:solidFill>
                  <a:schemeClr val="tx2"/>
                </a:solidFill>
                <a:cs typeface="Arial"/>
              </a:rPr>
              <a:t>1–2</a:t>
            </a:r>
            <a:r>
              <a:rPr lang="cs-CZ" sz="1600" dirty="0">
                <a:solidFill>
                  <a:schemeClr val="tx2"/>
                </a:solidFill>
                <a:cs typeface="Arial"/>
              </a:rPr>
              <a:t> </a:t>
            </a:r>
            <a:r>
              <a:rPr lang="cs-CZ" sz="1600" b="1" dirty="0">
                <a:solidFill>
                  <a:schemeClr val="tx2"/>
                </a:solidFill>
                <a:cs typeface="Arial"/>
              </a:rPr>
              <a:t>měsíce</a:t>
            </a:r>
            <a:r>
              <a:rPr lang="cs-CZ" sz="1600" dirty="0">
                <a:solidFill>
                  <a:schemeClr val="tx2"/>
                </a:solidFill>
                <a:cs typeface="Arial"/>
              </a:rPr>
              <a:t> </a:t>
            </a:r>
          </a:p>
          <a:p>
            <a:pPr marL="1257300" lvl="2" indent="-342900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cs-CZ" sz="1600" dirty="0">
                <a:solidFill>
                  <a:schemeClr val="tx2"/>
                </a:solidFill>
                <a:cs typeface="Arial"/>
              </a:rPr>
              <a:t>semestrální pobyt: </a:t>
            </a:r>
            <a:r>
              <a:rPr lang="cs-CZ" sz="1600" b="1" dirty="0">
                <a:solidFill>
                  <a:schemeClr val="tx2"/>
                </a:solidFill>
                <a:cs typeface="Arial"/>
              </a:rPr>
              <a:t>3–10</a:t>
            </a:r>
            <a:r>
              <a:rPr lang="cs-CZ" sz="1600" dirty="0">
                <a:solidFill>
                  <a:schemeClr val="tx2"/>
                </a:solidFill>
                <a:cs typeface="Arial"/>
              </a:rPr>
              <a:t> </a:t>
            </a:r>
            <a:r>
              <a:rPr lang="cs-CZ" sz="1600" b="1" dirty="0">
                <a:solidFill>
                  <a:schemeClr val="tx2"/>
                </a:solidFill>
                <a:cs typeface="Arial"/>
              </a:rPr>
              <a:t>měsíců</a:t>
            </a:r>
          </a:p>
          <a:p>
            <a:pPr marL="1257300" lvl="2" indent="-342900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cs-CZ" sz="1600" dirty="0">
                <a:solidFill>
                  <a:schemeClr val="tx2"/>
                </a:solidFill>
                <a:cs typeface="Arial"/>
              </a:rPr>
              <a:t>odborná exkurze: </a:t>
            </a:r>
            <a:r>
              <a:rPr lang="cs-CZ" sz="1600" b="1" dirty="0">
                <a:solidFill>
                  <a:schemeClr val="tx2"/>
                </a:solidFill>
                <a:cs typeface="Arial"/>
              </a:rPr>
              <a:t>3–5 dnů</a:t>
            </a:r>
          </a:p>
          <a:p>
            <a:pPr marL="1257300" lvl="2" indent="-342900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cs-CZ" sz="1600" dirty="0">
                <a:solidFill>
                  <a:schemeClr val="tx2"/>
                </a:solidFill>
                <a:cs typeface="Arial"/>
              </a:rPr>
              <a:t>letní škola: </a:t>
            </a:r>
            <a:r>
              <a:rPr lang="cs-CZ" sz="1600" b="1" dirty="0">
                <a:solidFill>
                  <a:schemeClr val="tx2"/>
                </a:solidFill>
                <a:cs typeface="Arial"/>
              </a:rPr>
              <a:t>6–30 dnů</a:t>
            </a:r>
          </a:p>
          <a:p>
            <a:pPr marL="800100" lvl="1" indent="-342900">
              <a:lnSpc>
                <a:spcPct val="150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cs-CZ" b="1" dirty="0">
                <a:solidFill>
                  <a:schemeClr val="tx2"/>
                </a:solidFill>
                <a:cs typeface="Arial"/>
              </a:rPr>
              <a:t>Financování</a:t>
            </a:r>
            <a:r>
              <a:rPr lang="cs-CZ" dirty="0">
                <a:solidFill>
                  <a:schemeClr val="tx2"/>
                </a:solidFill>
                <a:cs typeface="Arial"/>
              </a:rPr>
              <a:t>: stipendia vyplácena v hostitelské zemi po příjezdu, </a:t>
            </a:r>
            <a:r>
              <a:rPr lang="cs-CZ" b="1" dirty="0">
                <a:solidFill>
                  <a:schemeClr val="tx2"/>
                </a:solidFill>
                <a:cs typeface="Arial"/>
              </a:rPr>
              <a:t>liší se</a:t>
            </a:r>
            <a:r>
              <a:rPr lang="cs-CZ" dirty="0">
                <a:solidFill>
                  <a:schemeClr val="tx2"/>
                </a:solidFill>
                <a:cs typeface="Arial"/>
              </a:rPr>
              <a:t>, nejpřesnější </a:t>
            </a:r>
            <a:r>
              <a:rPr lang="cs-CZ" dirty="0" err="1">
                <a:solidFill>
                  <a:schemeClr val="tx2"/>
                </a:solidFill>
                <a:cs typeface="Arial"/>
              </a:rPr>
              <a:t>info</a:t>
            </a:r>
            <a:r>
              <a:rPr lang="cs-CZ" dirty="0">
                <a:solidFill>
                  <a:schemeClr val="tx2"/>
                </a:solidFill>
                <a:cs typeface="Arial"/>
              </a:rPr>
              <a:t> </a:t>
            </a:r>
            <a:r>
              <a:rPr lang="cs-CZ" b="1" dirty="0">
                <a:solidFill>
                  <a:srgbClr val="C00000"/>
                </a:solidFill>
                <a:cs typeface="Arial"/>
                <a:hlinkClick r:id="rId2">
                  <a:extLst>
                    <a:ext uri="{A12FA001-AC4F-418D-AE19-62706E023703}">
                      <ahyp:hlinkClr xmlns="" xmlns:ahyp="http://schemas.microsoft.com/office/drawing/2018/hyperlinkcolor" xmlns:lc="http://schemas.openxmlformats.org/drawingml/2006/lockedCanvas" val="tx"/>
                    </a:ext>
                  </a:extLst>
                </a:hlinkClick>
              </a:rPr>
              <a:t>na webu</a:t>
            </a:r>
            <a:r>
              <a:rPr lang="cs-CZ" b="1" dirty="0">
                <a:solidFill>
                  <a:srgbClr val="C00000"/>
                </a:solidFill>
                <a:cs typeface="Arial"/>
              </a:rPr>
              <a:t> </a:t>
            </a:r>
            <a:r>
              <a:rPr lang="cs-CZ" dirty="0">
                <a:solidFill>
                  <a:schemeClr val="tx2"/>
                </a:solidFill>
                <a:cs typeface="Arial"/>
              </a:rPr>
              <a:t>po </a:t>
            </a:r>
            <a:r>
              <a:rPr lang="cs-CZ" dirty="0" err="1">
                <a:solidFill>
                  <a:schemeClr val="tx2"/>
                </a:solidFill>
                <a:cs typeface="Arial"/>
              </a:rPr>
              <a:t>rozkliknutí</a:t>
            </a:r>
            <a:r>
              <a:rPr lang="cs-CZ" dirty="0">
                <a:solidFill>
                  <a:schemeClr val="tx2"/>
                </a:solidFill>
                <a:cs typeface="Arial"/>
              </a:rPr>
              <a:t> jednotlivých vlajek dole na liště </a:t>
            </a:r>
          </a:p>
          <a:p>
            <a:pPr marL="800100" lvl="1" indent="-342900">
              <a:lnSpc>
                <a:spcPct val="150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cs-CZ" dirty="0">
                <a:solidFill>
                  <a:schemeClr val="tx2"/>
                </a:solidFill>
                <a:cs typeface="Arial"/>
              </a:rPr>
              <a:t>Termín podání přihlášky: </a:t>
            </a:r>
            <a:r>
              <a:rPr lang="cs-CZ" b="1" dirty="0">
                <a:solidFill>
                  <a:schemeClr val="tx2"/>
                </a:solidFill>
                <a:cs typeface="Arial"/>
              </a:rPr>
              <a:t>liší se </a:t>
            </a:r>
            <a:r>
              <a:rPr lang="cs-CZ" dirty="0">
                <a:solidFill>
                  <a:schemeClr val="tx2"/>
                </a:solidFill>
                <a:cs typeface="Arial"/>
              </a:rPr>
              <a:t>dle typů mobilit</a:t>
            </a:r>
          </a:p>
          <a:p>
            <a:pPr marL="800100" lvl="1" indent="-342900">
              <a:lnSpc>
                <a:spcPct val="150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cs-CZ" dirty="0">
                <a:solidFill>
                  <a:schemeClr val="tx2"/>
                </a:solidFill>
                <a:cs typeface="Arial"/>
              </a:rPr>
              <a:t>Více informací </a:t>
            </a:r>
            <a:r>
              <a:rPr lang="cs-CZ" b="1" dirty="0">
                <a:solidFill>
                  <a:srgbClr val="C00000"/>
                </a:solidFill>
                <a:cs typeface="Arial"/>
                <a:hlinkClick r:id="rId3">
                  <a:extLst>
                    <a:ext uri="{A12FA001-AC4F-418D-AE19-62706E023703}">
                      <ahyp:hlinkClr xmlns="" xmlns:ahyp="http://schemas.microsoft.com/office/drawing/2018/hyperlinkcolor" xmlns:lc="http://schemas.openxmlformats.org/drawingml/2006/lockedCanvas" val="tx"/>
                    </a:ext>
                  </a:extLst>
                </a:hlinkClick>
              </a:rPr>
              <a:t>ZDE</a:t>
            </a:r>
            <a:r>
              <a:rPr lang="cs-CZ" dirty="0">
                <a:solidFill>
                  <a:schemeClr val="tx2"/>
                </a:solidFill>
                <a:cs typeface="Arial"/>
              </a:rPr>
              <a:t> a </a:t>
            </a:r>
            <a:r>
              <a:rPr lang="cs-CZ" b="1" dirty="0">
                <a:solidFill>
                  <a:srgbClr val="C00000"/>
                </a:solidFill>
                <a:cs typeface="Arial"/>
                <a:hlinkClick r:id="rId2">
                  <a:extLst>
                    <a:ext uri="{A12FA001-AC4F-418D-AE19-62706E023703}">
                      <ahyp:hlinkClr xmlns="" xmlns:ahyp="http://schemas.microsoft.com/office/drawing/2018/hyperlinkcolor" xmlns:lc="http://schemas.openxmlformats.org/drawingml/2006/lockedCanvas" val="tx"/>
                    </a:ext>
                  </a:extLst>
                </a:hlinkClick>
              </a:rPr>
              <a:t>ZDE</a:t>
            </a:r>
            <a:r>
              <a:rPr lang="cs-CZ" dirty="0">
                <a:solidFill>
                  <a:srgbClr val="C00000"/>
                </a:solidFill>
                <a:cs typeface="Arial"/>
              </a:rPr>
              <a:t> </a:t>
            </a:r>
          </a:p>
          <a:p>
            <a:endParaRPr lang="cs-CZ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F2A15E0D-119B-122D-BF5A-79E6C10BEE0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01870" y="172959"/>
            <a:ext cx="5185083" cy="2329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44687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Stipendijní program SYLFF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800100" lvl="1" indent="-342900">
              <a:lnSpc>
                <a:spcPct val="150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cs-CZ" dirty="0">
                <a:solidFill>
                  <a:schemeClr val="tx2"/>
                </a:solidFill>
                <a:cs typeface="Arial"/>
              </a:rPr>
              <a:t>Pro studenty </a:t>
            </a:r>
            <a:r>
              <a:rPr lang="cs-CZ" b="1" dirty="0" err="1">
                <a:solidFill>
                  <a:schemeClr val="tx2"/>
                </a:solidFill>
                <a:cs typeface="Arial"/>
              </a:rPr>
              <a:t>sociálněvědních</a:t>
            </a:r>
            <a:r>
              <a:rPr lang="cs-CZ" b="1" dirty="0">
                <a:solidFill>
                  <a:schemeClr val="tx2"/>
                </a:solidFill>
                <a:cs typeface="Arial"/>
              </a:rPr>
              <a:t> nebo humanitních oborů</a:t>
            </a:r>
            <a:r>
              <a:rPr lang="cs-CZ" dirty="0">
                <a:solidFill>
                  <a:schemeClr val="tx2"/>
                </a:solidFill>
                <a:cs typeface="Arial"/>
              </a:rPr>
              <a:t> s vůdčím potenciálem</a:t>
            </a:r>
          </a:p>
          <a:p>
            <a:pPr marL="800100" lvl="1" indent="-342900">
              <a:lnSpc>
                <a:spcPct val="150000"/>
              </a:lnSpc>
              <a:buClr>
                <a:srgbClr val="C00000"/>
              </a:buClr>
              <a:buFont typeface="Arial,Sans-Serif" panose="020B0604020202020204" pitchFamily="34" charset="0"/>
              <a:buChar char="•"/>
            </a:pPr>
            <a:r>
              <a:rPr lang="cs-CZ" dirty="0">
                <a:solidFill>
                  <a:schemeClr val="tx2"/>
                </a:solidFill>
                <a:cs typeface="Arial"/>
              </a:rPr>
              <a:t>Důležitým kritériem je </a:t>
            </a:r>
            <a:r>
              <a:rPr lang="cs-CZ" b="1" dirty="0">
                <a:solidFill>
                  <a:schemeClr val="tx2"/>
                </a:solidFill>
                <a:cs typeface="Arial"/>
              </a:rPr>
              <a:t>přínos</a:t>
            </a:r>
            <a:r>
              <a:rPr lang="cs-CZ" dirty="0">
                <a:solidFill>
                  <a:schemeClr val="tx2"/>
                </a:solidFill>
                <a:cs typeface="Arial"/>
              </a:rPr>
              <a:t> disertačního výzkumu pro společnost</a:t>
            </a:r>
            <a:endParaRPr lang="en-US" dirty="0">
              <a:solidFill>
                <a:schemeClr val="tx2"/>
              </a:solidFill>
              <a:cs typeface="Arial"/>
            </a:endParaRPr>
          </a:p>
          <a:p>
            <a:pPr marL="800100" lvl="1" indent="-342900">
              <a:lnSpc>
                <a:spcPct val="150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cs-CZ" dirty="0">
                <a:solidFill>
                  <a:schemeClr val="tx2"/>
                </a:solidFill>
                <a:cs typeface="Arial"/>
              </a:rPr>
              <a:t>Určeno pouze pro </a:t>
            </a:r>
            <a:r>
              <a:rPr lang="cs-CZ" b="1" dirty="0">
                <a:solidFill>
                  <a:schemeClr val="tx2"/>
                </a:solidFill>
                <a:cs typeface="Arial"/>
              </a:rPr>
              <a:t>doktorandy</a:t>
            </a:r>
            <a:endParaRPr lang="cs-CZ" dirty="0">
              <a:solidFill>
                <a:schemeClr val="tx2"/>
              </a:solidFill>
            </a:endParaRPr>
          </a:p>
          <a:p>
            <a:pPr marL="1257300" lvl="2" indent="-342900">
              <a:lnSpc>
                <a:spcPct val="150000"/>
              </a:lnSpc>
              <a:buClr>
                <a:srgbClr val="C00000"/>
              </a:buClr>
              <a:buFont typeface="Wingdings" panose="020B0604020202020204" pitchFamily="34" charset="0"/>
              <a:buChar char="ü"/>
            </a:pPr>
            <a:r>
              <a:rPr lang="cs-CZ" sz="1600" dirty="0">
                <a:solidFill>
                  <a:schemeClr val="tx2"/>
                </a:solidFill>
                <a:cs typeface="Arial" panose="020B0604020202020204"/>
              </a:rPr>
              <a:t>Pozor: během čerpání stipendia je nutné dokončit disertaci nebo zpracovat její podstatnou část</a:t>
            </a:r>
            <a:endParaRPr lang="cs-CZ" dirty="0">
              <a:solidFill>
                <a:schemeClr val="tx2"/>
              </a:solidFill>
              <a:cs typeface="Arial"/>
            </a:endParaRPr>
          </a:p>
          <a:p>
            <a:pPr marL="800100" lvl="1" indent="-342900">
              <a:lnSpc>
                <a:spcPct val="150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cs-CZ" dirty="0">
                <a:solidFill>
                  <a:schemeClr val="tx2"/>
                </a:solidFill>
                <a:cs typeface="Arial"/>
              </a:rPr>
              <a:t>Výše stipendia: </a:t>
            </a:r>
            <a:r>
              <a:rPr lang="cs-CZ" b="1" dirty="0">
                <a:solidFill>
                  <a:schemeClr val="tx2"/>
                </a:solidFill>
                <a:cs typeface="Arial"/>
              </a:rPr>
              <a:t>12 500 USD/rok</a:t>
            </a:r>
            <a:r>
              <a:rPr lang="cs-CZ" dirty="0">
                <a:solidFill>
                  <a:schemeClr val="tx2"/>
                </a:solidFill>
                <a:cs typeface="Arial"/>
              </a:rPr>
              <a:t>, součástí je libovolný zahraniční výjezd</a:t>
            </a:r>
          </a:p>
          <a:p>
            <a:pPr marL="800100" lvl="1" indent="-342900">
              <a:lnSpc>
                <a:spcPct val="150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cs-CZ" b="1" dirty="0">
                <a:solidFill>
                  <a:schemeClr val="tx2"/>
                </a:solidFill>
                <a:cs typeface="Arial"/>
              </a:rPr>
              <a:t>Podmínky</a:t>
            </a:r>
            <a:r>
              <a:rPr lang="cs-CZ" dirty="0">
                <a:solidFill>
                  <a:schemeClr val="tx2"/>
                </a:solidFill>
                <a:cs typeface="Arial"/>
              </a:rPr>
              <a:t>: </a:t>
            </a:r>
          </a:p>
          <a:p>
            <a:pPr marL="1257300" lvl="2" indent="-342900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cs-CZ" sz="1600" dirty="0">
                <a:solidFill>
                  <a:schemeClr val="tx2"/>
                </a:solidFill>
                <a:cs typeface="Arial"/>
              </a:rPr>
              <a:t>V době podání přihlášky musí být student nejvýše ve </a:t>
            </a:r>
            <a:r>
              <a:rPr lang="cs-CZ" sz="1600" b="1" dirty="0">
                <a:solidFill>
                  <a:schemeClr val="tx2"/>
                </a:solidFill>
                <a:cs typeface="Arial"/>
              </a:rPr>
              <a:t>3. ročníku </a:t>
            </a:r>
            <a:r>
              <a:rPr lang="cs-CZ" sz="1600" dirty="0">
                <a:solidFill>
                  <a:schemeClr val="tx2"/>
                </a:solidFill>
                <a:cs typeface="Arial"/>
              </a:rPr>
              <a:t>denní formy doktorského studia </a:t>
            </a:r>
            <a:endParaRPr lang="cs-CZ" dirty="0">
              <a:solidFill>
                <a:schemeClr val="tx2"/>
              </a:solidFill>
              <a:cs typeface="Arial"/>
            </a:endParaRPr>
          </a:p>
          <a:p>
            <a:pPr marL="1257300" lvl="2" indent="-342900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cs-CZ" sz="1600" dirty="0">
                <a:solidFill>
                  <a:schemeClr val="tx2"/>
                </a:solidFill>
                <a:cs typeface="Arial"/>
              </a:rPr>
              <a:t>Musí studovat na některé z těchto fakult: </a:t>
            </a:r>
            <a:r>
              <a:rPr lang="cs-CZ" sz="1600" b="1" dirty="0">
                <a:solidFill>
                  <a:schemeClr val="tx2"/>
                </a:solidFill>
                <a:cs typeface="Arial"/>
              </a:rPr>
              <a:t>FF, FHS, FSV, PF, </a:t>
            </a:r>
            <a:r>
              <a:rPr lang="cs-CZ" sz="1600" b="1" dirty="0" err="1">
                <a:solidFill>
                  <a:schemeClr val="tx2"/>
                </a:solidFill>
                <a:cs typeface="Arial"/>
              </a:rPr>
              <a:t>PedF</a:t>
            </a:r>
            <a:r>
              <a:rPr lang="cs-CZ" sz="1600" b="1" dirty="0">
                <a:solidFill>
                  <a:schemeClr val="tx2"/>
                </a:solidFill>
                <a:cs typeface="Arial"/>
              </a:rPr>
              <a:t>, HTF, ETF, KTF</a:t>
            </a:r>
          </a:p>
          <a:p>
            <a:pPr marL="800100" lvl="1" indent="-342900">
              <a:lnSpc>
                <a:spcPct val="150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cs-CZ" b="1" dirty="0">
                <a:solidFill>
                  <a:schemeClr val="tx2"/>
                </a:solidFill>
                <a:cs typeface="Arial"/>
              </a:rPr>
              <a:t>Termín podání přihlášky</a:t>
            </a:r>
            <a:r>
              <a:rPr lang="cs-CZ" dirty="0">
                <a:solidFill>
                  <a:schemeClr val="tx2"/>
                </a:solidFill>
                <a:cs typeface="Arial"/>
              </a:rPr>
              <a:t>: zpravidla </a:t>
            </a:r>
            <a:r>
              <a:rPr lang="cs-CZ" b="1" dirty="0">
                <a:solidFill>
                  <a:schemeClr val="tx2"/>
                </a:solidFill>
                <a:cs typeface="Arial"/>
              </a:rPr>
              <a:t>konec dubna</a:t>
            </a:r>
            <a:r>
              <a:rPr lang="cs-CZ" dirty="0">
                <a:solidFill>
                  <a:schemeClr val="tx2"/>
                </a:solidFill>
                <a:cs typeface="Arial"/>
              </a:rPr>
              <a:t>, sbírají fakultní koordinátoři</a:t>
            </a:r>
          </a:p>
          <a:p>
            <a:pPr marL="800100" lvl="1" indent="-342900">
              <a:lnSpc>
                <a:spcPct val="150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cs-CZ" dirty="0">
                <a:solidFill>
                  <a:schemeClr val="tx2"/>
                </a:solidFill>
                <a:cs typeface="Arial"/>
              </a:rPr>
              <a:t>Více informací </a:t>
            </a:r>
            <a:r>
              <a:rPr lang="cs-CZ" b="1" dirty="0">
                <a:solidFill>
                  <a:srgbClr val="C00000"/>
                </a:solidFill>
                <a:cs typeface="Arial"/>
                <a:hlinkClick r:id="rId2">
                  <a:extLst>
                    <a:ext uri="{A12FA001-AC4F-418D-AE19-62706E023703}">
                      <ahyp:hlinkClr xmlns="" xmlns:ahyp="http://schemas.microsoft.com/office/drawing/2018/hyperlinkcolor" xmlns:lc="http://schemas.openxmlformats.org/drawingml/2006/lockedCanvas" val="tx"/>
                    </a:ext>
                  </a:extLst>
                </a:hlinkClick>
              </a:rPr>
              <a:t>ZDE</a:t>
            </a:r>
            <a:endParaRPr lang="cs-CZ" b="1" dirty="0">
              <a:solidFill>
                <a:srgbClr val="C00000"/>
              </a:solidFill>
              <a:cs typeface="Arial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629134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Mimořádné účelové stipendium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Mělo by být až poslední možností</a:t>
            </a:r>
          </a:p>
          <a:p>
            <a:r>
              <a:rPr lang="cs-CZ" dirty="0" smtClean="0"/>
              <a:t>Omezený budget pro všechny studenty </a:t>
            </a:r>
            <a:r>
              <a:rPr lang="cs-CZ" dirty="0" err="1" smtClean="0"/>
              <a:t>PedF</a:t>
            </a:r>
            <a:endParaRPr lang="cs-CZ" dirty="0" smtClean="0"/>
          </a:p>
          <a:p>
            <a:r>
              <a:rPr lang="cs-CZ" dirty="0" smtClean="0"/>
              <a:t>Formulář k dispozici na katedře nebo na požádání na OZV</a:t>
            </a:r>
          </a:p>
          <a:p>
            <a:r>
              <a:rPr lang="cs-CZ" dirty="0" smtClean="0"/>
              <a:t>Povinnou přílohou motivační dopis</a:t>
            </a:r>
          </a:p>
          <a:p>
            <a:r>
              <a:rPr lang="cs-CZ" dirty="0" smtClean="0"/>
              <a:t>Odevzdání alespoň měsíc předem!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74669" y="925484"/>
            <a:ext cx="4395696" cy="5795910"/>
          </a:xfrm>
          <a:prstGeom prst="rect">
            <a:avLst/>
          </a:prstGeom>
        </p:spPr>
      </p:pic>
      <p:sp>
        <p:nvSpPr>
          <p:cNvPr id="5" name="TextovéPole 4"/>
          <p:cNvSpPr txBox="1"/>
          <p:nvPr/>
        </p:nvSpPr>
        <p:spPr>
          <a:xfrm rot="19676735">
            <a:off x="8470218" y="2781402"/>
            <a:ext cx="26047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5400" dirty="0" smtClean="0">
                <a:solidFill>
                  <a:schemeClr val="bg1">
                    <a:lumMod val="75000"/>
                  </a:schemeClr>
                </a:solidFill>
              </a:rPr>
              <a:t>VZOR</a:t>
            </a:r>
            <a:endParaRPr lang="cs-CZ" sz="54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48884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cs typeface="Arial"/>
              </a:rPr>
              <a:t>Kde hledat informace?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cs typeface="Arial"/>
              </a:rPr>
              <a:t>Celkový souhrn stipendijních programů a dalších možností najdete na </a:t>
            </a:r>
            <a:r>
              <a:rPr lang="cs-CZ" b="1" dirty="0">
                <a:cs typeface="Arial"/>
                <a:hlinkClick r:id="rId2"/>
              </a:rPr>
              <a:t>webu UK</a:t>
            </a:r>
            <a:endParaRPr lang="cs-CZ" b="1" dirty="0">
              <a:cs typeface="Arial"/>
            </a:endParaRPr>
          </a:p>
          <a:p>
            <a:r>
              <a:rPr lang="cs-CZ" b="1" dirty="0">
                <a:cs typeface="Arial"/>
              </a:rPr>
              <a:t>Charles </a:t>
            </a:r>
            <a:r>
              <a:rPr lang="cs-CZ" b="1" dirty="0" err="1">
                <a:cs typeface="Arial"/>
              </a:rPr>
              <a:t>Abroad</a:t>
            </a:r>
            <a:r>
              <a:rPr lang="cs-CZ" b="1" dirty="0">
                <a:cs typeface="Arial"/>
              </a:rPr>
              <a:t> </a:t>
            </a:r>
            <a:r>
              <a:rPr lang="cs-CZ" dirty="0">
                <a:cs typeface="Arial"/>
              </a:rPr>
              <a:t>sdílí stipendia, možnosti mobilit a další výhodné nabídky v sekci příležitosti </a:t>
            </a:r>
            <a:r>
              <a:rPr lang="cs-CZ" b="1" dirty="0">
                <a:cs typeface="Arial"/>
                <a:hlinkClick r:id="rId3"/>
              </a:rPr>
              <a:t>na webu</a:t>
            </a:r>
            <a:r>
              <a:rPr lang="cs-CZ" dirty="0">
                <a:cs typeface="Arial"/>
              </a:rPr>
              <a:t>, kde se můžete přihlásit k odběru příležitostí do e-mailu podle oboru a stupně studia</a:t>
            </a:r>
            <a:endParaRPr lang="cs-CZ" dirty="0"/>
          </a:p>
          <a:p>
            <a:pPr lvl="1">
              <a:buFont typeface="Wingdings" panose="020B0604020202020204" pitchFamily="34" charset="0"/>
              <a:buChar char="ü"/>
            </a:pPr>
            <a:r>
              <a:rPr lang="cs-CZ" dirty="0">
                <a:cs typeface="Arial"/>
              </a:rPr>
              <a:t>Nejlepší nabídky jsou poté sdíleny na </a:t>
            </a:r>
            <a:r>
              <a:rPr lang="cs-CZ" b="1" dirty="0" err="1">
                <a:cs typeface="Arial"/>
                <a:hlinkClick r:id="rId4">
                  <a:extLst>
                    <a:ext uri="{A12FA001-AC4F-418D-AE19-62706E023703}">
                      <ahyp:hlinkClr xmlns="" xmlns:ahyp="http://schemas.microsoft.com/office/drawing/2018/hyperlinkcolor" xmlns:lc="http://schemas.openxmlformats.org/drawingml/2006/lockedCanvas" val="tx"/>
                    </a:ext>
                  </a:extLst>
                </a:hlinkClick>
              </a:rPr>
              <a:t>instagramu</a:t>
            </a:r>
            <a:r>
              <a:rPr lang="cs-CZ" dirty="0">
                <a:cs typeface="Arial"/>
              </a:rPr>
              <a:t> Charles </a:t>
            </a:r>
            <a:r>
              <a:rPr lang="cs-CZ" dirty="0" err="1">
                <a:cs typeface="Arial"/>
              </a:rPr>
              <a:t>Abroad</a:t>
            </a:r>
            <a:r>
              <a:rPr lang="cs-CZ" dirty="0">
                <a:cs typeface="Arial"/>
              </a:rPr>
              <a:t>, kde se můžete dozvědět více také o zkušenostech dalších studentů</a:t>
            </a:r>
          </a:p>
          <a:p>
            <a:r>
              <a:rPr lang="cs-CZ" dirty="0">
                <a:cs typeface="Arial"/>
              </a:rPr>
              <a:t>Doporučujeme také sledovat stránky </a:t>
            </a:r>
            <a:r>
              <a:rPr lang="cs-CZ" b="1" dirty="0">
                <a:cs typeface="Arial"/>
                <a:hlinkClick r:id="rId5"/>
              </a:rPr>
              <a:t>Domu zahraniční spolupráce</a:t>
            </a:r>
            <a:r>
              <a:rPr lang="cs-CZ" b="1" dirty="0">
                <a:cs typeface="Arial"/>
              </a:rPr>
              <a:t> </a:t>
            </a:r>
            <a:r>
              <a:rPr lang="cs-CZ" dirty="0">
                <a:cs typeface="Arial"/>
              </a:rPr>
              <a:t>a odebírat jejich </a:t>
            </a:r>
            <a:r>
              <a:rPr lang="cs-CZ" dirty="0" err="1">
                <a:cs typeface="Arial"/>
              </a:rPr>
              <a:t>newsletter</a:t>
            </a:r>
            <a:endParaRPr lang="cs-CZ" dirty="0">
              <a:cs typeface="Arial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06111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Kontakt na administrativní pracovníky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Petra Zákoutská (OZV)</a:t>
            </a:r>
          </a:p>
          <a:p>
            <a:pPr lvl="1"/>
            <a:r>
              <a:rPr lang="cs-CZ" dirty="0" smtClean="0">
                <a:hlinkClick r:id="rId2"/>
              </a:rPr>
              <a:t>Petra.zakoutska@pedf.cuni.cz</a:t>
            </a:r>
            <a:endParaRPr lang="cs-CZ" dirty="0" smtClean="0"/>
          </a:p>
          <a:p>
            <a:pPr lvl="1"/>
            <a:r>
              <a:rPr lang="cs-CZ" dirty="0" smtClean="0"/>
              <a:t>Evidence stáží, administrace Erasmus, Fond Mobility, Point, Mimořádné účelové stipendium</a:t>
            </a:r>
          </a:p>
          <a:p>
            <a:r>
              <a:rPr lang="cs-CZ" dirty="0" smtClean="0"/>
              <a:t>PhDr. Iva Beránková (OZV)</a:t>
            </a:r>
          </a:p>
          <a:p>
            <a:pPr lvl="1"/>
            <a:r>
              <a:rPr lang="cs-CZ" dirty="0" smtClean="0"/>
              <a:t>Iva.berankova@pedf.cuni.cz</a:t>
            </a:r>
          </a:p>
          <a:p>
            <a:pPr lvl="1"/>
            <a:r>
              <a:rPr lang="cs-CZ" dirty="0" smtClean="0"/>
              <a:t>Administrace pracovních cest</a:t>
            </a:r>
          </a:p>
          <a:p>
            <a:r>
              <a:rPr lang="cs-CZ" dirty="0" smtClean="0"/>
              <a:t>Mgr. Ivana Metelková (OVČ)</a:t>
            </a:r>
          </a:p>
          <a:p>
            <a:pPr lvl="1"/>
            <a:r>
              <a:rPr lang="cs-CZ" dirty="0" smtClean="0"/>
              <a:t>Ivana.metelkova@pedf.cuni.cz</a:t>
            </a:r>
          </a:p>
          <a:p>
            <a:pPr lvl="1"/>
            <a:r>
              <a:rPr lang="cs-CZ" dirty="0" smtClean="0"/>
              <a:t>GAUK, GAČR, TAČR, SYLF, vědecké projekty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913193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Důležité odkazy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Stránky OZV	</a:t>
            </a:r>
          </a:p>
          <a:p>
            <a:pPr lvl="1"/>
            <a:r>
              <a:rPr lang="cs-CZ" dirty="0" smtClean="0"/>
              <a:t>Informace pro doktorandy – </a:t>
            </a:r>
            <a:r>
              <a:rPr lang="cs-CZ" dirty="0" smtClean="0">
                <a:hlinkClick r:id="rId2"/>
              </a:rPr>
              <a:t>ZDE</a:t>
            </a:r>
            <a:endParaRPr lang="cs-CZ" dirty="0" smtClean="0"/>
          </a:p>
          <a:p>
            <a:pPr lvl="1"/>
            <a:r>
              <a:rPr lang="cs-CZ" dirty="0" smtClean="0"/>
              <a:t>Aktuality OZV - </a:t>
            </a:r>
            <a:r>
              <a:rPr lang="cs-CZ" dirty="0" smtClean="0">
                <a:hlinkClick r:id="rId3"/>
              </a:rPr>
              <a:t>ZDE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96130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Podklady pro schválení stáže jako plnění studijní povinnosti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2160589"/>
            <a:ext cx="8716048" cy="4298400"/>
          </a:xfrm>
        </p:spPr>
        <p:txBody>
          <a:bodyPr>
            <a:normAutofit fontScale="92500" lnSpcReduction="10000"/>
          </a:bodyPr>
          <a:lstStyle/>
          <a:p>
            <a:r>
              <a:rPr lang="cs-CZ" dirty="0" smtClean="0"/>
              <a:t>Před konáním stáže (nejpozději den před odjezdem)</a:t>
            </a:r>
          </a:p>
          <a:p>
            <a:pPr lvl="1"/>
            <a:r>
              <a:rPr lang="cs-CZ" dirty="0" smtClean="0"/>
              <a:t>Založení stáže v modulu </a:t>
            </a:r>
            <a:r>
              <a:rPr lang="cs-CZ" b="1" dirty="0" smtClean="0"/>
              <a:t>EVIDENCE STÁŽÍ </a:t>
            </a:r>
            <a:r>
              <a:rPr lang="cs-CZ" dirty="0" smtClean="0"/>
              <a:t>(SIS)</a:t>
            </a:r>
          </a:p>
          <a:p>
            <a:pPr lvl="2"/>
            <a:r>
              <a:rPr lang="cs-CZ" dirty="0" smtClean="0"/>
              <a:t>Vložení povinných podpůrných dokumentů</a:t>
            </a:r>
          </a:p>
          <a:p>
            <a:pPr lvl="3"/>
            <a:r>
              <a:rPr lang="cs-CZ" dirty="0" smtClean="0"/>
              <a:t>Oficiální zvací dopis ze zahraniční instituce</a:t>
            </a:r>
          </a:p>
          <a:p>
            <a:pPr lvl="3"/>
            <a:r>
              <a:rPr lang="cs-CZ" dirty="0" smtClean="0"/>
              <a:t>Souhlas školitele se stáží (forma není daná, může být i formou emailu)</a:t>
            </a:r>
          </a:p>
          <a:p>
            <a:pPr lvl="3"/>
            <a:endParaRPr lang="cs-CZ" dirty="0"/>
          </a:p>
          <a:p>
            <a:endParaRPr lang="cs-CZ" dirty="0" smtClean="0"/>
          </a:p>
          <a:p>
            <a:r>
              <a:rPr lang="cs-CZ" dirty="0" smtClean="0"/>
              <a:t>Po návratu</a:t>
            </a:r>
          </a:p>
          <a:p>
            <a:pPr lvl="1"/>
            <a:r>
              <a:rPr lang="cs-CZ" dirty="0" smtClean="0"/>
              <a:t>Zaslání/odevzdání dokumentu </a:t>
            </a:r>
            <a:r>
              <a:rPr lang="cs-CZ" b="1" dirty="0" smtClean="0"/>
              <a:t>CONFIRMATION OF STAY </a:t>
            </a:r>
            <a:r>
              <a:rPr lang="cs-CZ" dirty="0" smtClean="0"/>
              <a:t>na OZV</a:t>
            </a:r>
          </a:p>
          <a:p>
            <a:pPr lvl="1"/>
            <a:endParaRPr lang="cs-CZ" dirty="0"/>
          </a:p>
          <a:p>
            <a:pPr lvl="1"/>
            <a:r>
              <a:rPr lang="cs-CZ" i="1" dirty="0" smtClean="0"/>
              <a:t>Od akademického roku 2025/2026 by měly být v Evidenci stáží veškeré výjezdy studentů bez ohledu na to, zda se jedná o plnění studijní povinnosti!</a:t>
            </a:r>
          </a:p>
          <a:p>
            <a:pPr lvl="1"/>
            <a:r>
              <a:rPr lang="cs-CZ" i="1" dirty="0" smtClean="0"/>
              <a:t>OZV stáže pouze eviduje. Nejsme způsobilí hodnotit, zda je stáž dostačující/vhodná k plnění studijní povinnosti. </a:t>
            </a:r>
            <a:endParaRPr lang="cs-CZ" i="1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9116" y="3725342"/>
            <a:ext cx="11410142" cy="4338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15944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Erasmus+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000" dirty="0">
                <a:cs typeface="Arial"/>
              </a:rPr>
              <a:t>Lze vyjet do </a:t>
            </a:r>
            <a:r>
              <a:rPr lang="cs-CZ" sz="2000" b="1" dirty="0">
                <a:cs typeface="Arial"/>
                <a:hlinkClick r:id="rId2"/>
              </a:rPr>
              <a:t>každé země zapojené do programu Erasmus+</a:t>
            </a:r>
            <a:r>
              <a:rPr lang="cs-CZ" sz="2000" dirty="0">
                <a:cs typeface="Arial"/>
                <a:hlinkClick r:id="rId2"/>
              </a:rPr>
              <a:t> </a:t>
            </a:r>
            <a:r>
              <a:rPr lang="cs-CZ" sz="2000" dirty="0">
                <a:cs typeface="Arial"/>
              </a:rPr>
              <a:t>(typicky EU)</a:t>
            </a:r>
            <a:endParaRPr lang="cs-CZ" sz="2000" b="1" dirty="0">
              <a:cs typeface="Arial"/>
            </a:endParaRPr>
          </a:p>
          <a:p>
            <a:r>
              <a:rPr lang="cs-CZ" sz="2000" dirty="0" smtClean="0">
                <a:cs typeface="Arial"/>
              </a:rPr>
              <a:t>Přihlášky jednou ročně (jaro) na další akademický rok</a:t>
            </a:r>
          </a:p>
          <a:p>
            <a:r>
              <a:rPr lang="cs-CZ" sz="2000" b="1" dirty="0" smtClean="0">
                <a:cs typeface="Arial"/>
                <a:hlinkClick r:id="rId3"/>
              </a:rPr>
              <a:t>Stipendium</a:t>
            </a:r>
            <a:r>
              <a:rPr lang="cs-CZ" sz="2000" b="1" dirty="0" smtClean="0">
                <a:cs typeface="Arial"/>
              </a:rPr>
              <a:t> </a:t>
            </a:r>
            <a:r>
              <a:rPr lang="cs-CZ" sz="2000" dirty="0">
                <a:cs typeface="Arial"/>
              </a:rPr>
              <a:t>se skládá z </a:t>
            </a:r>
            <a:r>
              <a:rPr lang="cs-CZ" sz="2000" b="1" dirty="0">
                <a:cs typeface="Arial"/>
              </a:rPr>
              <a:t>pobytových</a:t>
            </a:r>
            <a:r>
              <a:rPr lang="cs-CZ" sz="2000" dirty="0">
                <a:cs typeface="Arial"/>
              </a:rPr>
              <a:t> a </a:t>
            </a:r>
            <a:r>
              <a:rPr lang="cs-CZ" sz="2000" b="1" dirty="0">
                <a:cs typeface="Arial"/>
              </a:rPr>
              <a:t>cestovních</a:t>
            </a:r>
            <a:r>
              <a:rPr lang="cs-CZ" sz="2000" dirty="0">
                <a:cs typeface="Arial"/>
              </a:rPr>
              <a:t> nákladů </a:t>
            </a:r>
          </a:p>
          <a:p>
            <a:pPr lvl="1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cs-CZ" sz="1700" u="sng" dirty="0">
                <a:cs typeface="Arial"/>
              </a:rPr>
              <a:t>Pobytové náklady</a:t>
            </a:r>
            <a:r>
              <a:rPr lang="cs-CZ" sz="1700" dirty="0">
                <a:cs typeface="Arial"/>
              </a:rPr>
              <a:t>: fixní měsíční/denní částka</a:t>
            </a:r>
          </a:p>
          <a:p>
            <a:pPr lvl="1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cs-CZ" sz="1700" u="sng" dirty="0">
                <a:cs typeface="Arial"/>
              </a:rPr>
              <a:t>Cestovní náklady</a:t>
            </a:r>
            <a:r>
              <a:rPr lang="cs-CZ" sz="1700" dirty="0">
                <a:cs typeface="Arial"/>
              </a:rPr>
              <a:t>: dle </a:t>
            </a:r>
            <a:r>
              <a:rPr lang="cs-CZ" sz="1700" dirty="0">
                <a:cs typeface="Arial"/>
                <a:hlinkClick r:id="rId4"/>
              </a:rPr>
              <a:t>vzdálenosti cílové destinace</a:t>
            </a:r>
            <a:r>
              <a:rPr lang="cs-CZ" sz="1700" dirty="0">
                <a:cs typeface="Arial"/>
              </a:rPr>
              <a:t>, vyšší částka v případě udržitelného cestování</a:t>
            </a:r>
          </a:p>
          <a:p>
            <a:r>
              <a:rPr lang="cs-CZ" sz="2000" dirty="0">
                <a:cs typeface="Arial"/>
              </a:rPr>
              <a:t>Vyjet lze i </a:t>
            </a:r>
            <a:r>
              <a:rPr lang="cs-CZ" sz="2000" b="1" dirty="0" smtClean="0">
                <a:cs typeface="Arial"/>
              </a:rPr>
              <a:t>vícekrát</a:t>
            </a:r>
            <a:r>
              <a:rPr lang="cs-CZ" sz="2000" dirty="0">
                <a:cs typeface="Arial"/>
              </a:rPr>
              <a:t> </a:t>
            </a:r>
            <a:r>
              <a:rPr lang="cs-CZ" sz="2000" dirty="0" smtClean="0">
                <a:cs typeface="Arial"/>
              </a:rPr>
              <a:t>– vzhledem k omezenému budgetu je přednost daná </a:t>
            </a:r>
            <a:r>
              <a:rPr lang="cs-CZ" sz="2000" dirty="0" err="1" smtClean="0">
                <a:cs typeface="Arial"/>
              </a:rPr>
              <a:t>prvovýjezdům</a:t>
            </a:r>
            <a:endParaRPr lang="cs-CZ" sz="2000" dirty="0">
              <a:cs typeface="Arial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359684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Erasmus+ – typy výjezdů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cs-CZ" b="1" dirty="0">
                <a:cs typeface="Arial"/>
              </a:rPr>
              <a:t>Studijní pobyt </a:t>
            </a:r>
            <a:r>
              <a:rPr lang="cs-CZ" dirty="0">
                <a:cs typeface="Arial"/>
              </a:rPr>
              <a:t>– hlavním cílem je studium na semestr či celý akademický rok. </a:t>
            </a:r>
          </a:p>
          <a:p>
            <a:pPr fontAlgn="base"/>
            <a:r>
              <a:rPr lang="cs-CZ" b="1" dirty="0">
                <a:cs typeface="Arial"/>
              </a:rPr>
              <a:t>Praktická stáž </a:t>
            </a:r>
            <a:r>
              <a:rPr lang="cs-CZ" dirty="0">
                <a:cs typeface="Arial"/>
              </a:rPr>
              <a:t>– hlavním cílem je pracovní činnost pro zahraniční instituci (v rozsahu min. 40 hodin týdně), je zpravidla kratší než semestr.  </a:t>
            </a:r>
          </a:p>
          <a:p>
            <a:pPr fontAlgn="base"/>
            <a:r>
              <a:rPr lang="cs-CZ" b="1" dirty="0" smtClean="0">
                <a:cs typeface="Arial"/>
              </a:rPr>
              <a:t>Krátkodobá </a:t>
            </a:r>
            <a:r>
              <a:rPr lang="cs-CZ" b="1" dirty="0">
                <a:cs typeface="Arial"/>
              </a:rPr>
              <a:t>Ph.D. mobilita </a:t>
            </a:r>
            <a:r>
              <a:rPr lang="cs-CZ" dirty="0">
                <a:cs typeface="Arial"/>
              </a:rPr>
              <a:t>– určena pouze pro doktorandy, její rozsah je 5–30 dní, náplň individuální dle domluvy.</a:t>
            </a:r>
          </a:p>
          <a:p>
            <a:pPr fontAlgn="base"/>
            <a:r>
              <a:rPr lang="cs-CZ" b="1" dirty="0">
                <a:cs typeface="Arial"/>
              </a:rPr>
              <a:t>Kombinovaný intenzivní program (BIP) </a:t>
            </a:r>
            <a:endParaRPr lang="cs-CZ" b="1" dirty="0" smtClean="0">
              <a:cs typeface="Arial"/>
            </a:endParaRPr>
          </a:p>
          <a:p>
            <a:pPr fontAlgn="base"/>
            <a:r>
              <a:rPr lang="cs-CZ" b="1" dirty="0" smtClean="0">
                <a:cs typeface="Arial"/>
              </a:rPr>
              <a:t>Absolventská </a:t>
            </a:r>
            <a:r>
              <a:rPr lang="cs-CZ" b="1" dirty="0">
                <a:cs typeface="Arial"/>
              </a:rPr>
              <a:t>stáž </a:t>
            </a:r>
            <a:r>
              <a:rPr lang="cs-CZ" dirty="0">
                <a:cs typeface="Arial"/>
              </a:rPr>
              <a:t>– musí být ukončena do 12 měsíců od absolutoria, ale přihláška se podává ještě během studia na UK, spolupráce s konsorciem EDUCA. </a:t>
            </a:r>
          </a:p>
          <a:p>
            <a:pPr fontAlgn="base">
              <a:buFont typeface="Arial" panose="020B0604020202020204" pitchFamily="34" charset="0"/>
              <a:buChar char="•"/>
            </a:pPr>
            <a:endParaRPr lang="cs-CZ" dirty="0">
              <a:cs typeface="Arial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993380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cs typeface="Arial"/>
              </a:rPr>
              <a:t>Erasmus+ Krátkodobá </a:t>
            </a:r>
            <a:r>
              <a:rPr lang="cs-CZ" b="1" dirty="0">
                <a:cs typeface="Arial"/>
              </a:rPr>
              <a:t>Ph.D. mobilita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Výjezd na 5 - 30 </a:t>
            </a:r>
            <a:r>
              <a:rPr lang="cs-CZ" dirty="0"/>
              <a:t>dní</a:t>
            </a:r>
          </a:p>
          <a:p>
            <a:r>
              <a:rPr lang="cs-CZ" dirty="0"/>
              <a:t>S</a:t>
            </a:r>
            <a:r>
              <a:rPr lang="cs-CZ" dirty="0" smtClean="0"/>
              <a:t>tudent </a:t>
            </a:r>
            <a:r>
              <a:rPr lang="cs-CZ" dirty="0"/>
              <a:t>sám osloví instituci a dohodne si </a:t>
            </a:r>
            <a:r>
              <a:rPr lang="cs-CZ" dirty="0" smtClean="0"/>
              <a:t>stáž</a:t>
            </a:r>
          </a:p>
          <a:p>
            <a:r>
              <a:rPr lang="cs-CZ" dirty="0" smtClean="0"/>
              <a:t>Povinnost zjistit, zda je instituce schopna tento typ mobility administrovat</a:t>
            </a:r>
            <a:endParaRPr lang="cs-CZ" dirty="0"/>
          </a:p>
          <a:p>
            <a:r>
              <a:rPr lang="cs-CZ" dirty="0" smtClean="0"/>
              <a:t>Výběrové </a:t>
            </a:r>
            <a:r>
              <a:rPr lang="cs-CZ" dirty="0"/>
              <a:t>řízení jednou </a:t>
            </a:r>
            <a:r>
              <a:rPr lang="cs-CZ" dirty="0" smtClean="0"/>
              <a:t>ročně</a:t>
            </a:r>
          </a:p>
          <a:p>
            <a:pPr lvl="1"/>
            <a:r>
              <a:rPr lang="cs-CZ" dirty="0" smtClean="0"/>
              <a:t>Nutné mít alespoň příslib přijetí, ideálně rovnou zvací dopis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308312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Fond Mobility UK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sz="2000" dirty="0">
                <a:cs typeface="Arial"/>
              </a:rPr>
              <a:t>Financování mobilit do </a:t>
            </a:r>
            <a:r>
              <a:rPr lang="cs-CZ" sz="2000" b="1" dirty="0">
                <a:cs typeface="Arial"/>
              </a:rPr>
              <a:t>celého</a:t>
            </a:r>
            <a:r>
              <a:rPr lang="cs-CZ" sz="2000" dirty="0">
                <a:cs typeface="Arial"/>
              </a:rPr>
              <a:t> </a:t>
            </a:r>
            <a:r>
              <a:rPr lang="cs-CZ" sz="2000" b="1" dirty="0">
                <a:cs typeface="Arial"/>
              </a:rPr>
              <a:t>světa</a:t>
            </a:r>
          </a:p>
          <a:p>
            <a:r>
              <a:rPr lang="cs-CZ" sz="2000" dirty="0">
                <a:cs typeface="Arial"/>
              </a:rPr>
              <a:t>Pro všechny studenty UK</a:t>
            </a:r>
          </a:p>
          <a:p>
            <a:r>
              <a:rPr lang="cs-CZ" sz="2000" b="1" dirty="0">
                <a:cs typeface="Arial"/>
              </a:rPr>
              <a:t>Typy výjezdů</a:t>
            </a:r>
            <a:r>
              <a:rPr lang="cs-CZ" sz="2000" dirty="0">
                <a:cs typeface="Arial"/>
              </a:rPr>
              <a:t>:</a:t>
            </a:r>
          </a:p>
          <a:p>
            <a:pPr lvl="1">
              <a:spcAft>
                <a:spcPts val="750"/>
              </a:spcAft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cs-CZ" dirty="0">
                <a:cs typeface="Arial"/>
              </a:rPr>
              <a:t>studium na zahraniční univerzitě v délce </a:t>
            </a:r>
            <a:r>
              <a:rPr lang="cs-CZ" b="1" dirty="0">
                <a:cs typeface="Arial"/>
              </a:rPr>
              <a:t>1–2 semestry </a:t>
            </a:r>
            <a:r>
              <a:rPr lang="cs-CZ" dirty="0">
                <a:cs typeface="Arial"/>
              </a:rPr>
              <a:t>(přednostně skrze </a:t>
            </a:r>
            <a:r>
              <a:rPr lang="cs-CZ" dirty="0">
                <a:cs typeface="Arial"/>
                <a:hlinkClick r:id="rId2">
                  <a:extLst>
                    <a:ext uri="{A12FA001-AC4F-418D-AE19-62706E023703}">
                      <ahyp:hlinkClr xmlns="" xmlns:ahyp="http://schemas.microsoft.com/office/drawing/2018/hyperlinkcolor" xmlns:lc="http://schemas.openxmlformats.org/drawingml/2006/lockedCanvas" val="tx"/>
                    </a:ext>
                  </a:extLst>
                </a:hlinkClick>
              </a:rPr>
              <a:t>meziuniverzitní</a:t>
            </a:r>
            <a:r>
              <a:rPr lang="cs-CZ" dirty="0">
                <a:cs typeface="Arial"/>
              </a:rPr>
              <a:t> a </a:t>
            </a:r>
            <a:r>
              <a:rPr lang="cs-CZ" dirty="0">
                <a:cs typeface="Arial"/>
                <a:hlinkClick r:id="rId3">
                  <a:extLst>
                    <a:ext uri="{A12FA001-AC4F-418D-AE19-62706E023703}">
                      <ahyp:hlinkClr xmlns="" xmlns:ahyp="http://schemas.microsoft.com/office/drawing/2018/hyperlinkcolor" xmlns:lc="http://schemas.openxmlformats.org/drawingml/2006/lockedCanvas" val="tx"/>
                    </a:ext>
                  </a:extLst>
                </a:hlinkClick>
              </a:rPr>
              <a:t>mezifakultní</a:t>
            </a:r>
            <a:r>
              <a:rPr lang="cs-CZ" dirty="0">
                <a:cs typeface="Arial"/>
              </a:rPr>
              <a:t> dohody)</a:t>
            </a:r>
            <a:endParaRPr lang="cs-CZ" b="1" dirty="0">
              <a:cs typeface="Arial"/>
            </a:endParaRPr>
          </a:p>
          <a:p>
            <a:pPr lvl="1">
              <a:spcAft>
                <a:spcPts val="750"/>
              </a:spcAft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cs-CZ" dirty="0">
                <a:cs typeface="Arial"/>
              </a:rPr>
              <a:t>účast na mezinárodních vzdělávacích akcích nebo vědeckých či výzkumných pobytech v zahraničí (zejména stáže, minimální délka 30 dnů)</a:t>
            </a:r>
          </a:p>
          <a:p>
            <a:pPr>
              <a:spcAft>
                <a:spcPts val="750"/>
              </a:spcAft>
            </a:pPr>
            <a:r>
              <a:rPr lang="cs-CZ" sz="2100" b="1" dirty="0">
                <a:cs typeface="Arial"/>
              </a:rPr>
              <a:t>Výše stipendia: </a:t>
            </a:r>
            <a:r>
              <a:rPr lang="cs-CZ" sz="2100" dirty="0">
                <a:cs typeface="Arial"/>
              </a:rPr>
              <a:t>příspěvek 10–15 tisíc Kč/měsíc (mobility po Evropě), 15–20 tisíc Kč/měsíc (mobility mimo Evropu)</a:t>
            </a:r>
          </a:p>
          <a:p>
            <a:pPr algn="just">
              <a:spcAft>
                <a:spcPts val="750"/>
              </a:spcAft>
            </a:pPr>
            <a:r>
              <a:rPr lang="cs-CZ" sz="2000" b="1" dirty="0">
                <a:cs typeface="Arial"/>
              </a:rPr>
              <a:t>Přihlášky</a:t>
            </a:r>
            <a:r>
              <a:rPr lang="cs-CZ" sz="2000" dirty="0">
                <a:cs typeface="Arial"/>
              </a:rPr>
              <a:t> se podávají elektronicky prostřednictvím </a:t>
            </a:r>
            <a:r>
              <a:rPr lang="cs-CZ" sz="2000" b="1" dirty="0">
                <a:cs typeface="Arial"/>
                <a:hlinkClick r:id="rId4"/>
              </a:rPr>
              <a:t>IS Věda</a:t>
            </a:r>
            <a:r>
              <a:rPr lang="cs-CZ" sz="2000" b="1" dirty="0">
                <a:cs typeface="Arial"/>
              </a:rPr>
              <a:t> </a:t>
            </a:r>
            <a:r>
              <a:rPr lang="cs-CZ" sz="2000" dirty="0">
                <a:cs typeface="Arial"/>
              </a:rPr>
              <a:t>(sekce PAS – projekty a soutěže)</a:t>
            </a:r>
          </a:p>
          <a:p>
            <a:pPr algn="just">
              <a:spcAft>
                <a:spcPts val="750"/>
              </a:spcAft>
            </a:pPr>
            <a:r>
              <a:rPr lang="cs-CZ" sz="2000" b="1" dirty="0">
                <a:cs typeface="Arial"/>
              </a:rPr>
              <a:t>Termíny: </a:t>
            </a:r>
            <a:r>
              <a:rPr lang="cs-CZ" sz="2000" dirty="0">
                <a:cs typeface="Arial"/>
              </a:rPr>
              <a:t>únor–březen, září–říjen (řiďte se </a:t>
            </a:r>
            <a:r>
              <a:rPr lang="cs-CZ" sz="2000" dirty="0">
                <a:cs typeface="Arial"/>
                <a:hlinkClick r:id="rId5"/>
              </a:rPr>
              <a:t>interní fakultní uzávěrkou</a:t>
            </a:r>
            <a:r>
              <a:rPr lang="cs-CZ" sz="2000" dirty="0">
                <a:cs typeface="Arial"/>
              </a:rPr>
              <a:t>)</a:t>
            </a:r>
          </a:p>
          <a:p>
            <a:pPr algn="just">
              <a:spcAft>
                <a:spcPts val="750"/>
              </a:spcAft>
            </a:pPr>
            <a:r>
              <a:rPr lang="cs-CZ" sz="2000" dirty="0">
                <a:cs typeface="Arial"/>
              </a:rPr>
              <a:t>Více informací </a:t>
            </a:r>
            <a:r>
              <a:rPr lang="cs-CZ" sz="2000" b="1" dirty="0">
                <a:cs typeface="Arial"/>
                <a:hlinkClick r:id="rId6"/>
              </a:rPr>
              <a:t>ZDE</a:t>
            </a:r>
            <a:endParaRPr lang="cs-CZ" sz="2000" b="1" dirty="0">
              <a:cs typeface="Arial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326688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Podpora internacionalizace – POINT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sz="1600" dirty="0">
                <a:cs typeface="Arial"/>
              </a:rPr>
              <a:t>Financování mobilit do </a:t>
            </a:r>
            <a:r>
              <a:rPr lang="cs-CZ" sz="1600" b="1" dirty="0">
                <a:cs typeface="Arial"/>
              </a:rPr>
              <a:t>celého</a:t>
            </a:r>
            <a:r>
              <a:rPr lang="cs-CZ" sz="1600" dirty="0">
                <a:cs typeface="Arial"/>
              </a:rPr>
              <a:t> světa</a:t>
            </a:r>
          </a:p>
          <a:p>
            <a:r>
              <a:rPr lang="cs-CZ" sz="1600" dirty="0" smtClean="0">
                <a:cs typeface="Arial"/>
              </a:rPr>
              <a:t>Délka </a:t>
            </a:r>
            <a:r>
              <a:rPr lang="cs-CZ" sz="1600" dirty="0">
                <a:cs typeface="Arial"/>
              </a:rPr>
              <a:t>mobilit: do </a:t>
            </a:r>
            <a:r>
              <a:rPr lang="cs-CZ" sz="1600" b="1" dirty="0">
                <a:cs typeface="Arial"/>
              </a:rPr>
              <a:t>3 týdnů</a:t>
            </a:r>
          </a:p>
          <a:p>
            <a:r>
              <a:rPr lang="cs-CZ" sz="1600" b="1" dirty="0">
                <a:cs typeface="Arial"/>
              </a:rPr>
              <a:t>Typy výjezdů:</a:t>
            </a:r>
          </a:p>
          <a:p>
            <a:pPr lvl="1">
              <a:lnSpc>
                <a:spcPct val="90000"/>
              </a:lnSpc>
              <a:spcAft>
                <a:spcPts val="750"/>
              </a:spcAft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cs-CZ" sz="1200" dirty="0">
                <a:cs typeface="Arial"/>
              </a:rPr>
              <a:t>letní školy (s výjimkou jazykových pobytů)</a:t>
            </a:r>
          </a:p>
          <a:p>
            <a:pPr lvl="1">
              <a:lnSpc>
                <a:spcPct val="90000"/>
              </a:lnSpc>
              <a:spcAft>
                <a:spcPts val="750"/>
              </a:spcAft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cs-CZ" sz="1200" dirty="0">
                <a:cs typeface="Arial"/>
              </a:rPr>
              <a:t>krátkodobé neplacené odborné studentské stáže</a:t>
            </a:r>
          </a:p>
          <a:p>
            <a:pPr lvl="1">
              <a:lnSpc>
                <a:spcPct val="90000"/>
              </a:lnSpc>
              <a:spcAft>
                <a:spcPts val="750"/>
              </a:spcAft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cs-CZ" sz="1200" dirty="0">
                <a:cs typeface="Arial"/>
              </a:rPr>
              <a:t>mezinárodní soutěže a mistrovství</a:t>
            </a:r>
          </a:p>
          <a:p>
            <a:pPr lvl="1">
              <a:lnSpc>
                <a:spcPct val="90000"/>
              </a:lnSpc>
              <a:spcAft>
                <a:spcPts val="750"/>
              </a:spcAft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cs-CZ" sz="1200" dirty="0">
                <a:cs typeface="Arial"/>
              </a:rPr>
              <a:t>studentské konference s aktivní účastí</a:t>
            </a:r>
          </a:p>
          <a:p>
            <a:pPr lvl="1" algn="just">
              <a:lnSpc>
                <a:spcPct val="110000"/>
              </a:lnSpc>
              <a:spcAft>
                <a:spcPts val="750"/>
              </a:spcAft>
              <a:buClr>
                <a:srgbClr val="D22D40"/>
              </a:buClr>
              <a:buFont typeface="Arial" panose="05000000000000000000" pitchFamily="2" charset="2"/>
              <a:buChar char="•"/>
            </a:pPr>
            <a:r>
              <a:rPr lang="cs-CZ" sz="1400" b="1" dirty="0">
                <a:cs typeface="Arial"/>
              </a:rPr>
              <a:t>Výše stipendia: dle reálných nákladů, maximálně 25 000 Kč</a:t>
            </a:r>
          </a:p>
          <a:p>
            <a:pPr algn="just">
              <a:lnSpc>
                <a:spcPct val="90000"/>
              </a:lnSpc>
              <a:spcAft>
                <a:spcPts val="750"/>
              </a:spcAft>
            </a:pPr>
            <a:r>
              <a:rPr lang="cs-CZ" sz="1600" dirty="0">
                <a:cs typeface="Arial"/>
              </a:rPr>
              <a:t>Přihlášky se podávají elektronicky prostřednictvím </a:t>
            </a:r>
            <a:r>
              <a:rPr lang="cs-CZ" sz="1600" b="1" dirty="0">
                <a:cs typeface="Arial"/>
                <a:hlinkClick r:id="rId2"/>
              </a:rPr>
              <a:t>IS Věda</a:t>
            </a:r>
            <a:endParaRPr lang="cs-CZ" sz="1600" b="1" dirty="0">
              <a:cs typeface="Arial"/>
            </a:endParaRPr>
          </a:p>
          <a:p>
            <a:pPr algn="just">
              <a:lnSpc>
                <a:spcPct val="90000"/>
              </a:lnSpc>
              <a:spcAft>
                <a:spcPts val="750"/>
              </a:spcAft>
            </a:pPr>
            <a:r>
              <a:rPr lang="cs-CZ" sz="1600" b="1" dirty="0">
                <a:cs typeface="Arial"/>
              </a:rPr>
              <a:t>Termíny: </a:t>
            </a:r>
            <a:r>
              <a:rPr lang="cs-CZ" sz="1600" dirty="0">
                <a:cs typeface="Arial"/>
              </a:rPr>
              <a:t>duben a listopad</a:t>
            </a:r>
          </a:p>
          <a:p>
            <a:pPr algn="just">
              <a:lnSpc>
                <a:spcPct val="90000"/>
              </a:lnSpc>
              <a:spcAft>
                <a:spcPts val="750"/>
              </a:spcAft>
            </a:pPr>
            <a:r>
              <a:rPr lang="cs-CZ" sz="1600" dirty="0">
                <a:cs typeface="Arial"/>
              </a:rPr>
              <a:t>Více informací </a:t>
            </a:r>
            <a:r>
              <a:rPr lang="cs-CZ" sz="1600" b="1" dirty="0">
                <a:cs typeface="Arial"/>
                <a:hlinkClick r:id="rId3"/>
              </a:rPr>
              <a:t>ZDE</a:t>
            </a:r>
            <a:endParaRPr lang="cs-CZ" sz="1600" b="1" dirty="0">
              <a:cs typeface="Arial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75051927"/>
      </p:ext>
    </p:extLst>
  </p:cSld>
  <p:clrMapOvr>
    <a:masterClrMapping/>
  </p:clrMapOvr>
</p:sld>
</file>

<file path=ppt/theme/theme1.xml><?xml version="1.0" encoding="utf-8"?>
<a:theme xmlns:a="http://schemas.openxmlformats.org/drawingml/2006/main" name="Faze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59</TotalTime>
  <Words>949</Words>
  <Application>Microsoft Office PowerPoint</Application>
  <PresentationFormat>Širokoúhlá obrazovka</PresentationFormat>
  <Paragraphs>149</Paragraphs>
  <Slides>18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25" baseType="lpstr">
      <vt:lpstr>Arial</vt:lpstr>
      <vt:lpstr>Arial,Sans-Serif</vt:lpstr>
      <vt:lpstr>Open Sans</vt:lpstr>
      <vt:lpstr>Trebuchet MS</vt:lpstr>
      <vt:lpstr>Wingdings</vt:lpstr>
      <vt:lpstr>Wingdings 3</vt:lpstr>
      <vt:lpstr>Fazeta</vt:lpstr>
      <vt:lpstr>Možnosti výjezdů do zahraničí</vt:lpstr>
      <vt:lpstr>Kontakt na administrativní pracovníky</vt:lpstr>
      <vt:lpstr>Důležité odkazy</vt:lpstr>
      <vt:lpstr>Podklady pro schválení stáže jako plnění studijní povinnosti</vt:lpstr>
      <vt:lpstr>Erasmus+</vt:lpstr>
      <vt:lpstr>Erasmus+ – typy výjezdů</vt:lpstr>
      <vt:lpstr>Erasmus+ Krátkodobá Ph.D. mobilita</vt:lpstr>
      <vt:lpstr>Fond Mobility UK</vt:lpstr>
      <vt:lpstr>Podpora internacionalizace – POINT </vt:lpstr>
      <vt:lpstr>Meziuniverzitní dohody</vt:lpstr>
      <vt:lpstr>Aliance 4EU+</vt:lpstr>
      <vt:lpstr>AKTION</vt:lpstr>
      <vt:lpstr>DAAD</vt:lpstr>
      <vt:lpstr>Barrande fellowship</vt:lpstr>
      <vt:lpstr>CEEPUS</vt:lpstr>
      <vt:lpstr>Stipendijní program SYLFF</vt:lpstr>
      <vt:lpstr>Mimořádné účelové stipendium</vt:lpstr>
      <vt:lpstr>Kde hledat informace?</vt:lpstr>
    </vt:vector>
  </TitlesOfParts>
  <Company>UK Pedf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Možnosti výjezdů do zahraničí</dc:title>
  <dc:creator>Petra Zákoutská</dc:creator>
  <cp:lastModifiedBy>Petra Zákoutská</cp:lastModifiedBy>
  <cp:revision>5</cp:revision>
  <dcterms:created xsi:type="dcterms:W3CDTF">2025-11-25T07:56:32Z</dcterms:created>
  <dcterms:modified xsi:type="dcterms:W3CDTF">2025-11-25T08:56:08Z</dcterms:modified>
</cp:coreProperties>
</file>