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82" d="100"/>
          <a:sy n="82" d="100"/>
        </p:scale>
        <p:origin x="58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arlesabroad.cz/" TargetMode="External"/><Relationship Id="rId2" Type="http://schemas.openxmlformats.org/officeDocument/2006/relationships/hyperlink" Target="https://cuni.cz/UK-15135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dzs.cz/" TargetMode="External"/><Relationship Id="rId4" Type="http://schemas.openxmlformats.org/officeDocument/2006/relationships/hyperlink" Target="https://www.instagram.com/charlesabroad.cz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Petra.zakoutska@pedf.cuni.c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cuni.cz/UKEN-2360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Posibilities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mobilities</a:t>
            </a:r>
            <a:r>
              <a:rPr lang="cs-CZ" dirty="0"/>
              <a:t> </a:t>
            </a:r>
            <a:r>
              <a:rPr lang="cs-CZ" dirty="0" err="1"/>
              <a:t>abroad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/>
              <a:t>For</a:t>
            </a:r>
            <a:r>
              <a:rPr lang="cs-CZ" dirty="0"/>
              <a:t> PhD </a:t>
            </a:r>
            <a:r>
              <a:rPr lang="cs-CZ" dirty="0" err="1"/>
              <a:t>students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3623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Internationalisation</a:t>
            </a:r>
            <a:r>
              <a:rPr lang="cs-CZ" dirty="0"/>
              <a:t> - POINT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Financing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mobilities</a:t>
            </a:r>
            <a:r>
              <a:rPr lang="cs-CZ" dirty="0"/>
              <a:t> </a:t>
            </a:r>
            <a:r>
              <a:rPr lang="cs-CZ" dirty="0" err="1"/>
              <a:t>everywhere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world</a:t>
            </a:r>
            <a:endParaRPr lang="cs-CZ" dirty="0"/>
          </a:p>
          <a:p>
            <a:r>
              <a:rPr lang="cs-CZ" dirty="0" err="1"/>
              <a:t>Lenght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mobilites</a:t>
            </a:r>
            <a:r>
              <a:rPr lang="cs-CZ" dirty="0"/>
              <a:t> up to 3 </a:t>
            </a:r>
            <a:r>
              <a:rPr lang="cs-CZ" dirty="0" err="1"/>
              <a:t>weeks</a:t>
            </a:r>
            <a:endParaRPr lang="cs-CZ" dirty="0"/>
          </a:p>
          <a:p>
            <a:pPr lvl="1"/>
            <a:r>
              <a:rPr lang="en-US" dirty="0"/>
              <a:t>participation or mobility of CU students to summer schools (with the exception of language stays)</a:t>
            </a:r>
            <a:r>
              <a:rPr lang="cs-CZ" dirty="0"/>
              <a:t>, </a:t>
            </a:r>
            <a:r>
              <a:rPr lang="en-US" dirty="0"/>
              <a:t>short-term unpaid professional student internships</a:t>
            </a:r>
            <a:r>
              <a:rPr lang="cs-CZ" dirty="0"/>
              <a:t>, </a:t>
            </a:r>
            <a:r>
              <a:rPr lang="en-US" dirty="0"/>
              <a:t>international competitions and championships</a:t>
            </a:r>
            <a:r>
              <a:rPr lang="cs-CZ" dirty="0"/>
              <a:t>, </a:t>
            </a:r>
            <a:r>
              <a:rPr lang="en-US" dirty="0"/>
              <a:t>student conferences with active participation</a:t>
            </a:r>
            <a:r>
              <a:rPr lang="cs-CZ" dirty="0"/>
              <a:t>, </a:t>
            </a:r>
            <a:r>
              <a:rPr lang="en-US" dirty="0"/>
              <a:t>representation of the CU at an international plenary related to the internationalization of the University's activities</a:t>
            </a:r>
          </a:p>
          <a:p>
            <a:r>
              <a:rPr lang="cs-CZ" dirty="0"/>
              <a:t>Maximum </a:t>
            </a:r>
            <a:r>
              <a:rPr lang="cs-CZ" dirty="0" err="1"/>
              <a:t>stipend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25 000CZK</a:t>
            </a:r>
          </a:p>
          <a:p>
            <a:r>
              <a:rPr lang="cs-CZ" dirty="0"/>
              <a:t>Call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applications</a:t>
            </a:r>
            <a:r>
              <a:rPr lang="cs-CZ" dirty="0"/>
              <a:t> in IS Věda (https://is.cuni.cz/veda/portal/dashboard )</a:t>
            </a:r>
          </a:p>
          <a:p>
            <a:pPr lvl="1"/>
            <a:r>
              <a:rPr lang="cs-CZ" dirty="0" err="1"/>
              <a:t>April</a:t>
            </a:r>
            <a:r>
              <a:rPr lang="cs-CZ" dirty="0"/>
              <a:t> and </a:t>
            </a:r>
            <a:r>
              <a:rPr lang="cs-CZ" dirty="0" err="1"/>
              <a:t>November</a:t>
            </a:r>
            <a:endParaRPr lang="cs-CZ" dirty="0"/>
          </a:p>
          <a:p>
            <a:r>
              <a:rPr lang="cs-CZ" dirty="0"/>
              <a:t>More  </a:t>
            </a:r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here</a:t>
            </a:r>
            <a:r>
              <a:rPr lang="cs-CZ" dirty="0"/>
              <a:t> -&gt; https://cuni.cz/UKEN-924.html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5318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Interinstitutional</a:t>
            </a:r>
            <a:r>
              <a:rPr lang="cs-CZ" dirty="0"/>
              <a:t> </a:t>
            </a:r>
            <a:r>
              <a:rPr lang="cs-CZ" dirty="0" err="1"/>
              <a:t>Agreements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 degree students can spend a semester or a full academic year abroad </a:t>
            </a:r>
            <a:r>
              <a:rPr lang="en-US" b="1" dirty="0"/>
              <a:t>without paying tuition fees</a:t>
            </a:r>
            <a:endParaRPr lang="cs-CZ" dirty="0"/>
          </a:p>
          <a:p>
            <a:r>
              <a:rPr lang="en-US" dirty="0"/>
              <a:t>Some agreements also offer opportunities for internships, research stays, language courses, and winter/summer schools</a:t>
            </a:r>
            <a:endParaRPr lang="cs-CZ" dirty="0"/>
          </a:p>
          <a:p>
            <a:r>
              <a:rPr lang="cs-CZ" dirty="0" err="1"/>
              <a:t>Calls</a:t>
            </a:r>
            <a:r>
              <a:rPr lang="cs-CZ" dirty="0"/>
              <a:t> </a:t>
            </a:r>
            <a:r>
              <a:rPr lang="cs-CZ" dirty="0" err="1"/>
              <a:t>multiple</a:t>
            </a:r>
            <a:r>
              <a:rPr lang="cs-CZ" dirty="0"/>
              <a:t> </a:t>
            </a:r>
            <a:r>
              <a:rPr lang="cs-CZ" dirty="0" err="1"/>
              <a:t>times</a:t>
            </a:r>
            <a:r>
              <a:rPr lang="cs-CZ" dirty="0"/>
              <a:t> a </a:t>
            </a:r>
            <a:r>
              <a:rPr lang="cs-CZ" dirty="0" err="1"/>
              <a:t>year</a:t>
            </a:r>
            <a:r>
              <a:rPr lang="cs-CZ" dirty="0"/>
              <a:t> </a:t>
            </a:r>
          </a:p>
          <a:p>
            <a:pPr lvl="1"/>
            <a:r>
              <a:rPr lang="cs-CZ" dirty="0" err="1"/>
              <a:t>Always</a:t>
            </a:r>
            <a:r>
              <a:rPr lang="cs-CZ" dirty="0"/>
              <a:t> in Aktuality -&gt;https://pedf.cuni.cz/PEDF-393.html</a:t>
            </a:r>
          </a:p>
        </p:txBody>
      </p:sp>
    </p:spTree>
    <p:extLst>
      <p:ext uri="{BB962C8B-B14F-4D97-AF65-F5344CB8AC3E}">
        <p14:creationId xmlns:p14="http://schemas.microsoft.com/office/powerpoint/2010/main" val="213154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Aktion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mobilities</a:t>
            </a:r>
            <a:r>
              <a:rPr lang="cs-CZ" dirty="0"/>
              <a:t> </a:t>
            </a:r>
            <a:r>
              <a:rPr lang="cs-CZ" dirty="0" err="1"/>
              <a:t>into</a:t>
            </a:r>
            <a:r>
              <a:rPr lang="cs-CZ" dirty="0"/>
              <a:t> </a:t>
            </a:r>
            <a:r>
              <a:rPr lang="cs-CZ" dirty="0" err="1"/>
              <a:t>Austria</a:t>
            </a:r>
            <a:endParaRPr lang="cs-CZ" dirty="0"/>
          </a:p>
          <a:p>
            <a:r>
              <a:rPr lang="cs-CZ" dirty="0" err="1"/>
              <a:t>Lenght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stay</a:t>
            </a:r>
            <a:r>
              <a:rPr lang="cs-CZ" dirty="0"/>
              <a:t> 1-5 </a:t>
            </a:r>
            <a:r>
              <a:rPr lang="cs-CZ" dirty="0" err="1"/>
              <a:t>months</a:t>
            </a:r>
            <a:endParaRPr lang="cs-CZ" dirty="0"/>
          </a:p>
          <a:p>
            <a:r>
              <a:rPr lang="cs-CZ" dirty="0" err="1"/>
              <a:t>Purpose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stay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a </a:t>
            </a:r>
            <a:r>
              <a:rPr lang="cs-CZ" dirty="0" err="1"/>
              <a:t>reaserch</a:t>
            </a:r>
            <a:r>
              <a:rPr lang="cs-CZ" dirty="0"/>
              <a:t> and </a:t>
            </a:r>
            <a:r>
              <a:rPr lang="cs-CZ" dirty="0" err="1"/>
              <a:t>consultations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lead</a:t>
            </a:r>
            <a:r>
              <a:rPr lang="cs-CZ" dirty="0"/>
              <a:t> to </a:t>
            </a:r>
            <a:r>
              <a:rPr lang="cs-CZ" dirty="0" err="1"/>
              <a:t>finishing</a:t>
            </a:r>
            <a:r>
              <a:rPr lang="cs-CZ" dirty="0"/>
              <a:t> a thesis</a:t>
            </a:r>
          </a:p>
          <a:p>
            <a:r>
              <a:rPr lang="cs-CZ" dirty="0" err="1"/>
              <a:t>Stipend</a:t>
            </a:r>
            <a:r>
              <a:rPr lang="cs-CZ" dirty="0"/>
              <a:t> 1300Eur/</a:t>
            </a:r>
            <a:r>
              <a:rPr lang="cs-CZ" dirty="0" err="1"/>
              <a:t>month</a:t>
            </a:r>
            <a:endParaRPr lang="cs-CZ" dirty="0"/>
          </a:p>
          <a:p>
            <a:r>
              <a:rPr lang="cs-CZ" dirty="0"/>
              <a:t>Call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application</a:t>
            </a:r>
            <a:r>
              <a:rPr lang="cs-CZ" dirty="0"/>
              <a:t>: </a:t>
            </a:r>
            <a:r>
              <a:rPr lang="cs-CZ" dirty="0" err="1"/>
              <a:t>March</a:t>
            </a:r>
            <a:r>
              <a:rPr lang="cs-CZ" dirty="0"/>
              <a:t> + </a:t>
            </a:r>
            <a:r>
              <a:rPr lang="cs-CZ" dirty="0" err="1"/>
              <a:t>October</a:t>
            </a:r>
            <a:endParaRPr lang="cs-CZ" dirty="0"/>
          </a:p>
          <a:p>
            <a:endParaRPr lang="cs-CZ" dirty="0"/>
          </a:p>
          <a:p>
            <a:r>
              <a:rPr lang="cs-CZ" dirty="0"/>
              <a:t>More </a:t>
            </a:r>
            <a:r>
              <a:rPr lang="cs-CZ" dirty="0" err="1"/>
              <a:t>info</a:t>
            </a:r>
            <a:r>
              <a:rPr lang="cs-CZ" dirty="0"/>
              <a:t> -&gt; https://www.dzs.cz/en/program/aktion-austria-czech-republic/foreign-exchange-stays</a:t>
            </a:r>
          </a:p>
        </p:txBody>
      </p:sp>
    </p:spTree>
    <p:extLst>
      <p:ext uri="{BB962C8B-B14F-4D97-AF65-F5344CB8AC3E}">
        <p14:creationId xmlns:p14="http://schemas.microsoft.com/office/powerpoint/2010/main" val="13794954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Barrande</a:t>
            </a:r>
            <a:r>
              <a:rPr lang="cs-CZ" dirty="0"/>
              <a:t> </a:t>
            </a:r>
            <a:r>
              <a:rPr lang="cs-CZ" dirty="0" err="1"/>
              <a:t>fellowship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Mobilities</a:t>
            </a:r>
            <a:r>
              <a:rPr lang="cs-CZ" dirty="0"/>
              <a:t> to France</a:t>
            </a:r>
          </a:p>
          <a:p>
            <a:r>
              <a:rPr lang="cs-CZ" dirty="0" err="1"/>
              <a:t>Consultations</a:t>
            </a:r>
            <a:r>
              <a:rPr lang="cs-CZ" dirty="0"/>
              <a:t> </a:t>
            </a:r>
            <a:r>
              <a:rPr lang="cs-CZ" dirty="0" err="1"/>
              <a:t>usually</a:t>
            </a:r>
            <a:r>
              <a:rPr lang="cs-CZ" dirty="0"/>
              <a:t> in </a:t>
            </a:r>
            <a:r>
              <a:rPr lang="cs-CZ" dirty="0" err="1"/>
              <a:t>French</a:t>
            </a:r>
            <a:r>
              <a:rPr lang="cs-CZ" dirty="0"/>
              <a:t>, </a:t>
            </a:r>
            <a:r>
              <a:rPr lang="cs-CZ" dirty="0" err="1"/>
              <a:t>usually</a:t>
            </a:r>
            <a:r>
              <a:rPr lang="cs-CZ" dirty="0"/>
              <a:t> </a:t>
            </a:r>
            <a:r>
              <a:rPr lang="cs-CZ" dirty="0" err="1"/>
              <a:t>harder</a:t>
            </a:r>
            <a:r>
              <a:rPr lang="cs-CZ" dirty="0"/>
              <a:t> to </a:t>
            </a:r>
            <a:r>
              <a:rPr lang="cs-CZ" dirty="0" err="1"/>
              <a:t>find</a:t>
            </a:r>
            <a:r>
              <a:rPr lang="cs-CZ" dirty="0"/>
              <a:t> a </a:t>
            </a:r>
            <a:r>
              <a:rPr lang="cs-CZ" dirty="0" err="1"/>
              <a:t>consultat</a:t>
            </a:r>
            <a:r>
              <a:rPr lang="cs-CZ" dirty="0"/>
              <a:t> </a:t>
            </a:r>
            <a:r>
              <a:rPr lang="cs-CZ" dirty="0" err="1"/>
              <a:t>who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willing</a:t>
            </a:r>
            <a:r>
              <a:rPr lang="cs-CZ" dirty="0"/>
              <a:t> to </a:t>
            </a:r>
            <a:r>
              <a:rPr lang="cs-CZ" dirty="0" err="1"/>
              <a:t>consult</a:t>
            </a:r>
            <a:r>
              <a:rPr lang="cs-CZ" dirty="0"/>
              <a:t> in </a:t>
            </a:r>
            <a:r>
              <a:rPr lang="cs-CZ" dirty="0" err="1"/>
              <a:t>English</a:t>
            </a:r>
            <a:endParaRPr lang="cs-CZ" dirty="0"/>
          </a:p>
          <a:p>
            <a:r>
              <a:rPr lang="cs-CZ" dirty="0"/>
              <a:t>1-3 </a:t>
            </a:r>
            <a:r>
              <a:rPr lang="cs-CZ" dirty="0" err="1"/>
              <a:t>month</a:t>
            </a:r>
            <a:r>
              <a:rPr lang="cs-CZ" dirty="0"/>
              <a:t> </a:t>
            </a:r>
            <a:r>
              <a:rPr lang="cs-CZ" dirty="0" err="1"/>
              <a:t>stay</a:t>
            </a:r>
            <a:r>
              <a:rPr lang="cs-CZ" dirty="0"/>
              <a:t>, </a:t>
            </a:r>
            <a:r>
              <a:rPr lang="cs-CZ" dirty="0" err="1"/>
              <a:t>stipend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 1 704 EUR/</a:t>
            </a:r>
            <a:r>
              <a:rPr lang="cs-CZ" dirty="0" err="1"/>
              <a:t>month</a:t>
            </a:r>
            <a:endParaRPr lang="cs-CZ" dirty="0"/>
          </a:p>
          <a:p>
            <a:r>
              <a:rPr lang="cs-CZ" dirty="0"/>
              <a:t>Call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application</a:t>
            </a:r>
            <a:r>
              <a:rPr lang="cs-CZ" dirty="0"/>
              <a:t>: </a:t>
            </a:r>
            <a:r>
              <a:rPr lang="cs-CZ" dirty="0" err="1"/>
              <a:t>January</a:t>
            </a:r>
            <a:endParaRPr lang="cs-CZ" dirty="0"/>
          </a:p>
          <a:p>
            <a:r>
              <a:rPr lang="cs-CZ" dirty="0"/>
              <a:t>More </a:t>
            </a:r>
            <a:r>
              <a:rPr lang="cs-CZ" dirty="0" err="1"/>
              <a:t>information</a:t>
            </a:r>
            <a:r>
              <a:rPr lang="cs-CZ" dirty="0"/>
              <a:t> -&gt;https://www.dzs.cz/en/program/barrande-fellowship-programme/foreign-exchange-stays</a:t>
            </a:r>
          </a:p>
        </p:txBody>
      </p:sp>
    </p:spTree>
    <p:extLst>
      <p:ext uri="{BB962C8B-B14F-4D97-AF65-F5344CB8AC3E}">
        <p14:creationId xmlns:p14="http://schemas.microsoft.com/office/powerpoint/2010/main" val="11183176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CEEPUS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/>
            <a:r>
              <a:rPr lang="cs-CZ" dirty="0" err="1">
                <a:solidFill>
                  <a:schemeClr val="tx2"/>
                </a:solidFill>
                <a:cs typeface="Arial"/>
              </a:rPr>
              <a:t>Central</a:t>
            </a:r>
            <a:r>
              <a:rPr lang="cs-CZ" dirty="0">
                <a:solidFill>
                  <a:schemeClr val="tx2"/>
                </a:solidFill>
                <a:cs typeface="Arial"/>
              </a:rPr>
              <a:t> </a:t>
            </a:r>
            <a:r>
              <a:rPr lang="cs-CZ" dirty="0" err="1">
                <a:solidFill>
                  <a:schemeClr val="tx2"/>
                </a:solidFill>
                <a:cs typeface="Arial"/>
              </a:rPr>
              <a:t>European</a:t>
            </a:r>
            <a:r>
              <a:rPr lang="cs-CZ" dirty="0">
                <a:solidFill>
                  <a:schemeClr val="tx2"/>
                </a:solidFill>
                <a:cs typeface="Arial"/>
              </a:rPr>
              <a:t> Exchange </a:t>
            </a:r>
            <a:r>
              <a:rPr lang="cs-CZ" dirty="0" err="1">
                <a:solidFill>
                  <a:schemeClr val="tx2"/>
                </a:solidFill>
                <a:cs typeface="Arial"/>
              </a:rPr>
              <a:t>Programme</a:t>
            </a:r>
            <a:r>
              <a:rPr lang="cs-CZ" dirty="0">
                <a:solidFill>
                  <a:schemeClr val="tx2"/>
                </a:solidFill>
                <a:cs typeface="Arial"/>
              </a:rPr>
              <a:t> </a:t>
            </a:r>
            <a:r>
              <a:rPr lang="cs-CZ" dirty="0" err="1">
                <a:solidFill>
                  <a:schemeClr val="tx2"/>
                </a:solidFill>
                <a:cs typeface="Arial"/>
              </a:rPr>
              <a:t>for</a:t>
            </a:r>
            <a:r>
              <a:rPr lang="cs-CZ" dirty="0">
                <a:solidFill>
                  <a:schemeClr val="tx2"/>
                </a:solidFill>
                <a:cs typeface="Arial"/>
              </a:rPr>
              <a:t> University </a:t>
            </a:r>
            <a:r>
              <a:rPr lang="cs-CZ" dirty="0" err="1">
                <a:solidFill>
                  <a:schemeClr val="tx2"/>
                </a:solidFill>
                <a:cs typeface="Arial"/>
              </a:rPr>
              <a:t>Studies</a:t>
            </a:r>
            <a:endParaRPr lang="cs-CZ" dirty="0">
              <a:solidFill>
                <a:schemeClr val="tx2"/>
              </a:solidFill>
              <a:cs typeface="Arial"/>
            </a:endParaRPr>
          </a:p>
          <a:p>
            <a:r>
              <a:rPr lang="cs-CZ" dirty="0" err="1"/>
              <a:t>Financing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mobilities</a:t>
            </a:r>
            <a:r>
              <a:rPr lang="cs-CZ" dirty="0"/>
              <a:t> to </a:t>
            </a:r>
            <a:r>
              <a:rPr lang="cs-CZ" dirty="0" err="1"/>
              <a:t>participating</a:t>
            </a:r>
            <a:r>
              <a:rPr lang="cs-CZ" dirty="0"/>
              <a:t> </a:t>
            </a:r>
            <a:r>
              <a:rPr lang="cs-CZ" dirty="0" err="1"/>
              <a:t>countries</a:t>
            </a:r>
            <a:endParaRPr lang="cs-CZ" dirty="0"/>
          </a:p>
          <a:p>
            <a:r>
              <a:rPr lang="en-US" dirty="0"/>
              <a:t>short-term</a:t>
            </a:r>
            <a:r>
              <a:rPr lang="cs-CZ" dirty="0"/>
              <a:t> </a:t>
            </a:r>
            <a:r>
              <a:rPr lang="cs-CZ" dirty="0" err="1"/>
              <a:t>stay</a:t>
            </a:r>
            <a:endParaRPr lang="cs-CZ" dirty="0"/>
          </a:p>
          <a:p>
            <a:pPr lvl="1"/>
            <a:r>
              <a:rPr lang="en-US" dirty="0"/>
              <a:t>lasting for 1-2 months, for the purpose of preparing a thesis</a:t>
            </a:r>
            <a:endParaRPr lang="cs-CZ" dirty="0"/>
          </a:p>
          <a:p>
            <a:r>
              <a:rPr lang="en-US" dirty="0"/>
              <a:t>a semester long</a:t>
            </a:r>
            <a:r>
              <a:rPr lang="cs-CZ" dirty="0"/>
              <a:t> </a:t>
            </a:r>
            <a:r>
              <a:rPr lang="cs-CZ" dirty="0" err="1"/>
              <a:t>stay</a:t>
            </a:r>
            <a:endParaRPr lang="cs-CZ" dirty="0"/>
          </a:p>
          <a:p>
            <a:pPr lvl="1"/>
            <a:r>
              <a:rPr lang="en-US" dirty="0"/>
              <a:t> lasting for 3-10 months</a:t>
            </a:r>
            <a:endParaRPr lang="cs-CZ" dirty="0"/>
          </a:p>
          <a:p>
            <a:pPr lvl="1"/>
            <a:endParaRPr lang="cs-CZ" dirty="0"/>
          </a:p>
          <a:p>
            <a:r>
              <a:rPr lang="cs-CZ" dirty="0" err="1"/>
              <a:t>Calls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mobilites</a:t>
            </a:r>
            <a:r>
              <a:rPr lang="cs-CZ" dirty="0"/>
              <a:t> vary</a:t>
            </a:r>
          </a:p>
          <a:p>
            <a:r>
              <a:rPr lang="cs-CZ" dirty="0"/>
              <a:t>More </a:t>
            </a:r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here</a:t>
            </a:r>
            <a:r>
              <a:rPr lang="cs-CZ" dirty="0"/>
              <a:t> -&gt; https://www.dzs.cz/en/program/ceepus/foreign-exchange-stays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C5BA574-C349-06E6-D551-E16FF64B28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5016" y="226677"/>
            <a:ext cx="4709508" cy="2689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7621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Stipend</a:t>
            </a:r>
            <a:r>
              <a:rPr lang="cs-CZ" dirty="0"/>
              <a:t> </a:t>
            </a:r>
            <a:r>
              <a:rPr lang="cs-CZ" dirty="0" err="1"/>
              <a:t>programme</a:t>
            </a:r>
            <a:r>
              <a:rPr lang="cs-CZ" dirty="0"/>
              <a:t> SYLFF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For social sciences or humanities students with leadership potential</a:t>
            </a:r>
          </a:p>
          <a:p>
            <a:pPr lvl="1"/>
            <a:r>
              <a:rPr lang="en-US" dirty="0"/>
              <a:t>An important criterion for supporting specific research is its contribution to society</a:t>
            </a:r>
          </a:p>
          <a:p>
            <a:r>
              <a:rPr lang="en-US" dirty="0"/>
              <a:t>Please note: it is mandatory to complete your dissertation or a substantial part of it during the duration of the stipend.</a:t>
            </a:r>
          </a:p>
          <a:p>
            <a:pPr lvl="1"/>
            <a:r>
              <a:rPr lang="en-US" dirty="0"/>
              <a:t>Stipend awarded: 12 500 USD/year, includes a study visit abroad</a:t>
            </a:r>
          </a:p>
          <a:p>
            <a:r>
              <a:rPr lang="en-US" dirty="0"/>
              <a:t>Conditions:</a:t>
            </a:r>
          </a:p>
          <a:p>
            <a:pPr lvl="1"/>
            <a:r>
              <a:rPr lang="en-US" dirty="0"/>
              <a:t>At the time of applying, the student must be a full-time PhD student (maximum 3rd year) of the </a:t>
            </a:r>
            <a:r>
              <a:rPr lang="cs-CZ" dirty="0"/>
              <a:t>full </a:t>
            </a:r>
            <a:r>
              <a:rPr lang="cs-CZ" dirty="0" err="1"/>
              <a:t>time</a:t>
            </a:r>
            <a:r>
              <a:rPr lang="cs-CZ" dirty="0"/>
              <a:t> </a:t>
            </a:r>
            <a:r>
              <a:rPr lang="cs-CZ" dirty="0" err="1"/>
              <a:t>degree</a:t>
            </a:r>
            <a:r>
              <a:rPr lang="cs-CZ" dirty="0"/>
              <a:t> (not </a:t>
            </a:r>
            <a:r>
              <a:rPr lang="cs-CZ" dirty="0" err="1"/>
              <a:t>combination</a:t>
            </a:r>
            <a:r>
              <a:rPr lang="cs-CZ" dirty="0"/>
              <a:t>)</a:t>
            </a:r>
            <a:endParaRPr lang="en-US" dirty="0"/>
          </a:p>
          <a:p>
            <a:pPr lvl="1"/>
            <a:r>
              <a:rPr lang="en-US" dirty="0"/>
              <a:t>Must study at one of these CU faculties: Faculty of Arts / Faculty of Social Sciences / Faculty of Humanities / Faculty of Law / Faculty of Education / Hussite Theological Faculty / Protestant Theological Faculty / Catholic Theological Faculty</a:t>
            </a:r>
          </a:p>
          <a:p>
            <a:r>
              <a:rPr lang="en-US" dirty="0"/>
              <a:t>Deadline for application:</a:t>
            </a:r>
            <a:endParaRPr lang="cs-CZ" dirty="0"/>
          </a:p>
          <a:p>
            <a:r>
              <a:rPr lang="cs-CZ" dirty="0"/>
              <a:t>T</a:t>
            </a:r>
            <a:r>
              <a:rPr lang="en-US" dirty="0"/>
              <a:t>ends to ne the end of April, collected by faculty coordinators </a:t>
            </a:r>
            <a:r>
              <a:rPr lang="cs-CZ" dirty="0"/>
              <a:t>(Mrs. Metelková)</a:t>
            </a:r>
          </a:p>
          <a:p>
            <a:r>
              <a:rPr lang="en-US" dirty="0"/>
              <a:t>More information can be found </a:t>
            </a:r>
            <a:r>
              <a:rPr lang="cs-CZ" dirty="0"/>
              <a:t>-&gt; https://cuni.cz/UKEN-2354.html</a:t>
            </a:r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50278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Faculty</a:t>
            </a:r>
            <a:r>
              <a:rPr lang="cs-CZ" dirty="0"/>
              <a:t> </a:t>
            </a:r>
            <a:r>
              <a:rPr lang="cs-CZ" dirty="0" err="1"/>
              <a:t>Stipend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2160589"/>
            <a:ext cx="7076405" cy="3880773"/>
          </a:xfrm>
        </p:spPr>
        <p:txBody>
          <a:bodyPr/>
          <a:lstStyle/>
          <a:p>
            <a:r>
              <a:rPr lang="en-US" dirty="0"/>
              <a:t>Should be your last option</a:t>
            </a:r>
          </a:p>
          <a:p>
            <a:r>
              <a:rPr lang="en-US" dirty="0"/>
              <a:t>A limited budget for ALL students of the Faculty of Education</a:t>
            </a:r>
          </a:p>
          <a:p>
            <a:r>
              <a:rPr lang="en-US" dirty="0"/>
              <a:t>The form is available at your department or upon request from </a:t>
            </a:r>
            <a:r>
              <a:rPr lang="cs-CZ" dirty="0" err="1"/>
              <a:t>dept</a:t>
            </a:r>
            <a:r>
              <a:rPr lang="cs-CZ" dirty="0"/>
              <a:t>.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international</a:t>
            </a:r>
            <a:r>
              <a:rPr lang="cs-CZ" dirty="0"/>
              <a:t> Relations</a:t>
            </a:r>
            <a:endParaRPr lang="en-US" dirty="0"/>
          </a:p>
          <a:p>
            <a:r>
              <a:rPr lang="en-US" dirty="0"/>
              <a:t>Letter of Motivation is a mandatory attachment</a:t>
            </a:r>
          </a:p>
          <a:p>
            <a:r>
              <a:rPr lang="en-US" dirty="0"/>
              <a:t>Must be handed in at least a month in advance!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3739" y="461412"/>
            <a:ext cx="4231909" cy="5579950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 rot="19676735">
            <a:off x="8451557" y="2441737"/>
            <a:ext cx="2604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0" dirty="0">
                <a:solidFill>
                  <a:schemeClr val="bg1">
                    <a:lumMod val="75000"/>
                  </a:schemeClr>
                </a:solidFill>
              </a:rPr>
              <a:t>SAMPLE</a:t>
            </a:r>
          </a:p>
        </p:txBody>
      </p:sp>
    </p:spTree>
    <p:extLst>
      <p:ext uri="{BB962C8B-B14F-4D97-AF65-F5344CB8AC3E}">
        <p14:creationId xmlns:p14="http://schemas.microsoft.com/office/powerpoint/2010/main" val="8503297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</a:t>
            </a:r>
            <a:r>
              <a:rPr lang="cs-CZ" dirty="0"/>
              <a:t> More </a:t>
            </a:r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head</a:t>
            </a:r>
            <a:r>
              <a:rPr lang="cs-CZ" dirty="0"/>
              <a:t> </a:t>
            </a:r>
            <a:r>
              <a:rPr lang="cs-CZ" dirty="0" err="1"/>
              <a:t>here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The complete list of stipend programmes and other possibilities can be found on the </a:t>
            </a:r>
            <a:r>
              <a:rPr lang="en-GB" b="1" u="sng" dirty="0">
                <a:hlinkClick r:id="rId2"/>
              </a:rPr>
              <a:t>CU website</a:t>
            </a:r>
            <a:r>
              <a:rPr lang="en-GB" dirty="0"/>
              <a:t> </a:t>
            </a:r>
            <a:endParaRPr lang="cs-CZ" dirty="0"/>
          </a:p>
          <a:p>
            <a:pPr lvl="0"/>
            <a:r>
              <a:rPr lang="en-GB" b="1" dirty="0"/>
              <a:t>Charles Abroad </a:t>
            </a:r>
            <a:r>
              <a:rPr lang="en-GB" dirty="0"/>
              <a:t>shares information about stipends, mobility opportunities and other generous offers in the section “opportunities” on their </a:t>
            </a:r>
            <a:r>
              <a:rPr lang="en-GB" b="1" u="sng" dirty="0">
                <a:hlinkClick r:id="rId3"/>
              </a:rPr>
              <a:t>website</a:t>
            </a:r>
            <a:r>
              <a:rPr lang="en-GB" dirty="0"/>
              <a:t>, where you can opt to sign into their newsletter based on your study cycle and study area  </a:t>
            </a:r>
            <a:endParaRPr lang="cs-CZ" dirty="0"/>
          </a:p>
          <a:p>
            <a:pPr lvl="1"/>
            <a:r>
              <a:rPr lang="en-GB" dirty="0"/>
              <a:t>Best offers are shared on the Charles Abroad </a:t>
            </a:r>
            <a:r>
              <a:rPr lang="en-GB" b="1" u="sng" dirty="0">
                <a:hlinkClick r:id="rId4"/>
              </a:rPr>
              <a:t>Instagram</a:t>
            </a:r>
            <a:r>
              <a:rPr lang="en-GB" dirty="0"/>
              <a:t>, where you can also read about the experiences of other students</a:t>
            </a:r>
            <a:endParaRPr lang="cs-CZ" dirty="0"/>
          </a:p>
          <a:p>
            <a:pPr lvl="0"/>
            <a:r>
              <a:rPr lang="en-GB" dirty="0"/>
              <a:t>We also recommend you keep an eye on the website of the </a:t>
            </a:r>
            <a:r>
              <a:rPr lang="en-GB" b="1" u="sng" dirty="0">
                <a:hlinkClick r:id="rId5"/>
              </a:rPr>
              <a:t>Czech National Agency for International Education and Research</a:t>
            </a:r>
            <a:r>
              <a:rPr lang="en-GB" dirty="0"/>
              <a:t> and sign into their newsletter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7550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Contact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administraiton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Petra Zákoutská (</a:t>
            </a:r>
            <a:r>
              <a:rPr lang="cs-CZ" dirty="0" err="1"/>
              <a:t>Dpt</a:t>
            </a:r>
            <a:r>
              <a:rPr lang="cs-CZ" dirty="0"/>
              <a:t>. International relations)</a:t>
            </a:r>
          </a:p>
          <a:p>
            <a:pPr lvl="1"/>
            <a:r>
              <a:rPr lang="cs-CZ" dirty="0">
                <a:hlinkClick r:id="rId2"/>
              </a:rPr>
              <a:t>Petra.zakoutska@pedf.cuni.cz</a:t>
            </a:r>
            <a:endParaRPr lang="cs-CZ" dirty="0"/>
          </a:p>
          <a:p>
            <a:pPr lvl="1"/>
            <a:r>
              <a:rPr lang="cs-CZ" dirty="0"/>
              <a:t>Monitoring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stays</a:t>
            </a:r>
            <a:r>
              <a:rPr lang="cs-CZ" dirty="0"/>
              <a:t> </a:t>
            </a:r>
            <a:r>
              <a:rPr lang="cs-CZ" dirty="0" err="1"/>
              <a:t>aborad</a:t>
            </a:r>
            <a:r>
              <a:rPr lang="cs-CZ" dirty="0"/>
              <a:t>, Erasmus, Mobility </a:t>
            </a:r>
            <a:r>
              <a:rPr lang="cs-CZ" dirty="0" err="1"/>
              <a:t>Fund</a:t>
            </a:r>
            <a:r>
              <a:rPr lang="cs-CZ" dirty="0"/>
              <a:t>, POINT,…</a:t>
            </a:r>
          </a:p>
          <a:p>
            <a:r>
              <a:rPr lang="cs-CZ" dirty="0"/>
              <a:t>PhDr. Iva Beránková (</a:t>
            </a:r>
            <a:r>
              <a:rPr lang="cs-CZ" dirty="0" err="1"/>
              <a:t>Dpt</a:t>
            </a:r>
            <a:r>
              <a:rPr lang="cs-CZ" dirty="0"/>
              <a:t>. International relations)</a:t>
            </a:r>
          </a:p>
          <a:p>
            <a:pPr lvl="1"/>
            <a:r>
              <a:rPr lang="cs-CZ" dirty="0"/>
              <a:t>Iva.berankova@pedf.cuni.cz</a:t>
            </a:r>
          </a:p>
          <a:p>
            <a:pPr lvl="1"/>
            <a:r>
              <a:rPr lang="cs-CZ" dirty="0" err="1"/>
              <a:t>Administration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travel</a:t>
            </a:r>
            <a:r>
              <a:rPr lang="cs-CZ" dirty="0"/>
              <a:t> </a:t>
            </a:r>
            <a:r>
              <a:rPr lang="cs-CZ" dirty="0" err="1"/>
              <a:t>documentation</a:t>
            </a:r>
            <a:r>
              <a:rPr lang="cs-CZ" dirty="0"/>
              <a:t> 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employees</a:t>
            </a:r>
            <a:r>
              <a:rPr lang="cs-CZ" dirty="0"/>
              <a:t>, GAUK </a:t>
            </a:r>
            <a:r>
              <a:rPr lang="cs-CZ" dirty="0" err="1"/>
              <a:t>holders</a:t>
            </a:r>
            <a:r>
              <a:rPr lang="cs-CZ" dirty="0"/>
              <a:t>…</a:t>
            </a:r>
          </a:p>
          <a:p>
            <a:r>
              <a:rPr lang="cs-CZ" dirty="0"/>
              <a:t>Mgr. Ivana Metelková (</a:t>
            </a:r>
            <a:r>
              <a:rPr lang="cs-CZ" dirty="0" err="1"/>
              <a:t>Dpt</a:t>
            </a:r>
            <a:r>
              <a:rPr lang="cs-CZ" dirty="0"/>
              <a:t>.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research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Ivana.metelkova@pedf.cuni.cz</a:t>
            </a:r>
          </a:p>
          <a:p>
            <a:pPr lvl="1"/>
            <a:r>
              <a:rPr lang="cs-CZ" dirty="0"/>
              <a:t>GAUK, GAČR, TAČR, SYLF, </a:t>
            </a:r>
            <a:r>
              <a:rPr lang="cs-CZ" dirty="0" err="1"/>
              <a:t>research</a:t>
            </a:r>
            <a:r>
              <a:rPr lang="cs-CZ" dirty="0"/>
              <a:t> </a:t>
            </a:r>
            <a:r>
              <a:rPr lang="cs-CZ" dirty="0" err="1"/>
              <a:t>grants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3221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OZV NEWS</a:t>
            </a:r>
            <a:br>
              <a:rPr lang="cs-CZ" dirty="0"/>
            </a:br>
            <a:r>
              <a:rPr lang="cs-CZ" dirty="0"/>
              <a:t>https://pedf.cuni.cz/PEDF-393.html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12400" y="2160588"/>
            <a:ext cx="3527237" cy="388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746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Necessary</a:t>
            </a:r>
            <a:r>
              <a:rPr lang="cs-CZ" dirty="0"/>
              <a:t> </a:t>
            </a:r>
            <a:r>
              <a:rPr lang="cs-CZ" dirty="0" err="1"/>
              <a:t>steps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stay</a:t>
            </a:r>
            <a:r>
              <a:rPr lang="cs-CZ" dirty="0"/>
              <a:t> </a:t>
            </a:r>
            <a:r>
              <a:rPr lang="cs-CZ" dirty="0" err="1"/>
              <a:t>abroad</a:t>
            </a:r>
            <a:r>
              <a:rPr lang="cs-CZ" dirty="0"/>
              <a:t> to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recognized</a:t>
            </a:r>
            <a:r>
              <a:rPr lang="cs-CZ" dirty="0"/>
              <a:t> as a </a:t>
            </a:r>
            <a:r>
              <a:rPr lang="cs-CZ" dirty="0" err="1"/>
              <a:t>fullfillment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study </a:t>
            </a:r>
            <a:r>
              <a:rPr lang="cs-CZ" dirty="0" err="1"/>
              <a:t>plan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Before</a:t>
            </a:r>
            <a:r>
              <a:rPr lang="cs-CZ" dirty="0"/>
              <a:t> </a:t>
            </a:r>
            <a:r>
              <a:rPr lang="cs-CZ" dirty="0" err="1"/>
              <a:t>departure</a:t>
            </a:r>
            <a:r>
              <a:rPr lang="cs-CZ" dirty="0"/>
              <a:t> (</a:t>
            </a:r>
            <a:r>
              <a:rPr lang="cs-CZ" dirty="0" err="1"/>
              <a:t>at</a:t>
            </a:r>
            <a:r>
              <a:rPr lang="cs-CZ" dirty="0"/>
              <a:t> least a </a:t>
            </a:r>
            <a:r>
              <a:rPr lang="cs-CZ" dirty="0" err="1"/>
              <a:t>day</a:t>
            </a:r>
            <a:r>
              <a:rPr lang="cs-CZ" dirty="0"/>
              <a:t> prior)</a:t>
            </a:r>
          </a:p>
          <a:p>
            <a:pPr lvl="1"/>
            <a:r>
              <a:rPr lang="cs-CZ" dirty="0" err="1"/>
              <a:t>Registration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stay</a:t>
            </a:r>
            <a:r>
              <a:rPr lang="cs-CZ" dirty="0"/>
              <a:t> </a:t>
            </a:r>
            <a:r>
              <a:rPr lang="cs-CZ" dirty="0" err="1"/>
              <a:t>abroad</a:t>
            </a:r>
            <a:r>
              <a:rPr lang="cs-CZ" dirty="0"/>
              <a:t> in SIS</a:t>
            </a:r>
          </a:p>
          <a:p>
            <a:pPr lvl="2"/>
            <a:r>
              <a:rPr lang="cs-CZ" dirty="0" err="1"/>
              <a:t>Necessary</a:t>
            </a:r>
            <a:r>
              <a:rPr lang="cs-CZ" dirty="0"/>
              <a:t> to </a:t>
            </a:r>
            <a:r>
              <a:rPr lang="cs-CZ" dirty="0" err="1"/>
              <a:t>attach</a:t>
            </a:r>
            <a:r>
              <a:rPr lang="cs-CZ" dirty="0"/>
              <a:t> </a:t>
            </a:r>
            <a:r>
              <a:rPr lang="cs-CZ" dirty="0" err="1"/>
              <a:t>two</a:t>
            </a:r>
            <a:r>
              <a:rPr lang="cs-CZ" dirty="0"/>
              <a:t> </a:t>
            </a:r>
            <a:r>
              <a:rPr lang="cs-CZ" dirty="0" err="1"/>
              <a:t>supporting</a:t>
            </a:r>
            <a:r>
              <a:rPr lang="cs-CZ" dirty="0"/>
              <a:t>  </a:t>
            </a:r>
            <a:r>
              <a:rPr lang="cs-CZ" dirty="0" err="1"/>
              <a:t>documents</a:t>
            </a:r>
            <a:endParaRPr lang="cs-CZ" dirty="0"/>
          </a:p>
          <a:p>
            <a:pPr lvl="4"/>
            <a:r>
              <a:rPr lang="cs-CZ" dirty="0" err="1"/>
              <a:t>Official</a:t>
            </a:r>
            <a:r>
              <a:rPr lang="cs-CZ" dirty="0"/>
              <a:t> </a:t>
            </a:r>
            <a:r>
              <a:rPr lang="cs-CZ" dirty="0" err="1"/>
              <a:t>Letter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Invitation</a:t>
            </a:r>
            <a:endParaRPr lang="cs-CZ" dirty="0"/>
          </a:p>
          <a:p>
            <a:pPr lvl="4"/>
            <a:r>
              <a:rPr lang="cs-CZ" dirty="0"/>
              <a:t>Thesis </a:t>
            </a:r>
            <a:r>
              <a:rPr lang="cs-CZ" dirty="0" err="1"/>
              <a:t>supervisor´s</a:t>
            </a:r>
            <a:r>
              <a:rPr lang="cs-CZ" dirty="0"/>
              <a:t> </a:t>
            </a:r>
            <a:r>
              <a:rPr lang="cs-CZ" dirty="0" err="1"/>
              <a:t>agreement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stay</a:t>
            </a:r>
            <a:r>
              <a:rPr lang="cs-CZ" dirty="0"/>
              <a:t> (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email)</a:t>
            </a:r>
          </a:p>
          <a:p>
            <a:pPr lvl="4"/>
            <a:endParaRPr lang="cs-CZ" dirty="0"/>
          </a:p>
          <a:p>
            <a:pPr lvl="4"/>
            <a:endParaRPr lang="cs-CZ" dirty="0"/>
          </a:p>
          <a:p>
            <a:r>
              <a:rPr lang="cs-CZ" dirty="0" err="1"/>
              <a:t>After</a:t>
            </a:r>
            <a:r>
              <a:rPr lang="cs-CZ" dirty="0"/>
              <a:t> return</a:t>
            </a:r>
          </a:p>
          <a:p>
            <a:pPr lvl="1"/>
            <a:r>
              <a:rPr lang="cs-CZ" dirty="0" err="1"/>
              <a:t>Submitting</a:t>
            </a:r>
            <a:r>
              <a:rPr lang="cs-CZ" dirty="0"/>
              <a:t> a </a:t>
            </a:r>
            <a:r>
              <a:rPr lang="cs-CZ" dirty="0" err="1"/>
              <a:t>form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„</a:t>
            </a:r>
            <a:r>
              <a:rPr lang="cs-CZ" dirty="0" err="1"/>
              <a:t>Confirmation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stay</a:t>
            </a:r>
            <a:r>
              <a:rPr lang="cs-CZ" dirty="0"/>
              <a:t>“ (email)</a:t>
            </a:r>
          </a:p>
          <a:p>
            <a:pPr lvl="2"/>
            <a:r>
              <a:rPr lang="cs-CZ" dirty="0" err="1"/>
              <a:t>Any</a:t>
            </a:r>
            <a:r>
              <a:rPr lang="cs-CZ" dirty="0"/>
              <a:t> </a:t>
            </a:r>
            <a:r>
              <a:rPr lang="cs-CZ" dirty="0" err="1"/>
              <a:t>form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document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accepted</a:t>
            </a:r>
            <a:endParaRPr lang="cs-CZ" dirty="0"/>
          </a:p>
          <a:p>
            <a:pPr lvl="2"/>
            <a:r>
              <a:rPr lang="cs-CZ" dirty="0" err="1"/>
              <a:t>Plain</a:t>
            </a:r>
            <a:r>
              <a:rPr lang="cs-CZ" dirty="0"/>
              <a:t> </a:t>
            </a:r>
            <a:r>
              <a:rPr lang="cs-CZ" dirty="0" err="1"/>
              <a:t>document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found</a:t>
            </a:r>
            <a:r>
              <a:rPr lang="cs-CZ" dirty="0"/>
              <a:t> on </a:t>
            </a:r>
            <a:r>
              <a:rPr lang="cs-CZ" dirty="0" err="1"/>
              <a:t>website</a:t>
            </a:r>
            <a:r>
              <a:rPr lang="cs-CZ" dirty="0"/>
              <a:t> - https://pedf.cuni.cz/PEDF-2654.html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606" y="3905254"/>
            <a:ext cx="8793908" cy="628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974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Important</a:t>
            </a:r>
            <a:r>
              <a:rPr lang="cs-CZ" dirty="0"/>
              <a:t> </a:t>
            </a:r>
            <a:r>
              <a:rPr lang="cs-CZ" dirty="0" err="1"/>
              <a:t>notice</a:t>
            </a:r>
            <a:r>
              <a:rPr lang="cs-CZ" dirty="0"/>
              <a:t>	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Department for international relations is responsible for only monitoring the stays abroad</a:t>
            </a:r>
          </a:p>
          <a:p>
            <a:pPr lvl="1"/>
            <a:r>
              <a:rPr lang="en-GB" dirty="0"/>
              <a:t>We are not qualified to determine whether your chosen internship is suitable or long enough</a:t>
            </a:r>
          </a:p>
          <a:p>
            <a:pPr lvl="1"/>
            <a:r>
              <a:rPr lang="en-GB" dirty="0"/>
              <a:t>This is the responsibility of your thesis supervisor and/or the Field of Study committee</a:t>
            </a:r>
          </a:p>
          <a:p>
            <a:pPr lvl="1"/>
            <a:endParaRPr lang="en-GB" dirty="0"/>
          </a:p>
          <a:p>
            <a:r>
              <a:rPr lang="en-GB" dirty="0"/>
              <a:t>From the academic year 2025/2026  ALL </a:t>
            </a:r>
            <a:r>
              <a:rPr lang="cs-CZ" dirty="0"/>
              <a:t>study </a:t>
            </a:r>
            <a:r>
              <a:rPr lang="cs-CZ" dirty="0" err="1"/>
              <a:t>related</a:t>
            </a:r>
            <a:r>
              <a:rPr lang="cs-CZ" dirty="0"/>
              <a:t> </a:t>
            </a:r>
            <a:r>
              <a:rPr lang="en-GB" dirty="0"/>
              <a:t>stays abroad, regardless of whether they are a fulfilment of a study plan, should be registered in the Internship folder in SIS</a:t>
            </a:r>
          </a:p>
          <a:p>
            <a:r>
              <a:rPr lang="en-GB" dirty="0"/>
              <a:t>You do not need to receive a form of monetary support from the Faculty of Education for your stay to be recognized as fulfilment of your study duties</a:t>
            </a:r>
          </a:p>
        </p:txBody>
      </p:sp>
    </p:spTree>
    <p:extLst>
      <p:ext uri="{BB962C8B-B14F-4D97-AF65-F5344CB8AC3E}">
        <p14:creationId xmlns:p14="http://schemas.microsoft.com/office/powerpoint/2010/main" val="3279682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Erasmus+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err="1"/>
              <a:t>Possible</a:t>
            </a:r>
            <a:r>
              <a:rPr lang="cs-CZ" dirty="0"/>
              <a:t> to </a:t>
            </a:r>
            <a:r>
              <a:rPr lang="cs-CZ" dirty="0" err="1"/>
              <a:t>travel</a:t>
            </a:r>
            <a:r>
              <a:rPr lang="cs-CZ" dirty="0"/>
              <a:t> to </a:t>
            </a:r>
            <a:r>
              <a:rPr lang="cs-CZ" dirty="0" err="1"/>
              <a:t>every</a:t>
            </a:r>
            <a:r>
              <a:rPr lang="cs-CZ" dirty="0"/>
              <a:t> country in </a:t>
            </a:r>
            <a:r>
              <a:rPr lang="cs-CZ" dirty="0" err="1"/>
              <a:t>European</a:t>
            </a:r>
            <a:r>
              <a:rPr lang="cs-CZ" dirty="0"/>
              <a:t> Union</a:t>
            </a:r>
          </a:p>
          <a:p>
            <a:r>
              <a:rPr lang="cs-CZ" dirty="0"/>
              <a:t>Call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applications</a:t>
            </a:r>
            <a:r>
              <a:rPr lang="cs-CZ" dirty="0"/>
              <a:t> </a:t>
            </a:r>
            <a:r>
              <a:rPr lang="cs-CZ" dirty="0" err="1"/>
              <a:t>only</a:t>
            </a:r>
            <a:r>
              <a:rPr lang="cs-CZ" dirty="0"/>
              <a:t> </a:t>
            </a:r>
            <a:r>
              <a:rPr lang="cs-CZ" dirty="0" err="1"/>
              <a:t>once</a:t>
            </a:r>
            <a:r>
              <a:rPr lang="cs-CZ" dirty="0"/>
              <a:t> a </a:t>
            </a:r>
            <a:r>
              <a:rPr lang="cs-CZ" dirty="0" err="1"/>
              <a:t>year</a:t>
            </a:r>
            <a:r>
              <a:rPr lang="cs-CZ" dirty="0"/>
              <a:t> in </a:t>
            </a:r>
            <a:r>
              <a:rPr lang="cs-CZ" dirty="0" err="1"/>
              <a:t>spring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next</a:t>
            </a:r>
            <a:r>
              <a:rPr lang="cs-CZ" dirty="0"/>
              <a:t> </a:t>
            </a:r>
            <a:r>
              <a:rPr lang="cs-CZ" dirty="0" err="1"/>
              <a:t>academic</a:t>
            </a:r>
            <a:r>
              <a:rPr lang="cs-CZ" dirty="0"/>
              <a:t> </a:t>
            </a:r>
            <a:r>
              <a:rPr lang="cs-CZ" dirty="0" err="1"/>
              <a:t>year</a:t>
            </a:r>
            <a:endParaRPr lang="cs-CZ" dirty="0"/>
          </a:p>
          <a:p>
            <a:r>
              <a:rPr lang="cs-CZ" dirty="0" err="1"/>
              <a:t>Stipend</a:t>
            </a:r>
            <a:r>
              <a:rPr lang="cs-CZ" dirty="0"/>
              <a:t> has </a:t>
            </a:r>
            <a:r>
              <a:rPr lang="cs-CZ" dirty="0" err="1"/>
              <a:t>two</a:t>
            </a:r>
            <a:r>
              <a:rPr lang="cs-CZ" dirty="0"/>
              <a:t> </a:t>
            </a:r>
            <a:r>
              <a:rPr lang="cs-CZ" dirty="0" err="1"/>
              <a:t>parts</a:t>
            </a:r>
            <a:r>
              <a:rPr lang="cs-CZ" dirty="0"/>
              <a:t> – </a:t>
            </a:r>
            <a:r>
              <a:rPr lang="cs-CZ" dirty="0" err="1"/>
              <a:t>living</a:t>
            </a:r>
            <a:r>
              <a:rPr lang="cs-CZ" dirty="0"/>
              <a:t> </a:t>
            </a:r>
            <a:r>
              <a:rPr lang="cs-CZ" dirty="0" err="1"/>
              <a:t>expenses</a:t>
            </a:r>
            <a:r>
              <a:rPr lang="cs-CZ" dirty="0"/>
              <a:t> + </a:t>
            </a:r>
            <a:r>
              <a:rPr lang="cs-CZ" dirty="0" err="1"/>
              <a:t>travel</a:t>
            </a:r>
            <a:r>
              <a:rPr lang="cs-CZ" dirty="0"/>
              <a:t> </a:t>
            </a:r>
            <a:r>
              <a:rPr lang="cs-CZ" dirty="0" err="1"/>
              <a:t>allowance</a:t>
            </a:r>
            <a:endParaRPr lang="cs-CZ" dirty="0"/>
          </a:p>
          <a:p>
            <a:pPr lvl="1"/>
            <a:r>
              <a:rPr lang="cs-CZ" dirty="0" err="1"/>
              <a:t>Living</a:t>
            </a:r>
            <a:r>
              <a:rPr lang="cs-CZ" dirty="0"/>
              <a:t> </a:t>
            </a:r>
            <a:r>
              <a:rPr lang="cs-CZ" dirty="0" err="1"/>
              <a:t>expenses</a:t>
            </a:r>
            <a:r>
              <a:rPr lang="cs-CZ" dirty="0"/>
              <a:t> – </a:t>
            </a:r>
            <a:r>
              <a:rPr lang="cs-CZ" dirty="0" err="1"/>
              <a:t>fixed</a:t>
            </a:r>
            <a:r>
              <a:rPr lang="cs-CZ" dirty="0"/>
              <a:t> </a:t>
            </a:r>
            <a:r>
              <a:rPr lang="cs-CZ" dirty="0" err="1"/>
              <a:t>monthly</a:t>
            </a:r>
            <a:r>
              <a:rPr lang="cs-CZ" dirty="0"/>
              <a:t>/</a:t>
            </a:r>
            <a:r>
              <a:rPr lang="cs-CZ" dirty="0" err="1"/>
              <a:t>daily</a:t>
            </a:r>
            <a:r>
              <a:rPr lang="cs-CZ" dirty="0"/>
              <a:t> </a:t>
            </a:r>
            <a:r>
              <a:rPr lang="cs-CZ" dirty="0" err="1"/>
              <a:t>rate</a:t>
            </a:r>
            <a:endParaRPr lang="cs-CZ" dirty="0"/>
          </a:p>
          <a:p>
            <a:pPr lvl="1"/>
            <a:r>
              <a:rPr lang="cs-CZ" dirty="0" err="1"/>
              <a:t>Travel</a:t>
            </a:r>
            <a:r>
              <a:rPr lang="cs-CZ" dirty="0"/>
              <a:t> </a:t>
            </a:r>
            <a:r>
              <a:rPr lang="cs-CZ" dirty="0" err="1"/>
              <a:t>allowance</a:t>
            </a:r>
            <a:r>
              <a:rPr lang="cs-CZ" dirty="0"/>
              <a:t> – </a:t>
            </a:r>
            <a:r>
              <a:rPr lang="cs-CZ" dirty="0" err="1"/>
              <a:t>depends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distance and </a:t>
            </a:r>
            <a:r>
              <a:rPr lang="cs-CZ" dirty="0" err="1"/>
              <a:t>method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travel</a:t>
            </a:r>
            <a:endParaRPr lang="cs-CZ" dirty="0"/>
          </a:p>
          <a:p>
            <a:pPr lvl="1"/>
            <a:endParaRPr lang="cs-CZ" dirty="0"/>
          </a:p>
          <a:p>
            <a:r>
              <a:rPr lang="cs-CZ" dirty="0"/>
              <a:t>Student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participate</a:t>
            </a:r>
            <a:r>
              <a:rPr lang="cs-CZ" dirty="0"/>
              <a:t> </a:t>
            </a:r>
            <a:r>
              <a:rPr lang="cs-CZ" dirty="0" err="1"/>
              <a:t>multiple</a:t>
            </a:r>
            <a:r>
              <a:rPr lang="cs-CZ" dirty="0"/>
              <a:t> </a:t>
            </a:r>
            <a:r>
              <a:rPr lang="cs-CZ" dirty="0" err="1"/>
              <a:t>times</a:t>
            </a:r>
            <a:endParaRPr lang="cs-CZ" dirty="0"/>
          </a:p>
          <a:p>
            <a:pPr lvl="1"/>
            <a:r>
              <a:rPr lang="cs-CZ" dirty="0" err="1"/>
              <a:t>Given</a:t>
            </a:r>
            <a:r>
              <a:rPr lang="cs-CZ" dirty="0"/>
              <a:t> limited budget, in case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large</a:t>
            </a:r>
            <a:r>
              <a:rPr lang="cs-CZ" dirty="0"/>
              <a:t> </a:t>
            </a:r>
            <a:r>
              <a:rPr lang="cs-CZ" dirty="0" err="1"/>
              <a:t>interest</a:t>
            </a:r>
            <a:r>
              <a:rPr lang="cs-CZ" dirty="0"/>
              <a:t> in a call </a:t>
            </a:r>
            <a:r>
              <a:rPr lang="cs-CZ" dirty="0" err="1"/>
              <a:t>the</a:t>
            </a:r>
            <a:r>
              <a:rPr lang="cs-CZ" dirty="0"/>
              <a:t> priority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given</a:t>
            </a:r>
            <a:r>
              <a:rPr lang="cs-CZ" dirty="0"/>
              <a:t> to </a:t>
            </a:r>
            <a:r>
              <a:rPr lang="cs-CZ" dirty="0" err="1"/>
              <a:t>those</a:t>
            </a:r>
            <a:r>
              <a:rPr lang="cs-CZ" dirty="0"/>
              <a:t> </a:t>
            </a:r>
            <a:r>
              <a:rPr lang="cs-CZ" dirty="0" err="1"/>
              <a:t>who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not </a:t>
            </a:r>
            <a:r>
              <a:rPr lang="cs-CZ" dirty="0" err="1"/>
              <a:t>participated</a:t>
            </a:r>
            <a:r>
              <a:rPr lang="cs-CZ" dirty="0"/>
              <a:t> </a:t>
            </a:r>
            <a:r>
              <a:rPr lang="cs-CZ" dirty="0" err="1"/>
              <a:t>yet</a:t>
            </a:r>
            <a:endParaRPr lang="cs-CZ" dirty="0"/>
          </a:p>
          <a:p>
            <a:pPr lvl="1"/>
            <a:endParaRPr lang="cs-CZ" dirty="0"/>
          </a:p>
          <a:p>
            <a:pPr lvl="1"/>
            <a:r>
              <a:rPr lang="cs-CZ" dirty="0"/>
              <a:t>More </a:t>
            </a:r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here</a:t>
            </a:r>
            <a:r>
              <a:rPr lang="cs-CZ" dirty="0"/>
              <a:t> -&gt; </a:t>
            </a:r>
            <a:r>
              <a:rPr lang="cs-CZ" dirty="0">
                <a:hlinkClick r:id="rId2"/>
              </a:rPr>
              <a:t>https://cuni.cz/UKEN-2360.html</a:t>
            </a:r>
            <a:endParaRPr lang="cs-CZ" dirty="0"/>
          </a:p>
          <a:p>
            <a:pPr lvl="1"/>
            <a:r>
              <a:rPr lang="cs-CZ" dirty="0" err="1"/>
              <a:t>Faculty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Education</a:t>
            </a:r>
            <a:r>
              <a:rPr lang="cs-CZ" dirty="0"/>
              <a:t> has </a:t>
            </a:r>
            <a:r>
              <a:rPr lang="cs-CZ" dirty="0" err="1"/>
              <a:t>specific</a:t>
            </a:r>
            <a:r>
              <a:rPr lang="cs-CZ" dirty="0"/>
              <a:t> </a:t>
            </a:r>
            <a:r>
              <a:rPr lang="cs-CZ" dirty="0" err="1"/>
              <a:t>rules</a:t>
            </a:r>
            <a:r>
              <a:rPr lang="cs-CZ" dirty="0"/>
              <a:t> </a:t>
            </a:r>
          </a:p>
          <a:p>
            <a:pPr lvl="2"/>
            <a:r>
              <a:rPr lang="cs-CZ" dirty="0"/>
              <a:t>Call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applications</a:t>
            </a:r>
            <a:r>
              <a:rPr lang="cs-CZ" dirty="0"/>
              <a:t> </a:t>
            </a:r>
            <a:r>
              <a:rPr lang="cs-CZ" dirty="0" err="1"/>
              <a:t>only</a:t>
            </a:r>
            <a:r>
              <a:rPr lang="cs-CZ" dirty="0"/>
              <a:t> </a:t>
            </a:r>
            <a:r>
              <a:rPr lang="cs-CZ" dirty="0" err="1"/>
              <a:t>once</a:t>
            </a:r>
            <a:r>
              <a:rPr lang="cs-CZ" dirty="0"/>
              <a:t> a </a:t>
            </a:r>
            <a:r>
              <a:rPr lang="cs-CZ" dirty="0" err="1"/>
              <a:t>year</a:t>
            </a:r>
            <a:endParaRPr lang="cs-CZ" dirty="0"/>
          </a:p>
          <a:p>
            <a:pPr lvl="2"/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semester</a:t>
            </a:r>
            <a:r>
              <a:rPr lang="cs-CZ" dirty="0"/>
              <a:t>/full </a:t>
            </a:r>
            <a:r>
              <a:rPr lang="cs-CZ" dirty="0" err="1"/>
              <a:t>year</a:t>
            </a:r>
            <a:r>
              <a:rPr lang="cs-CZ" dirty="0"/>
              <a:t> </a:t>
            </a:r>
            <a:r>
              <a:rPr lang="cs-CZ" dirty="0" err="1"/>
              <a:t>stay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need</a:t>
            </a:r>
            <a:r>
              <a:rPr lang="cs-CZ" dirty="0"/>
              <a:t> to use </a:t>
            </a:r>
            <a:r>
              <a:rPr lang="cs-CZ" dirty="0" err="1"/>
              <a:t>only</a:t>
            </a:r>
            <a:r>
              <a:rPr lang="cs-CZ" dirty="0"/>
              <a:t> </a:t>
            </a:r>
            <a:r>
              <a:rPr lang="cs-CZ" dirty="0" err="1"/>
              <a:t>agreements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your</a:t>
            </a:r>
            <a:r>
              <a:rPr lang="cs-CZ" dirty="0"/>
              <a:t> department</a:t>
            </a:r>
          </a:p>
        </p:txBody>
      </p:sp>
    </p:spTree>
    <p:extLst>
      <p:ext uri="{BB962C8B-B14F-4D97-AF65-F5344CB8AC3E}">
        <p14:creationId xmlns:p14="http://schemas.microsoft.com/office/powerpoint/2010/main" val="56011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Erasmus + </a:t>
            </a:r>
            <a:r>
              <a:rPr lang="cs-CZ" dirty="0" err="1"/>
              <a:t>Types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mobilities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Study </a:t>
            </a:r>
            <a:r>
              <a:rPr lang="cs-CZ" dirty="0" err="1"/>
              <a:t>stay</a:t>
            </a:r>
            <a:r>
              <a:rPr lang="cs-CZ" dirty="0"/>
              <a:t> – a </a:t>
            </a:r>
            <a:r>
              <a:rPr lang="cs-CZ" dirty="0" err="1"/>
              <a:t>semester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two</a:t>
            </a:r>
            <a:r>
              <a:rPr lang="cs-CZ" dirty="0"/>
              <a:t> </a:t>
            </a:r>
          </a:p>
          <a:p>
            <a:pPr lvl="1"/>
            <a:r>
              <a:rPr lang="cs-CZ" dirty="0" err="1"/>
              <a:t>Your</a:t>
            </a:r>
            <a:r>
              <a:rPr lang="cs-CZ" dirty="0"/>
              <a:t> department </a:t>
            </a:r>
            <a:r>
              <a:rPr lang="cs-CZ" dirty="0" err="1"/>
              <a:t>needs</a:t>
            </a:r>
            <a:r>
              <a:rPr lang="cs-CZ" dirty="0"/>
              <a:t> to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active</a:t>
            </a:r>
            <a:r>
              <a:rPr lang="cs-CZ" dirty="0"/>
              <a:t> </a:t>
            </a:r>
            <a:r>
              <a:rPr lang="cs-CZ" dirty="0" err="1"/>
              <a:t>bilateral</a:t>
            </a:r>
            <a:r>
              <a:rPr lang="cs-CZ" dirty="0"/>
              <a:t> </a:t>
            </a:r>
            <a:r>
              <a:rPr lang="cs-CZ" dirty="0" err="1"/>
              <a:t>agreement</a:t>
            </a:r>
            <a:r>
              <a:rPr lang="cs-CZ" dirty="0"/>
              <a:t> </a:t>
            </a:r>
          </a:p>
          <a:p>
            <a:r>
              <a:rPr lang="cs-CZ" dirty="0" err="1"/>
              <a:t>Traineeship</a:t>
            </a:r>
            <a:r>
              <a:rPr lang="cs-CZ" dirty="0"/>
              <a:t> – a  </a:t>
            </a:r>
            <a:r>
              <a:rPr lang="cs-CZ" dirty="0" err="1"/>
              <a:t>semester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two</a:t>
            </a:r>
            <a:r>
              <a:rPr lang="cs-CZ" dirty="0"/>
              <a:t> </a:t>
            </a:r>
          </a:p>
          <a:p>
            <a:pPr lvl="1"/>
            <a:r>
              <a:rPr lang="cs-CZ" dirty="0" err="1"/>
              <a:t>Practical</a:t>
            </a:r>
            <a:r>
              <a:rPr lang="cs-CZ" dirty="0"/>
              <a:t> </a:t>
            </a:r>
            <a:r>
              <a:rPr lang="cs-CZ" dirty="0" err="1"/>
              <a:t>placement</a:t>
            </a:r>
            <a:r>
              <a:rPr lang="cs-CZ" dirty="0"/>
              <a:t>, </a:t>
            </a:r>
            <a:r>
              <a:rPr lang="cs-CZ" dirty="0" err="1"/>
              <a:t>necessary</a:t>
            </a:r>
            <a:r>
              <a:rPr lang="cs-CZ" dirty="0"/>
              <a:t> 40 </a:t>
            </a:r>
            <a:r>
              <a:rPr lang="cs-CZ" dirty="0" err="1"/>
              <a:t>hours</a:t>
            </a:r>
            <a:r>
              <a:rPr lang="cs-CZ" dirty="0"/>
              <a:t>  a </a:t>
            </a:r>
            <a:r>
              <a:rPr lang="cs-CZ" dirty="0" err="1"/>
              <a:t>week</a:t>
            </a:r>
            <a:r>
              <a:rPr lang="cs-CZ" dirty="0"/>
              <a:t> minimum</a:t>
            </a:r>
          </a:p>
          <a:p>
            <a:r>
              <a:rPr lang="cs-CZ" dirty="0"/>
              <a:t>PhD </a:t>
            </a:r>
            <a:r>
              <a:rPr lang="cs-CZ" dirty="0" err="1"/>
              <a:t>Short</a:t>
            </a:r>
            <a:r>
              <a:rPr lang="cs-CZ" dirty="0"/>
              <a:t> term </a:t>
            </a:r>
            <a:r>
              <a:rPr lang="cs-CZ" dirty="0" err="1"/>
              <a:t>stay</a:t>
            </a:r>
            <a:r>
              <a:rPr lang="cs-CZ" dirty="0"/>
              <a:t> – 5 to 30 </a:t>
            </a:r>
            <a:r>
              <a:rPr lang="cs-CZ" dirty="0" err="1"/>
              <a:t>days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8595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Erasmus + PhD </a:t>
            </a:r>
            <a:r>
              <a:rPr lang="cs-CZ" dirty="0" err="1"/>
              <a:t>short</a:t>
            </a:r>
            <a:r>
              <a:rPr lang="cs-CZ" dirty="0"/>
              <a:t> term mobility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Stay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5-30 </a:t>
            </a:r>
            <a:r>
              <a:rPr lang="cs-CZ" dirty="0" err="1"/>
              <a:t>days</a:t>
            </a:r>
            <a:endParaRPr lang="cs-CZ" dirty="0"/>
          </a:p>
          <a:p>
            <a:r>
              <a:rPr lang="cs-CZ" dirty="0" err="1"/>
              <a:t>Monetary</a:t>
            </a:r>
            <a:r>
              <a:rPr lang="cs-CZ" dirty="0"/>
              <a:t> support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higher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first</a:t>
            </a:r>
            <a:r>
              <a:rPr lang="cs-CZ" dirty="0"/>
              <a:t> 14 </a:t>
            </a:r>
            <a:r>
              <a:rPr lang="cs-CZ" dirty="0" err="1"/>
              <a:t>days</a:t>
            </a:r>
            <a:endParaRPr lang="cs-CZ" dirty="0"/>
          </a:p>
          <a:p>
            <a:r>
              <a:rPr lang="cs-CZ" dirty="0" err="1"/>
              <a:t>Students</a:t>
            </a:r>
            <a:r>
              <a:rPr lang="cs-CZ" dirty="0"/>
              <a:t> </a:t>
            </a:r>
            <a:r>
              <a:rPr lang="cs-CZ" dirty="0" err="1"/>
              <a:t>find</a:t>
            </a:r>
            <a:r>
              <a:rPr lang="cs-CZ" dirty="0"/>
              <a:t> a </a:t>
            </a:r>
            <a:r>
              <a:rPr lang="cs-CZ" dirty="0" err="1"/>
              <a:t>suitable</a:t>
            </a:r>
            <a:r>
              <a:rPr lang="cs-CZ" dirty="0"/>
              <a:t> </a:t>
            </a:r>
            <a:r>
              <a:rPr lang="cs-CZ" dirty="0" err="1"/>
              <a:t>placement</a:t>
            </a:r>
            <a:r>
              <a:rPr lang="cs-CZ" dirty="0"/>
              <a:t> </a:t>
            </a:r>
            <a:r>
              <a:rPr lang="cs-CZ" dirty="0" err="1"/>
              <a:t>themselves</a:t>
            </a:r>
            <a:endParaRPr lang="cs-CZ" dirty="0"/>
          </a:p>
          <a:p>
            <a:pPr lvl="1"/>
            <a:r>
              <a:rPr lang="cs-CZ" dirty="0"/>
              <a:t>Has to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instituion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official</a:t>
            </a:r>
            <a:r>
              <a:rPr lang="cs-CZ" dirty="0"/>
              <a:t>  </a:t>
            </a:r>
            <a:r>
              <a:rPr lang="cs-CZ" dirty="0" err="1"/>
              <a:t>registration</a:t>
            </a:r>
            <a:r>
              <a:rPr lang="cs-CZ" dirty="0"/>
              <a:t> </a:t>
            </a:r>
            <a:r>
              <a:rPr lang="cs-CZ" dirty="0" err="1"/>
              <a:t>number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institution</a:t>
            </a:r>
            <a:endParaRPr lang="cs-CZ" dirty="0"/>
          </a:p>
          <a:p>
            <a:pPr lvl="1"/>
            <a:r>
              <a:rPr lang="cs-CZ" dirty="0" err="1"/>
              <a:t>Students</a:t>
            </a:r>
            <a:r>
              <a:rPr lang="cs-CZ" dirty="0"/>
              <a:t> are </a:t>
            </a:r>
            <a:r>
              <a:rPr lang="cs-CZ" dirty="0" err="1"/>
              <a:t>responsible</a:t>
            </a:r>
            <a:r>
              <a:rPr lang="cs-CZ" dirty="0"/>
              <a:t> to </a:t>
            </a:r>
            <a:r>
              <a:rPr lang="cs-CZ" dirty="0" err="1"/>
              <a:t>find</a:t>
            </a:r>
            <a:r>
              <a:rPr lang="cs-CZ" dirty="0"/>
              <a:t> </a:t>
            </a:r>
            <a:r>
              <a:rPr lang="cs-CZ" dirty="0" err="1"/>
              <a:t>out</a:t>
            </a:r>
            <a:r>
              <a:rPr lang="cs-CZ" dirty="0"/>
              <a:t> </a:t>
            </a:r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institution</a:t>
            </a:r>
            <a:r>
              <a:rPr lang="cs-CZ" dirty="0"/>
              <a:t> 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able</a:t>
            </a:r>
            <a:r>
              <a:rPr lang="cs-CZ" dirty="0"/>
              <a:t> to </a:t>
            </a:r>
            <a:r>
              <a:rPr lang="cs-CZ" dirty="0" err="1"/>
              <a:t>accept</a:t>
            </a:r>
            <a:r>
              <a:rPr lang="cs-CZ" dirty="0"/>
              <a:t> </a:t>
            </a:r>
            <a:r>
              <a:rPr lang="cs-CZ" dirty="0" err="1"/>
              <a:t>them</a:t>
            </a:r>
            <a:r>
              <a:rPr lang="cs-CZ" dirty="0"/>
              <a:t> </a:t>
            </a:r>
            <a:r>
              <a:rPr lang="cs-CZ" dirty="0" err="1"/>
              <a:t>through</a:t>
            </a:r>
            <a:r>
              <a:rPr lang="cs-CZ" dirty="0"/>
              <a:t> </a:t>
            </a: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specific</a:t>
            </a:r>
            <a:r>
              <a:rPr lang="cs-CZ" dirty="0"/>
              <a:t> type </a:t>
            </a:r>
            <a:r>
              <a:rPr lang="cs-CZ" dirty="0" err="1"/>
              <a:t>of</a:t>
            </a:r>
            <a:r>
              <a:rPr lang="cs-CZ" dirty="0"/>
              <a:t> mobility</a:t>
            </a:r>
          </a:p>
          <a:p>
            <a:r>
              <a:rPr lang="cs-CZ" dirty="0"/>
              <a:t>Call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applications</a:t>
            </a:r>
            <a:r>
              <a:rPr lang="cs-CZ" dirty="0"/>
              <a:t> </a:t>
            </a:r>
            <a:r>
              <a:rPr lang="cs-CZ" dirty="0" err="1"/>
              <a:t>once</a:t>
            </a:r>
            <a:r>
              <a:rPr lang="cs-CZ" dirty="0"/>
              <a:t> a </a:t>
            </a:r>
            <a:r>
              <a:rPr lang="cs-CZ" dirty="0" err="1"/>
              <a:t>year</a:t>
            </a:r>
            <a:r>
              <a:rPr lang="cs-CZ" dirty="0"/>
              <a:t> in </a:t>
            </a:r>
            <a:r>
              <a:rPr lang="cs-CZ" dirty="0" err="1"/>
              <a:t>spring</a:t>
            </a:r>
            <a:endParaRPr lang="cs-CZ" dirty="0"/>
          </a:p>
          <a:p>
            <a:pPr lvl="1"/>
            <a:r>
              <a:rPr lang="cs-CZ" dirty="0" err="1"/>
              <a:t>Students</a:t>
            </a:r>
            <a:r>
              <a:rPr lang="cs-CZ" dirty="0"/>
              <a:t> </a:t>
            </a:r>
            <a:r>
              <a:rPr lang="cs-CZ" dirty="0" err="1"/>
              <a:t>need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least a </a:t>
            </a:r>
            <a:r>
              <a:rPr lang="cs-CZ" dirty="0" err="1"/>
              <a:t>written</a:t>
            </a:r>
            <a:r>
              <a:rPr lang="cs-CZ" dirty="0"/>
              <a:t> </a:t>
            </a:r>
            <a:r>
              <a:rPr lang="cs-CZ" dirty="0" err="1"/>
              <a:t>promise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 </a:t>
            </a:r>
            <a:r>
              <a:rPr lang="cs-CZ" dirty="0" err="1"/>
              <a:t>being</a:t>
            </a:r>
            <a:r>
              <a:rPr lang="cs-CZ" dirty="0"/>
              <a:t> </a:t>
            </a:r>
            <a:r>
              <a:rPr lang="cs-CZ" dirty="0" err="1"/>
              <a:t>accepted</a:t>
            </a:r>
            <a:r>
              <a:rPr lang="cs-CZ" dirty="0"/>
              <a:t>, </a:t>
            </a:r>
            <a:r>
              <a:rPr lang="cs-CZ" dirty="0" err="1"/>
              <a:t>ideally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invitation</a:t>
            </a:r>
            <a:r>
              <a:rPr lang="cs-CZ" dirty="0"/>
              <a:t> </a:t>
            </a:r>
            <a:r>
              <a:rPr lang="cs-CZ" dirty="0" err="1"/>
              <a:t>letter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4999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Mobility </a:t>
            </a:r>
            <a:r>
              <a:rPr lang="cs-CZ" dirty="0" err="1"/>
              <a:t>Fund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Financing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mobilities</a:t>
            </a:r>
            <a:r>
              <a:rPr lang="cs-CZ" dirty="0"/>
              <a:t> </a:t>
            </a:r>
            <a:r>
              <a:rPr lang="cs-CZ" dirty="0" err="1"/>
              <a:t>everywhere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world</a:t>
            </a:r>
            <a:endParaRPr lang="cs-CZ" dirty="0"/>
          </a:p>
          <a:p>
            <a:r>
              <a:rPr lang="cs-CZ" dirty="0"/>
              <a:t>Type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mobilites</a:t>
            </a:r>
            <a:endParaRPr lang="cs-CZ" dirty="0"/>
          </a:p>
          <a:p>
            <a:pPr lvl="1"/>
            <a:r>
              <a:rPr lang="cs-CZ" dirty="0" err="1"/>
              <a:t>For</a:t>
            </a:r>
            <a:r>
              <a:rPr lang="cs-CZ" dirty="0"/>
              <a:t> a </a:t>
            </a:r>
            <a:r>
              <a:rPr lang="cs-CZ" dirty="0" err="1"/>
              <a:t>semester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two</a:t>
            </a:r>
            <a:endParaRPr lang="cs-CZ" dirty="0"/>
          </a:p>
          <a:p>
            <a:pPr lvl="1"/>
            <a:r>
              <a:rPr lang="en-US" dirty="0"/>
              <a:t>participation in international academic or professional events of students abroad</a:t>
            </a:r>
            <a:r>
              <a:rPr lang="cs-CZ" dirty="0"/>
              <a:t>, </a:t>
            </a:r>
            <a:r>
              <a:rPr lang="en-US" dirty="0"/>
              <a:t>short-term scientific or research stays abroad</a:t>
            </a:r>
            <a:endParaRPr lang="cs-CZ" dirty="0"/>
          </a:p>
          <a:p>
            <a:r>
              <a:rPr lang="cs-CZ" dirty="0" err="1"/>
              <a:t>Stipend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10-15 000CZK/</a:t>
            </a:r>
            <a:r>
              <a:rPr lang="cs-CZ" dirty="0" err="1"/>
              <a:t>month</a:t>
            </a:r>
            <a:r>
              <a:rPr lang="cs-CZ" dirty="0"/>
              <a:t> (</a:t>
            </a:r>
            <a:r>
              <a:rPr lang="cs-CZ" dirty="0" err="1"/>
              <a:t>Europe</a:t>
            </a:r>
            <a:r>
              <a:rPr lang="cs-CZ" dirty="0"/>
              <a:t>), 15-20 000CZK (</a:t>
            </a:r>
            <a:r>
              <a:rPr lang="cs-CZ" dirty="0" err="1"/>
              <a:t>world</a:t>
            </a:r>
            <a:r>
              <a:rPr lang="cs-CZ" dirty="0"/>
              <a:t>)</a:t>
            </a:r>
          </a:p>
          <a:p>
            <a:r>
              <a:rPr lang="cs-CZ" dirty="0"/>
              <a:t>Call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applications</a:t>
            </a:r>
            <a:r>
              <a:rPr lang="cs-CZ" dirty="0"/>
              <a:t> in IS Věda (https://is.cuni.cz/veda/portal/dashboard )</a:t>
            </a:r>
          </a:p>
          <a:p>
            <a:pPr lvl="1"/>
            <a:r>
              <a:rPr lang="cs-CZ" dirty="0" err="1"/>
              <a:t>February</a:t>
            </a:r>
            <a:r>
              <a:rPr lang="cs-CZ" dirty="0"/>
              <a:t> – </a:t>
            </a:r>
            <a:r>
              <a:rPr lang="cs-CZ" dirty="0" err="1"/>
              <a:t>March</a:t>
            </a:r>
            <a:r>
              <a:rPr lang="cs-CZ" dirty="0"/>
              <a:t>, </a:t>
            </a:r>
            <a:r>
              <a:rPr lang="cs-CZ" dirty="0" err="1"/>
              <a:t>September</a:t>
            </a:r>
            <a:r>
              <a:rPr lang="cs-CZ" dirty="0"/>
              <a:t> – </a:t>
            </a:r>
            <a:r>
              <a:rPr lang="cs-CZ" dirty="0" err="1"/>
              <a:t>October</a:t>
            </a:r>
            <a:r>
              <a:rPr lang="cs-CZ" dirty="0"/>
              <a:t> (</a:t>
            </a:r>
            <a:r>
              <a:rPr lang="cs-CZ" dirty="0" err="1"/>
              <a:t>Need</a:t>
            </a:r>
            <a:r>
              <a:rPr lang="cs-CZ" dirty="0"/>
              <a:t> to </a:t>
            </a:r>
            <a:r>
              <a:rPr lang="cs-CZ" dirty="0" err="1"/>
              <a:t>follow</a:t>
            </a:r>
            <a:r>
              <a:rPr lang="cs-CZ" dirty="0"/>
              <a:t> </a:t>
            </a:r>
            <a:r>
              <a:rPr lang="cs-CZ" dirty="0" err="1"/>
              <a:t>faculty</a:t>
            </a:r>
            <a:r>
              <a:rPr lang="cs-CZ" dirty="0"/>
              <a:t> </a:t>
            </a:r>
            <a:r>
              <a:rPr lang="cs-CZ" dirty="0" err="1"/>
              <a:t>deadline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More </a:t>
            </a:r>
            <a:r>
              <a:rPr lang="cs-CZ" dirty="0" err="1"/>
              <a:t>information</a:t>
            </a:r>
            <a:r>
              <a:rPr lang="cs-CZ" dirty="0"/>
              <a:t> -&gt; https://cuni.cz/UKEN-927.html </a:t>
            </a:r>
            <a:r>
              <a:rPr lang="en-US" dirty="0"/>
              <a:t> 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0086602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1D127316A62774085A8B9236C903695" ma:contentTypeVersion="11" ma:contentTypeDescription="Vytvoří nový dokument" ma:contentTypeScope="" ma:versionID="e43989871c9e4bce0183a566bae2d867">
  <xsd:schema xmlns:xsd="http://www.w3.org/2001/XMLSchema" xmlns:xs="http://www.w3.org/2001/XMLSchema" xmlns:p="http://schemas.microsoft.com/office/2006/metadata/properties" xmlns:ns2="0b44512f-2401-49b2-ae45-8425506c4c08" xmlns:ns3="44237f08-6af9-4056-90dc-b4fcedf1a67f" targetNamespace="http://schemas.microsoft.com/office/2006/metadata/properties" ma:root="true" ma:fieldsID="ff80d73466c6138a458df3e7f30f517c" ns2:_="" ns3:_="">
    <xsd:import namespace="0b44512f-2401-49b2-ae45-8425506c4c08"/>
    <xsd:import namespace="44237f08-6af9-4056-90dc-b4fcedf1a6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44512f-2401-49b2-ae45-8425506c4c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Značky obrázků" ma:readOnly="false" ma:fieldId="{5cf76f15-5ced-4ddc-b409-7134ff3c332f}" ma:taxonomyMulti="true" ma:sspId="ede2c221-80ea-42f2-a6ce-7f19966b5d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237f08-6af9-4056-90dc-b4fcedf1a67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22e45e45-d067-4577-b01e-07024f668a8d}" ma:internalName="TaxCatchAll" ma:showField="CatchAllData" ma:web="44237f08-6af9-4056-90dc-b4fcedf1a6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237f08-6af9-4056-90dc-b4fcedf1a67f" xsi:nil="true"/>
    <lcf76f155ced4ddcb4097134ff3c332f xmlns="0b44512f-2401-49b2-ae45-8425506c4c0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B17C104-1B19-4093-ACFF-3F400685517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73708D5-44BA-4723-861C-13A169E05A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44512f-2401-49b2-ae45-8425506c4c08"/>
    <ds:schemaRef ds:uri="44237f08-6af9-4056-90dc-b4fcedf1a6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4073AC2-A55C-4391-972C-3FC271630568}">
  <ds:schemaRefs>
    <ds:schemaRef ds:uri="http://schemas.microsoft.com/office/2006/metadata/properties"/>
    <ds:schemaRef ds:uri="http://schemas.microsoft.com/office/infopath/2007/PartnerControls"/>
    <ds:schemaRef ds:uri="44237f08-6af9-4056-90dc-b4fcedf1a67f"/>
    <ds:schemaRef ds:uri="0b44512f-2401-49b2-ae45-8425506c4c0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</TotalTime>
  <Words>1324</Words>
  <Application>Microsoft Office PowerPoint</Application>
  <PresentationFormat>Širokoúhlá obrazovka</PresentationFormat>
  <Paragraphs>129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Trebuchet MS</vt:lpstr>
      <vt:lpstr>Wingdings 3</vt:lpstr>
      <vt:lpstr>Fazeta</vt:lpstr>
      <vt:lpstr>Posibilities for mobilities abroad</vt:lpstr>
      <vt:lpstr>Contact for administraiton</vt:lpstr>
      <vt:lpstr>OZV NEWS https://pedf.cuni.cz/PEDF-393.html</vt:lpstr>
      <vt:lpstr>Necessary steps for the stay abroad to be recognized as a fullfillment of study plan</vt:lpstr>
      <vt:lpstr>Important notice </vt:lpstr>
      <vt:lpstr>Erasmus+</vt:lpstr>
      <vt:lpstr>Erasmus + Types of mobilities</vt:lpstr>
      <vt:lpstr>Erasmus + PhD short term mobility</vt:lpstr>
      <vt:lpstr>Mobility Fund</vt:lpstr>
      <vt:lpstr>Internationalisation - POINT </vt:lpstr>
      <vt:lpstr>Interinstitutional Agreements</vt:lpstr>
      <vt:lpstr>Aktion</vt:lpstr>
      <vt:lpstr>Barrande fellowship</vt:lpstr>
      <vt:lpstr>CEEPUS</vt:lpstr>
      <vt:lpstr>Stipend programme SYLFF</vt:lpstr>
      <vt:lpstr>Faculty Stipend</vt:lpstr>
      <vt:lpstr>For More information head here</vt:lpstr>
    </vt:vector>
  </TitlesOfParts>
  <Company>UK Pedf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Posibilities for mobilities abroad</dc:title>
  <dc:creator>Petra Zákoutská</dc:creator>
  <cp:lastModifiedBy>Petra Zákoutská</cp:lastModifiedBy>
  <cp:revision>9</cp:revision>
  <dcterms:created xsi:type="dcterms:W3CDTF">2025-11-27T08:23:08Z</dcterms:created>
  <dcterms:modified xsi:type="dcterms:W3CDTF">2025-11-27T15:31:16Z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0x01010061D127316A62774085A8B9236C903695</vt:lpwstr>
  </property>
</Properties>
</file>