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4" r:id="rId2"/>
    <p:sldId id="684" r:id="rId3"/>
    <p:sldId id="683" r:id="rId4"/>
    <p:sldId id="393" r:id="rId5"/>
    <p:sldId id="394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30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B82C0-8C9F-473A-ACD8-C8315549A806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950CC-2500-4EF4-931C-7DF36E835C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94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Materialize</a:t>
            </a:r>
            <a:r>
              <a:rPr lang="cs-CZ" dirty="0"/>
              <a:t>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2C0F6-AC26-474E-A994-BE24DCA72F2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8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mailto:Jmeno.Prijemni@msmt.cz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JAK titu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all" baseline="0">
                <a:latin typeface="+mn-lt"/>
              </a:defRPr>
            </a:lvl1pPr>
          </a:lstStyle>
          <a:p>
            <a:r>
              <a:rPr lang="cs-CZ" dirty="0"/>
              <a:t>Hlavní nadpis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7A24A590-A866-43FB-B206-EF4BB330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7359"/>
            <a:ext cx="7391400" cy="173082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sz="2400" dirty="0"/>
              <a:t>Programové období 2021 – 2027, </a:t>
            </a:r>
            <a:r>
              <a:rPr lang="cs-CZ" sz="2400" dirty="0">
                <a:solidFill>
                  <a:srgbClr val="FF0000"/>
                </a:solidFill>
              </a:rPr>
              <a:t>DD. MM. 2021, </a:t>
            </a:r>
            <a:br>
              <a:rPr lang="cs-CZ" sz="2400" dirty="0"/>
            </a:br>
            <a:r>
              <a:rPr lang="cs-CZ" sz="2400" dirty="0"/>
              <a:t>Ministerstvo školství, mládeže a tělovýchovy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2705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2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00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104B2D5-FA0C-46A1-8B54-36094BE26D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199" y="3682998"/>
            <a:ext cx="7711831" cy="210820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FF0000"/>
                </a:solidFill>
              </a:rPr>
              <a:t>Jméno Příjemní :)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Jmeno.Prijemni@msmt.cz</a:t>
            </a:r>
            <a:endParaRPr lang="cs-CZ" sz="2000" b="1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jsou dostupné na webových stránkách </a:t>
            </a:r>
            <a:r>
              <a:rPr lang="cs-CZ" sz="2000" u="sng" dirty="0"/>
              <a:t>https://OPJAK.cz/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srgbClr val="FF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5154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OP JAK obecný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3E29FC-C5AB-4A8D-89A5-C94DC4451C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2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4F14DD-E5DC-45CA-907A-E52FDF260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7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D7AB2-D5EE-4EA7-86CC-B0A23D728C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4" y="0"/>
            <a:ext cx="3804746" cy="38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8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OP JAK obecně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 </a:t>
            </a:r>
          </a:p>
        </p:txBody>
      </p:sp>
    </p:spTree>
    <p:extLst>
      <p:ext uri="{BB962C8B-B14F-4D97-AF65-F5344CB8AC3E}">
        <p14:creationId xmlns:p14="http://schemas.microsoft.com/office/powerpoint/2010/main" val="54887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 </a:t>
            </a:r>
          </a:p>
        </p:txBody>
      </p:sp>
    </p:spTree>
    <p:extLst>
      <p:ext uri="{BB962C8B-B14F-4D97-AF65-F5344CB8AC3E}">
        <p14:creationId xmlns:p14="http://schemas.microsoft.com/office/powerpoint/2010/main" val="26739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  <a:p>
            <a:pPr marL="0" indent="0">
              <a:buNone/>
            </a:pP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3376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OP JA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 baseline="0">
                <a:solidFill>
                  <a:srgbClr val="173070"/>
                </a:solidFill>
                <a:latin typeface="+mn-lt"/>
              </a:defRPr>
            </a:lvl1pPr>
          </a:lstStyle>
          <a:p>
            <a:r>
              <a:rPr lang="cs-CZ" dirty="0">
                <a:latin typeface="+mn-lt"/>
              </a:rPr>
              <a:t>NADPIS – obecně OP JAK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04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1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1DFB6E-71BE-4574-B84C-CC6B166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8271"/>
            <a:ext cx="7391400" cy="93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HLAVNÍ NADPIS</a:t>
            </a:r>
          </a:p>
        </p:txBody>
      </p:sp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48DB31F2-807B-44A6-86D5-A00E1C82203B}"/>
              </a:ext>
            </a:extLst>
          </p:cNvPr>
          <p:cNvSpPr txBox="1">
            <a:spLocks/>
          </p:cNvSpPr>
          <p:nvPr userDrawn="1"/>
        </p:nvSpPr>
        <p:spPr>
          <a:xfrm>
            <a:off x="6440557" y="5923723"/>
            <a:ext cx="1789043" cy="564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r"/>
            <a:r>
              <a:rPr lang="cs-CZ" sz="1800" dirty="0">
                <a:latin typeface="+mn-lt"/>
              </a:rPr>
              <a:t>OPJAK.CZ</a:t>
            </a:r>
          </a:p>
          <a:p>
            <a:pPr algn="r"/>
            <a:r>
              <a:rPr lang="cs-CZ" sz="1800" dirty="0">
                <a:latin typeface="+mn-lt"/>
              </a:rPr>
              <a:t>MSMT.CZ</a:t>
            </a:r>
          </a:p>
        </p:txBody>
      </p:sp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D281819F-91D4-493D-BE08-DCE51E69C2BA}"/>
              </a:ext>
            </a:extLst>
          </p:cNvPr>
          <p:cNvSpPr txBox="1">
            <a:spLocks/>
          </p:cNvSpPr>
          <p:nvPr userDrawn="1"/>
        </p:nvSpPr>
        <p:spPr>
          <a:xfrm>
            <a:off x="838200" y="549465"/>
            <a:ext cx="3812877" cy="1262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+mn-lt"/>
              </a:rPr>
              <a:t>Operační program</a:t>
            </a:r>
          </a:p>
          <a:p>
            <a:pPr algn="l"/>
            <a:r>
              <a:rPr lang="cs-CZ" sz="2800" b="1" dirty="0">
                <a:latin typeface="+mn-lt"/>
              </a:rPr>
              <a:t>Jan Amos Komenský</a:t>
            </a:r>
          </a:p>
        </p:txBody>
      </p:sp>
    </p:spTree>
    <p:extLst>
      <p:ext uri="{BB962C8B-B14F-4D97-AF65-F5344CB8AC3E}">
        <p14:creationId xmlns:p14="http://schemas.microsoft.com/office/powerpoint/2010/main" val="393435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pjak.cz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F75EB-7515-4DE0-B724-C3CA2CBB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3" y="2138191"/>
            <a:ext cx="7892854" cy="2050991"/>
          </a:xfrm>
        </p:spPr>
        <p:txBody>
          <a:bodyPr/>
          <a:lstStyle/>
          <a:p>
            <a:pPr algn="ctr"/>
            <a:r>
              <a:rPr lang="cs-CZ" sz="4600" dirty="0">
                <a:latin typeface="Montserrat ExtraBold" panose="00000900000000000000" pitchFamily="50" charset="-18"/>
              </a:rPr>
              <a:t>Co nového</a:t>
            </a:r>
            <a:br>
              <a:rPr lang="cs-CZ" sz="4600" dirty="0">
                <a:latin typeface="Montserrat ExtraBold" panose="00000900000000000000" pitchFamily="50" charset="-18"/>
              </a:rPr>
            </a:br>
            <a:r>
              <a:rPr lang="cs-CZ" sz="4600" dirty="0">
                <a:latin typeface="Montserrat ExtraBold" panose="00000900000000000000" pitchFamily="50" charset="-18"/>
              </a:rPr>
              <a:t>v </a:t>
            </a:r>
            <a:r>
              <a:rPr lang="cs-CZ" sz="4600" dirty="0" err="1">
                <a:latin typeface="Montserrat ExtraBold" panose="00000900000000000000" pitchFamily="50" charset="-18"/>
              </a:rPr>
              <a:t>jakovi</a:t>
            </a:r>
            <a:r>
              <a:rPr lang="cs-CZ" sz="4600" dirty="0">
                <a:latin typeface="Montserrat ExtraBold" panose="00000900000000000000" pitchFamily="50" charset="-18"/>
              </a:rPr>
              <a:t>?</a:t>
            </a:r>
            <a:endParaRPr lang="cs-CZ" sz="46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3F4421-1F25-49FA-863D-4CE035C0B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895" y="4435519"/>
            <a:ext cx="7391400" cy="1361328"/>
          </a:xfrm>
        </p:spPr>
        <p:txBody>
          <a:bodyPr/>
          <a:lstStyle/>
          <a:p>
            <a:pPr lvl="0"/>
            <a:r>
              <a:rPr lang="cs-CZ" sz="2400" dirty="0"/>
              <a:t>11. října 2023</a:t>
            </a:r>
            <a:br>
              <a:rPr lang="cs-CZ" sz="2400" dirty="0"/>
            </a:br>
            <a:r>
              <a:rPr lang="cs-CZ" sz="2400" b="1" dirty="0"/>
              <a:t>Václav Velčovský</a:t>
            </a:r>
            <a:br>
              <a:rPr lang="cs-CZ" sz="2400" dirty="0"/>
            </a:br>
            <a:r>
              <a:rPr lang="cs-CZ" sz="2400" dirty="0"/>
              <a:t>vrchní ředitel sekce mezinárodních vztahů, EU a ESIF</a:t>
            </a:r>
            <a:br>
              <a:rPr lang="cs-CZ" sz="2400" dirty="0"/>
            </a:br>
            <a:r>
              <a:rPr lang="cs-CZ" sz="2400" dirty="0"/>
              <a:t>MŠMT</a:t>
            </a:r>
          </a:p>
        </p:txBody>
      </p:sp>
    </p:spTree>
    <p:extLst>
      <p:ext uri="{BB962C8B-B14F-4D97-AF65-F5344CB8AC3E}">
        <p14:creationId xmlns:p14="http://schemas.microsoft.com/office/powerpoint/2010/main" val="13479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6B7D46C-9358-6E6A-F31C-7498F5ED8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8105313" cy="1420585"/>
          </a:xfrm>
        </p:spPr>
        <p:txBody>
          <a:bodyPr/>
          <a:lstStyle/>
          <a:p>
            <a:r>
              <a:rPr lang="cs-CZ" sz="4600" dirty="0">
                <a:latin typeface="Montserrat ExtraBold" panose="00000900000000000000" pitchFamily="50" charset="-18"/>
              </a:rPr>
              <a:t>AKČNÍ PLÁNOVÁNÍ</a:t>
            </a:r>
            <a:br>
              <a:rPr lang="cs-CZ" sz="4600" dirty="0">
                <a:latin typeface="Montserrat ExtraBold" panose="00000900000000000000" pitchFamily="50" charset="-18"/>
              </a:rPr>
            </a:br>
            <a:r>
              <a:rPr lang="cs-CZ" sz="4600" dirty="0">
                <a:latin typeface="Montserrat ExtraBold" panose="00000900000000000000" pitchFamily="50" charset="-18"/>
              </a:rPr>
              <a:t>V ÚZEMÍ - </a:t>
            </a:r>
            <a:r>
              <a:rPr lang="cs-CZ" sz="4600" dirty="0" err="1">
                <a:latin typeface="Montserrat ExtraBold" panose="00000900000000000000" pitchFamily="50" charset="-18"/>
              </a:rPr>
              <a:t>idz</a:t>
            </a:r>
            <a:endParaRPr lang="cs-CZ" dirty="0">
              <a:latin typeface="Montserrat ExtraBold" panose="00000900000000000000" pitchFamily="50" charset="-18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94E54BF-BEE7-D7BD-B529-5103541E1E71}"/>
              </a:ext>
            </a:extLst>
          </p:cNvPr>
          <p:cNvSpPr txBox="1"/>
          <p:nvPr/>
        </p:nvSpPr>
        <p:spPr>
          <a:xfrm>
            <a:off x="2655521" y="2483012"/>
            <a:ext cx="6880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Univers Condensed" panose="020B0506020202050204" pitchFamily="34" charset="0"/>
              </a:rPr>
              <a:t>22. 6. 2023 – 30. 6. 2025</a:t>
            </a:r>
          </a:p>
          <a:p>
            <a:pPr algn="ctr"/>
            <a:r>
              <a:rPr lang="cs-CZ" sz="5400" dirty="0">
                <a:latin typeface="Univers Condensed" panose="020B0506020202050204" pitchFamily="34" charset="0"/>
              </a:rPr>
              <a:t>2,3 mld. Kč</a:t>
            </a:r>
          </a:p>
          <a:p>
            <a:pPr algn="ctr"/>
            <a:endParaRPr lang="cs-CZ" sz="5400" dirty="0">
              <a:latin typeface="Univers Condensed" panose="020B0506020202050204" pitchFamily="34" charset="0"/>
            </a:endParaRPr>
          </a:p>
          <a:p>
            <a:pPr algn="ctr"/>
            <a:r>
              <a:rPr lang="cs-CZ" sz="5400" dirty="0">
                <a:latin typeface="Univers Condensed" panose="020B0506020202050204" pitchFamily="34" charset="0"/>
              </a:rPr>
              <a:t>… až do 2028…</a:t>
            </a:r>
          </a:p>
        </p:txBody>
      </p:sp>
    </p:spTree>
    <p:extLst>
      <p:ext uri="{BB962C8B-B14F-4D97-AF65-F5344CB8AC3E}">
        <p14:creationId xmlns:p14="http://schemas.microsoft.com/office/powerpoint/2010/main" val="199451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38568BED-FEFA-DD1F-3449-A4D0505CCEC5}"/>
              </a:ext>
            </a:extLst>
          </p:cNvPr>
          <p:cNvGrpSpPr/>
          <p:nvPr/>
        </p:nvGrpSpPr>
        <p:grpSpPr>
          <a:xfrm>
            <a:off x="4063014" y="809596"/>
            <a:ext cx="7225515" cy="5238808"/>
            <a:chOff x="3219635" y="1146263"/>
            <a:chExt cx="7225515" cy="5238808"/>
          </a:xfrm>
        </p:grpSpPr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594E54BF-BEE7-D7BD-B529-5103541E1E71}"/>
                </a:ext>
              </a:extLst>
            </p:cNvPr>
            <p:cNvSpPr txBox="1"/>
            <p:nvPr/>
          </p:nvSpPr>
          <p:spPr>
            <a:xfrm>
              <a:off x="3219635" y="2614808"/>
              <a:ext cx="5752729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3900" b="1" dirty="0">
                  <a:solidFill>
                    <a:srgbClr val="002060">
                      <a:alpha val="70000"/>
                    </a:srgbClr>
                  </a:solidFill>
                  <a:latin typeface="Univers Condensed" panose="020B0506020202050204" pitchFamily="34" charset="0"/>
                </a:rPr>
                <a:t>KAP </a:t>
              </a:r>
            </a:p>
          </p:txBody>
        </p:sp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E2C5D5E9-E6AC-E359-8B23-418F3B915B89}"/>
                </a:ext>
              </a:extLst>
            </p:cNvPr>
            <p:cNvSpPr txBox="1"/>
            <p:nvPr/>
          </p:nvSpPr>
          <p:spPr>
            <a:xfrm>
              <a:off x="4692421" y="1146263"/>
              <a:ext cx="5752729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3900" b="1" dirty="0">
                  <a:solidFill>
                    <a:schemeClr val="accent6">
                      <a:alpha val="80000"/>
                    </a:schemeClr>
                  </a:solidFill>
                  <a:latin typeface="Univers Condensed" panose="020B0506020202050204" pitchFamily="34" charset="0"/>
                </a:rPr>
                <a:t>IDZ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21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6B7D46C-9358-6E6A-F31C-7498F5ED8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8105313" cy="1420585"/>
          </a:xfrm>
        </p:spPr>
        <p:txBody>
          <a:bodyPr/>
          <a:lstStyle/>
          <a:p>
            <a:r>
              <a:rPr lang="cs-CZ" sz="4600" dirty="0" err="1">
                <a:latin typeface="Montserrat ExtraBold" panose="00000900000000000000" pitchFamily="50" charset="-18"/>
              </a:rPr>
              <a:t>Idz</a:t>
            </a:r>
            <a:br>
              <a:rPr lang="cs-CZ" sz="4600" dirty="0">
                <a:latin typeface="Montserrat ExtraBold" panose="00000900000000000000" pitchFamily="50" charset="-18"/>
              </a:rPr>
            </a:br>
            <a:endParaRPr lang="cs-CZ" dirty="0">
              <a:latin typeface="Montserrat ExtraBold" panose="00000900000000000000" pitchFamily="50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B026E5-7B8D-FEDC-BD4F-53762A562A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1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8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6B78D2-CB36-0758-877B-0674B6B6E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9895" y="-1"/>
            <a:ext cx="1070210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13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49D0B0F-51F8-9B9A-ECA2-15F63D59E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454" y="345358"/>
            <a:ext cx="10564586" cy="4082143"/>
          </a:xfr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In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Czechia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, w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ithout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ESIF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,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there would be no: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nivers Condensed" panose="020B0506020202050204" pitchFamily="34" charset="0"/>
              <a:cs typeface="Calibri"/>
            </a:endParaRP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mplementation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of inclusive education reform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nivers Condensed" panose="020B0506020202050204" pitchFamily="34" charset="0"/>
              <a:cs typeface="Calibri"/>
            </a:endParaRP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Digital </a:t>
            </a:r>
            <a:r>
              <a:rPr lang="cs-CZ" sz="2000" dirty="0" err="1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Education</a:t>
            </a: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Equipment</a:t>
            </a: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nivers Condensed" panose="020B0506020202050204" pitchFamily="34" charset="0"/>
              <a:cs typeface="Calibri"/>
            </a:endParaRP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All-</a:t>
            </a:r>
            <a:r>
              <a:rPr lang="cs-CZ" sz="2000" dirty="0" err="1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kind</a:t>
            </a: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 h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elp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to </a:t>
            </a:r>
            <a:r>
              <a:rPr lang="cs-CZ" sz="2000" dirty="0" err="1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Ukrainian</a:t>
            </a: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refugees</a:t>
            </a:r>
            <a:endParaRPr lang="cs-CZ" sz="2000" dirty="0">
              <a:solidFill>
                <a:srgbClr val="002060"/>
              </a:solidFill>
              <a:latin typeface="Univers Condensed" panose="020B0506020202050204" pitchFamily="34" charset="0"/>
              <a:cs typeface="Calibri"/>
            </a:endParaRP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mprovement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of </a:t>
            </a:r>
            <a:r>
              <a:rPr lang="en-US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stakeholders</a:t>
            </a: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‘</a:t>
            </a:r>
            <a:r>
              <a:rPr lang="en-US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 cooperation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nivers Condensed" panose="020B0506020202050204" pitchFamily="34" charset="0"/>
              <a:cs typeface="Calibri"/>
            </a:endParaRP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otential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reform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s </a:t>
            </a: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testing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nivers Condensed" panose="020B0506020202050204" pitchFamily="34" charset="0"/>
              <a:cs typeface="Calibri"/>
            </a:endParaRP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L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arge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esearch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nfrastructures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nivers Condensed" panose="020B0506020202050204" pitchFamily="34" charset="0"/>
              <a:cs typeface="Calibri"/>
            </a:endParaRP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HR award and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management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quality of research organizations</a:t>
            </a: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eturn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grants after parental leave</a:t>
            </a: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Higher Education Act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implementation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nivers Condensed" panose="020B0506020202050204" pitchFamily="34" charset="0"/>
              <a:cs typeface="Calibri"/>
            </a:endParaRP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C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hange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in the innovation environment (RIS3)</a:t>
            </a: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C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entralization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of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EIZs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purchase</a:t>
            </a: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EOSC 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mplementation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nivers Condensed" panose="020B0506020202050204" pitchFamily="34" charset="0"/>
              <a:cs typeface="Calibri"/>
            </a:endParaRP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…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nivers Condensed" panose="020B0506020202050204" pitchFamily="34" charset="0"/>
              <a:cs typeface="Calibri"/>
            </a:endParaRPr>
          </a:p>
          <a:p>
            <a:endParaRPr lang="cs-CZ" dirty="0">
              <a:latin typeface="Univers Condensed" panose="020B05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37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>
            <a:extLst>
              <a:ext uri="{FF2B5EF4-FFF2-40B4-BE49-F238E27FC236}">
                <a16:creationId xmlns:a16="http://schemas.microsoft.com/office/drawing/2014/main" id="{30630907-9CD6-F7AB-43EB-E6723DD85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454" y="345358"/>
            <a:ext cx="10564586" cy="4082143"/>
          </a:xfr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In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Czechia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, w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ithout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ESIF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,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ivers Condensed" panose="020B0506020202050204" pitchFamily="34" charset="0"/>
                <a:cs typeface="Calibri"/>
              </a:rPr>
              <a:t> there would be no: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nivers Condensed" panose="020B0506020202050204" pitchFamily="34" charset="0"/>
              <a:cs typeface="Calibri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cs-CZ" b="1" dirty="0">
              <a:latin typeface="Univers Condensed" panose="020B0506020202050204" pitchFamily="34" charset="0"/>
              <a:cs typeface="Calibri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nivers Condensed" panose="020B0506020202050204" pitchFamily="34" charset="0"/>
              <a:cs typeface="Calibri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nivers Condensed" panose="020B0506020202050204" pitchFamily="34" charset="0"/>
              <a:cs typeface="Calibri"/>
            </a:endParaRP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…</a:t>
            </a: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cs-CZ" sz="2000" cap="all" dirty="0" err="1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The</a:t>
            </a:r>
            <a:r>
              <a:rPr lang="cs-CZ" sz="2000" cap="all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 </a:t>
            </a:r>
            <a:r>
              <a:rPr lang="cs-CZ" sz="2000" cap="all" dirty="0" err="1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today's</a:t>
            </a:r>
            <a:r>
              <a:rPr lang="cs-CZ" sz="2000" cap="all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 event</a:t>
            </a:r>
          </a:p>
          <a:p>
            <a:pPr marL="3086100" lvl="6" indent="-342900" algn="just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Calibri"/>
              </a:rPr>
              <a:t>…</a:t>
            </a:r>
            <a:endParaRPr lang="cs-CZ" dirty="0">
              <a:latin typeface="Univers Condensed" panose="020B05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7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FA282-A905-4690-AE8F-538F8747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25" y="2155371"/>
            <a:ext cx="8068498" cy="1378491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D76264-6B23-4CE0-B378-745063E560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82425" y="3533863"/>
            <a:ext cx="7986018" cy="2108201"/>
          </a:xfrm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600" b="1" dirty="0">
                <a:solidFill>
                  <a:prstClr val="white"/>
                </a:solidFill>
              </a:rPr>
              <a:t>Václav Velčovský, Ph.D.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vrchní ředitel sekce mezinárodních vztahů, EU a ESIF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Vaclav.Velcovsky@msmt.cz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cs-CZ" sz="2000" b="1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solidFill>
                  <a:prstClr val="white"/>
                </a:solidFill>
              </a:rPr>
              <a:t>Další informace o OP JAN AMOS KOMENSKÝ (2021–2027)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solidFill>
                  <a:prstClr val="white"/>
                </a:solidFill>
              </a:rPr>
              <a:t>jsou dostupné na webových stránkách </a:t>
            </a:r>
            <a:r>
              <a:rPr lang="cs-CZ" sz="2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OPJAK.cz</a:t>
            </a:r>
            <a:endParaRPr lang="cs-CZ" sz="2000" u="sng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cs-CZ" sz="2000" b="1" u="sng" dirty="0"/>
          </a:p>
          <a:p>
            <a:pPr>
              <a:spcBef>
                <a:spcPts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5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F2439-D764-788E-3FDA-623937F55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CFDD20-82F6-F8C7-9FE3-48119313B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grass, farm, meadow, animal, wildlife, horn, cattle, pasture, grazing, livestock, mammal, fauna, highland cattle, close up, outdoors, bull, vertebrate, yak, horns, ox, water buffalo, cattle like mammal, texas longhorn">
            <a:extLst>
              <a:ext uri="{FF2B5EF4-FFF2-40B4-BE49-F238E27FC236}">
                <a16:creationId xmlns:a16="http://schemas.microsoft.com/office/drawing/2014/main" id="{3F723C93-46F6-CE5F-D542-9544A8FD8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637" y="3123"/>
            <a:ext cx="11896725" cy="685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C6BDC223-9D30-4367-0643-41008E9CCB9F}"/>
              </a:ext>
            </a:extLst>
          </p:cNvPr>
          <p:cNvSpPr/>
          <p:nvPr/>
        </p:nvSpPr>
        <p:spPr>
          <a:xfrm>
            <a:off x="175549" y="243068"/>
            <a:ext cx="11840901" cy="6614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018A251-99BC-FFFB-4677-93A38F8479E7}"/>
              </a:ext>
            </a:extLst>
          </p:cNvPr>
          <p:cNvSpPr txBox="1"/>
          <p:nvPr/>
        </p:nvSpPr>
        <p:spPr>
          <a:xfrm>
            <a:off x="0" y="0"/>
            <a:ext cx="491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AI: Text to Picture: </a:t>
            </a:r>
            <a:r>
              <a:rPr lang="cs-CZ" b="1" dirty="0"/>
              <a:t>DREAM BY WOMBO</a:t>
            </a:r>
            <a:r>
              <a:rPr lang="cs-CZ" dirty="0"/>
              <a:t>, </a:t>
            </a:r>
            <a:r>
              <a:rPr lang="cs-CZ" dirty="0" err="1"/>
              <a:t>Realistic</a:t>
            </a:r>
            <a:r>
              <a:rPr lang="cs-CZ" dirty="0"/>
              <a:t>, </a:t>
            </a:r>
            <a:r>
              <a:rPr lang="cs-CZ" dirty="0" err="1"/>
              <a:t>based</a:t>
            </a:r>
            <a:r>
              <a:rPr lang="cs-CZ" dirty="0"/>
              <a:t> on JAC </a:t>
            </a:r>
            <a:r>
              <a:rPr lang="cs-CZ" dirty="0" err="1"/>
              <a:t>famous</a:t>
            </a:r>
            <a:r>
              <a:rPr lang="cs-CZ" dirty="0"/>
              <a:t> </a:t>
            </a:r>
            <a:r>
              <a:rPr lang="cs-CZ" dirty="0" err="1"/>
              <a:t>portrait</a:t>
            </a:r>
            <a:endParaRPr lang="cs-CZ" b="1" dirty="0"/>
          </a:p>
        </p:txBody>
      </p:sp>
      <p:pic>
        <p:nvPicPr>
          <p:cNvPr id="4099" name="6E7E29F1-5FB4-4036-A773-6860BCA13201" descr="IMG_6177.JPG">
            <a:extLst>
              <a:ext uri="{FF2B5EF4-FFF2-40B4-BE49-F238E27FC236}">
                <a16:creationId xmlns:a16="http://schemas.microsoft.com/office/drawing/2014/main" id="{BD6FE186-E44B-31D8-B672-AAF00259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6096000" cy="6096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20FD89C0-1EFA-49D5-B76D-3FA10FD7A94E" descr="IMG_6180.JPG">
            <a:extLst>
              <a:ext uri="{FF2B5EF4-FFF2-40B4-BE49-F238E27FC236}">
                <a16:creationId xmlns:a16="http://schemas.microsoft.com/office/drawing/2014/main" id="{6E2C27A3-7D4B-AAC5-CA68-26A0BA185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6096000" cy="6096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95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2DF446B-DD9D-0B99-55FA-14D607B3D4B8}"/>
              </a:ext>
            </a:extLst>
          </p:cNvPr>
          <p:cNvSpPr txBox="1"/>
          <p:nvPr/>
        </p:nvSpPr>
        <p:spPr>
          <a:xfrm>
            <a:off x="0" y="0"/>
            <a:ext cx="58388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600" cap="all" dirty="0">
                <a:solidFill>
                  <a:srgbClr val="002060"/>
                </a:solidFill>
                <a:latin typeface="Montserrat ExtraBold" panose="00000900000000000000" pitchFamily="50" charset="-18"/>
                <a:ea typeface="+mj-ea"/>
                <a:cs typeface="+mj-cs"/>
              </a:rPr>
              <a:t>Konsolidační</a:t>
            </a:r>
            <a:br>
              <a:rPr lang="cs-CZ" sz="4600" cap="all" dirty="0">
                <a:solidFill>
                  <a:srgbClr val="002060"/>
                </a:solidFill>
                <a:latin typeface="Montserrat ExtraBold" panose="00000900000000000000" pitchFamily="50" charset="-18"/>
                <a:ea typeface="+mj-ea"/>
                <a:cs typeface="+mj-cs"/>
              </a:rPr>
            </a:br>
            <a:r>
              <a:rPr lang="cs-CZ" sz="4600" cap="all" dirty="0">
                <a:solidFill>
                  <a:srgbClr val="002060"/>
                </a:solidFill>
                <a:latin typeface="Montserrat ExtraBold" panose="00000900000000000000" pitchFamily="50" charset="-18"/>
                <a:ea typeface="+mj-ea"/>
                <a:cs typeface="+mj-cs"/>
              </a:rPr>
              <a:t>balíček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8C77F9-4908-9DAB-ABC1-0A5E92439840}"/>
              </a:ext>
            </a:extLst>
          </p:cNvPr>
          <p:cNvSpPr txBox="1"/>
          <p:nvPr/>
        </p:nvSpPr>
        <p:spPr>
          <a:xfrm>
            <a:off x="655800" y="2542606"/>
            <a:ext cx="56955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cs-CZ" sz="2000" dirty="0">
                <a:solidFill>
                  <a:prstClr val="black"/>
                </a:solidFill>
                <a:latin typeface="Univers Condensed" panose="020B0506020202050204" pitchFamily="34" charset="0"/>
              </a:rPr>
              <a:t>Financování SR podílu (státní rozpočet / příjemce) je plně v gesci členského státu;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cs-CZ" sz="2000" dirty="0">
                <a:solidFill>
                  <a:prstClr val="black"/>
                </a:solidFill>
                <a:latin typeface="Univers Condensed" panose="020B0506020202050204" pitchFamily="34" charset="0"/>
              </a:rPr>
              <a:t>Návrh MF přesunout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506020202050204" pitchFamily="34" charset="0"/>
              </a:rPr>
              <a:t> celý </a:t>
            </a:r>
            <a:r>
              <a:rPr lang="cs-CZ" sz="2000" dirty="0">
                <a:solidFill>
                  <a:prstClr val="black"/>
                </a:solidFill>
                <a:latin typeface="Univers Condensed" panose="020B0506020202050204" pitchFamily="34" charset="0"/>
              </a:rPr>
              <a:t>podíl státního rozpočtu</a:t>
            </a:r>
            <a:br>
              <a:rPr lang="cs-CZ" sz="2000" dirty="0">
                <a:solidFill>
                  <a:prstClr val="black"/>
                </a:solidFill>
                <a:latin typeface="Univers Condensed" panose="020B0506020202050204" pitchFamily="34" charset="0"/>
              </a:rPr>
            </a:br>
            <a:r>
              <a:rPr lang="cs-CZ" sz="2000" dirty="0">
                <a:solidFill>
                  <a:prstClr val="black"/>
                </a:solidFill>
                <a:latin typeface="Univers Condensed" panose="020B0506020202050204" pitchFamily="34" charset="0"/>
              </a:rPr>
              <a:t>do vlastních zdrojů příjemců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506020202050204" pitchFamily="34" charset="0"/>
              </a:rPr>
              <a:t>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cs-CZ" sz="2000" dirty="0">
                <a:solidFill>
                  <a:prstClr val="black"/>
                </a:solidFill>
                <a:latin typeface="Univers Condensed" panose="020B0506020202050204" pitchFamily="34" charset="0"/>
              </a:rPr>
              <a:t>MŠMT a MPSV </a:t>
            </a:r>
            <a:r>
              <a:rPr lang="cs-CZ" sz="2000" b="1" dirty="0">
                <a:solidFill>
                  <a:prstClr val="black"/>
                </a:solidFill>
                <a:latin typeface="Univers Condensed" panose="020B0506020202050204" pitchFamily="34" charset="0"/>
              </a:rPr>
              <a:t>držela rozpor</a:t>
            </a:r>
            <a:r>
              <a:rPr lang="cs-CZ" sz="2000" dirty="0">
                <a:solidFill>
                  <a:prstClr val="black"/>
                </a:solidFill>
                <a:latin typeface="Univers Condensed" panose="020B0506020202050204" pitchFamily="34" charset="0"/>
              </a:rPr>
              <a:t>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cs-CZ" sz="2000" b="1" dirty="0">
                <a:solidFill>
                  <a:prstClr val="black"/>
                </a:solidFill>
                <a:latin typeface="Univers Condensed" panose="020B0506020202050204" pitchFamily="34" charset="0"/>
              </a:rPr>
              <a:t>Požadavek stávajícího modelu</a:t>
            </a:r>
            <a:r>
              <a:rPr lang="cs-CZ" sz="2000" dirty="0">
                <a:solidFill>
                  <a:prstClr val="black"/>
                </a:solidFill>
                <a:latin typeface="Univers Condensed" panose="020B0506020202050204" pitchFamily="34" charset="0"/>
              </a:rPr>
              <a:t>, nelogičnost dle kategorie regionů (stejné aktivity, stejně potřebné, </a:t>
            </a:r>
            <a:br>
              <a:rPr lang="cs-CZ" sz="2000" dirty="0">
                <a:solidFill>
                  <a:prstClr val="black"/>
                </a:solidFill>
                <a:latin typeface="Univers Condensed" panose="020B0506020202050204" pitchFamily="34" charset="0"/>
              </a:rPr>
            </a:br>
            <a:r>
              <a:rPr lang="cs-CZ" sz="2000" dirty="0">
                <a:solidFill>
                  <a:prstClr val="black"/>
                </a:solidFill>
                <a:latin typeface="Univers Condensed" panose="020B0506020202050204" pitchFamily="34" charset="0"/>
              </a:rPr>
              <a:t>ale různě drahé).</a:t>
            </a:r>
          </a:p>
        </p:txBody>
      </p:sp>
      <p:pic>
        <p:nvPicPr>
          <p:cNvPr id="1026" name="A59467A6-B04F-4169-975F-A269DC8D584D" descr="PHOTO-2023-06-09-17-07-43.jpg">
            <a:extLst>
              <a:ext uri="{FF2B5EF4-FFF2-40B4-BE49-F238E27FC236}">
                <a16:creationId xmlns:a16="http://schemas.microsoft.com/office/drawing/2014/main" id="{25CE923D-B14D-7CAF-D9F6-9E3A28106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" b="100000" l="0" r="100000">
                        <a14:foregroundMark x1="2405" y1="2724" x2="98110" y2="98878"/>
                        <a14:foregroundMark x1="96907" y1="2724" x2="25945" y2="91346"/>
                        <a14:foregroundMark x1="25945" y1="91346" x2="2062" y2="98558"/>
                        <a14:foregroundMark x1="3093" y1="48237" x2="76460" y2="40545"/>
                        <a14:foregroundMark x1="76460" y1="40545" x2="85395" y2="42308"/>
                        <a14:foregroundMark x1="85395" y1="42308" x2="71649" y2="44071"/>
                        <a14:foregroundMark x1="71649" y1="44071" x2="57560" y2="31090"/>
                        <a14:foregroundMark x1="57560" y1="31090" x2="63918" y2="20513"/>
                        <a14:foregroundMark x1="63918" y1="20513" x2="88316" y2="22917"/>
                        <a14:foregroundMark x1="88316" y1="22917" x2="91581" y2="36538"/>
                        <a14:foregroundMark x1="91581" y1="36538" x2="7904" y2="35577"/>
                        <a14:foregroundMark x1="7904" y1="35577" x2="25773" y2="9295"/>
                        <a14:foregroundMark x1="25773" y1="9295" x2="50344" y2="8013"/>
                        <a14:foregroundMark x1="50344" y1="8013" x2="70275" y2="8974"/>
                        <a14:foregroundMark x1="70275" y1="8974" x2="50000" y2="24679"/>
                        <a14:foregroundMark x1="50000" y1="24679" x2="37457" y2="22436"/>
                        <a14:foregroundMark x1="37457" y1="22436" x2="35739" y2="20353"/>
                        <a14:foregroundMark x1="7388" y1="4808" x2="41753" y2="5609"/>
                        <a14:foregroundMark x1="41753" y1="5609" x2="78694" y2="1603"/>
                        <a14:foregroundMark x1="78694" y1="1603" x2="90206" y2="4327"/>
                        <a14:foregroundMark x1="90206" y1="4327" x2="90722" y2="4808"/>
                        <a14:foregroundMark x1="96048" y1="10417" x2="95876" y2="24679"/>
                        <a14:foregroundMark x1="95876" y1="24679" x2="72680" y2="31410"/>
                        <a14:foregroundMark x1="72680" y1="31410" x2="2234" y2="32532"/>
                        <a14:foregroundMark x1="2234" y1="32532" x2="5326" y2="16026"/>
                        <a14:foregroundMark x1="5326" y1="16026" x2="4296" y2="7692"/>
                        <a14:foregroundMark x1="4296" y1="7692" x2="3952" y2="7051"/>
                        <a14:foregroundMark x1="1375" y1="51603" x2="81615" y2="43429"/>
                        <a14:foregroundMark x1="81615" y1="43429" x2="39519" y2="48718"/>
                        <a14:foregroundMark x1="39519" y1="48718" x2="66667" y2="49038"/>
                        <a14:foregroundMark x1="66667" y1="49038" x2="86426" y2="45353"/>
                        <a14:foregroundMark x1="86426" y1="45353" x2="92784" y2="32692"/>
                        <a14:foregroundMark x1="92784" y1="32692" x2="93299" y2="29647"/>
                        <a14:foregroundMark x1="96564" y1="24199" x2="99828" y2="41667"/>
                        <a14:foregroundMark x1="99828" y1="44391" x2="93986" y2="61699"/>
                        <a14:foregroundMark x1="93986" y1="61859" x2="89347" y2="62340"/>
                        <a14:foregroundMark x1="89347" y1="5449" x2="60825" y2="10577"/>
                        <a14:foregroundMark x1="1718" y1="97917" x2="41581" y2="98718"/>
                        <a14:foregroundMark x1="41581" y1="98718" x2="91065" y2="96955"/>
                        <a14:foregroundMark x1="91065" y1="96955" x2="91237" y2="11699"/>
                        <a14:foregroundMark x1="91237" y1="11699" x2="75601" y2="7532"/>
                        <a14:foregroundMark x1="75601" y1="7532" x2="16495" y2="6090"/>
                        <a14:foregroundMark x1="16495" y1="6090" x2="10825" y2="14423"/>
                        <a14:foregroundMark x1="10825" y1="14423" x2="4811" y2="98558"/>
                        <a14:foregroundMark x1="21478" y1="51763" x2="51031" y2="54808"/>
                        <a14:foregroundMark x1="99485" y1="2564" x2="99828" y2="2564"/>
                        <a14:foregroundMark x1="98625" y1="98077" x2="98969" y2="98077"/>
                        <a14:foregroundMark x1="80584" y1="45192" x2="78694" y2="6842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1317" y="275208"/>
            <a:ext cx="5548545" cy="59443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E7031-0B51-C312-2763-E38B3A0AA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756072" cy="1420585"/>
          </a:xfrm>
        </p:spPr>
        <p:txBody>
          <a:bodyPr/>
          <a:lstStyle/>
          <a:p>
            <a:r>
              <a:rPr lang="cs-CZ" sz="4600" dirty="0">
                <a:latin typeface="Montserrat ExtraBold" panose="00000900000000000000" pitchFamily="50" charset="-18"/>
              </a:rPr>
              <a:t>Výsledek</a:t>
            </a:r>
            <a:r>
              <a:rPr lang="cs-CZ" sz="4000" cap="all" dirty="0">
                <a:solidFill>
                  <a:srgbClr val="002060"/>
                </a:solidFill>
                <a:latin typeface="Montserrat ExtraBold" panose="00000900000000000000" pitchFamily="50" charset="-18"/>
                <a:ea typeface="+mj-ea"/>
                <a:cs typeface="+mj-cs"/>
              </a:rPr>
              <a:t> </a:t>
            </a:r>
            <a:r>
              <a:rPr lang="cs-CZ" sz="4600" dirty="0">
                <a:latin typeface="Montserrat ExtraBold" panose="00000900000000000000" pitchFamily="50" charset="-18"/>
              </a:rPr>
              <a:t>vyjednávání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FBA6B6-6ADB-46CD-6E82-0223020E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298" y="1757935"/>
            <a:ext cx="10564586" cy="918707"/>
          </a:xfrm>
        </p:spPr>
        <p:txBody>
          <a:bodyPr/>
          <a:lstStyle/>
          <a:p>
            <a:endParaRPr lang="cs-CZ" sz="800" dirty="0">
              <a:latin typeface="Univers Condensed" panose="020B0506020202050204" pitchFamily="34" charset="0"/>
            </a:endParaRPr>
          </a:p>
          <a:p>
            <a:r>
              <a:rPr lang="cs-CZ" dirty="0">
                <a:latin typeface="Univers Condensed" panose="020B0506020202050204" pitchFamily="34" charset="0"/>
              </a:rPr>
              <a:t>VŠ a výzkumné organizace </a:t>
            </a:r>
            <a:r>
              <a:rPr lang="cs-CZ" b="1" dirty="0">
                <a:solidFill>
                  <a:srgbClr val="00B050"/>
                </a:solidFill>
                <a:latin typeface="Univers Condensed" panose="020B0506020202050204" pitchFamily="34" charset="0"/>
              </a:rPr>
              <a:t>10 % (nyní 5 %)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Univers Condensed" panose="020B0506020202050204" pitchFamily="34" charset="0"/>
              </a:rPr>
              <a:t> </a:t>
            </a:r>
            <a:r>
              <a:rPr lang="cs-CZ" dirty="0">
                <a:latin typeface="Univers Condensed" panose="020B0506020202050204" pitchFamily="34" charset="0"/>
              </a:rPr>
              <a:t>kofinancování </a:t>
            </a:r>
            <a:br>
              <a:rPr lang="cs-CZ" dirty="0">
                <a:latin typeface="Univers Condensed" panose="020B0506020202050204" pitchFamily="34" charset="0"/>
              </a:rPr>
            </a:br>
            <a:r>
              <a:rPr lang="cs-CZ" dirty="0">
                <a:latin typeface="Univers Condensed" panose="020B0506020202050204" pitchFamily="34" charset="0"/>
              </a:rPr>
              <a:t>z vlastních zdrojů; jak ESF, tak ERDF</a:t>
            </a:r>
          </a:p>
          <a:p>
            <a:r>
              <a:rPr lang="cs-CZ" dirty="0">
                <a:latin typeface="Univers Condensed" panose="020B0506020202050204" pitchFamily="34" charset="0"/>
              </a:rPr>
              <a:t>Regionální školství </a:t>
            </a:r>
            <a:r>
              <a:rPr lang="cs-CZ" b="1" dirty="0">
                <a:solidFill>
                  <a:srgbClr val="00B050"/>
                </a:solidFill>
                <a:latin typeface="Univers Condensed" panose="020B0506020202050204" pitchFamily="34" charset="0"/>
              </a:rPr>
              <a:t>5 % (nyní 0 %)</a:t>
            </a:r>
            <a:r>
              <a:rPr lang="cs-CZ" dirty="0">
                <a:latin typeface="Univers Condensed" panose="020B0506020202050204" pitchFamily="34" charset="0"/>
              </a:rPr>
              <a:t> kofinancování z vlastních </a:t>
            </a:r>
            <a:br>
              <a:rPr lang="cs-CZ" dirty="0">
                <a:latin typeface="Univers Condensed" panose="020B0506020202050204" pitchFamily="34" charset="0"/>
              </a:rPr>
            </a:br>
            <a:r>
              <a:rPr lang="cs-CZ" dirty="0">
                <a:latin typeface="Univers Condensed" panose="020B0506020202050204" pitchFamily="34" charset="0"/>
              </a:rPr>
              <a:t>zdrojů; ESF</a:t>
            </a:r>
          </a:p>
          <a:p>
            <a:endParaRPr lang="cs-CZ" sz="900" dirty="0">
              <a:latin typeface="Univers Condensed" panose="020B0506020202050204" pitchFamily="34" charset="0"/>
            </a:endParaRPr>
          </a:p>
          <a:p>
            <a:r>
              <a:rPr lang="cs-CZ" dirty="0">
                <a:latin typeface="Univers Condensed" panose="020B0506020202050204" pitchFamily="34" charset="0"/>
              </a:rPr>
              <a:t>Kofinancování se zvýšilo </a:t>
            </a:r>
            <a:r>
              <a:rPr lang="cs-CZ" b="1" dirty="0">
                <a:latin typeface="Univers Condensed" panose="020B0506020202050204" pitchFamily="34" charset="0"/>
              </a:rPr>
              <a:t>„dvojnásobně“ = o 5 p. b.</a:t>
            </a:r>
          </a:p>
          <a:p>
            <a:endParaRPr lang="cs-CZ" sz="1100" b="1" dirty="0">
              <a:latin typeface="Univers Condensed" panose="020B0506020202050204" pitchFamily="34" charset="0"/>
            </a:endParaRPr>
          </a:p>
          <a:p>
            <a:r>
              <a:rPr lang="cs-CZ" b="1" dirty="0">
                <a:latin typeface="Univers Condensed" panose="020B0506020202050204" pitchFamily="34" charset="0"/>
              </a:rPr>
              <a:t>APLIKOVATELNÉ NA PROJEKTY PODPOŘENÉ Z </a:t>
            </a:r>
            <a:r>
              <a:rPr lang="cs-CZ" b="1" dirty="0">
                <a:solidFill>
                  <a:srgbClr val="00B050"/>
                </a:solidFill>
                <a:latin typeface="Univers Condensed" panose="020B0506020202050204" pitchFamily="34" charset="0"/>
              </a:rPr>
              <a:t>VÝZEV </a:t>
            </a:r>
            <a:br>
              <a:rPr lang="cs-CZ" b="1" dirty="0">
                <a:solidFill>
                  <a:srgbClr val="00B050"/>
                </a:solidFill>
                <a:latin typeface="Univers Condensed" panose="020B0506020202050204" pitchFamily="34" charset="0"/>
              </a:rPr>
            </a:br>
            <a:r>
              <a:rPr lang="cs-CZ" b="1" dirty="0">
                <a:solidFill>
                  <a:srgbClr val="00B050"/>
                </a:solidFill>
                <a:latin typeface="Univers Condensed" panose="020B0506020202050204" pitchFamily="34" charset="0"/>
              </a:rPr>
              <a:t>VYHLÁŠENÝCH PO 1. 11. 2023 </a:t>
            </a:r>
            <a:r>
              <a:rPr lang="cs-CZ" b="1" dirty="0">
                <a:latin typeface="Univers Condensed" panose="020B0506020202050204" pitchFamily="34" charset="0"/>
              </a:rPr>
              <a:t>(ÚČINNOST METODIKY)!</a:t>
            </a:r>
          </a:p>
        </p:txBody>
      </p:sp>
      <p:pic>
        <p:nvPicPr>
          <p:cNvPr id="5" name="Grafický objekt 4" descr="Zaškrtnutí se souvislou výplní">
            <a:extLst>
              <a:ext uri="{FF2B5EF4-FFF2-40B4-BE49-F238E27FC236}">
                <a16:creationId xmlns:a16="http://schemas.microsoft.com/office/drawing/2014/main" id="{1DC078D3-759A-8530-7388-4E57A76FC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6589" y="3617834"/>
            <a:ext cx="3539971" cy="353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4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6B7D46C-9358-6E6A-F31C-7498F5ED8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8105313" cy="1420585"/>
          </a:xfrm>
        </p:spPr>
        <p:txBody>
          <a:bodyPr/>
          <a:lstStyle/>
          <a:p>
            <a:r>
              <a:rPr lang="cs-CZ" sz="4600" dirty="0">
                <a:latin typeface="Montserrat ExtraBold" panose="00000900000000000000" pitchFamily="50" charset="-18"/>
              </a:rPr>
              <a:t>Šablony </a:t>
            </a:r>
            <a:br>
              <a:rPr lang="cs-CZ" sz="4600" dirty="0">
                <a:latin typeface="Montserrat ExtraBold" panose="00000900000000000000" pitchFamily="50" charset="-18"/>
              </a:rPr>
            </a:br>
            <a:r>
              <a:rPr lang="cs-CZ" sz="4600" dirty="0">
                <a:latin typeface="Montserrat ExtraBold" panose="00000900000000000000" pitchFamily="50" charset="-18"/>
              </a:rPr>
              <a:t>pro </a:t>
            </a:r>
            <a:r>
              <a:rPr lang="cs-CZ" sz="4600" dirty="0" err="1">
                <a:latin typeface="Montserrat ExtraBold" panose="00000900000000000000" pitchFamily="50" charset="-18"/>
              </a:rPr>
              <a:t>sš</a:t>
            </a:r>
            <a:r>
              <a:rPr lang="cs-CZ" sz="4600" dirty="0">
                <a:latin typeface="Montserrat ExtraBold" panose="00000900000000000000" pitchFamily="50" charset="-18"/>
              </a:rPr>
              <a:t> a </a:t>
            </a:r>
            <a:r>
              <a:rPr lang="cs-CZ" sz="4600" dirty="0" err="1">
                <a:latin typeface="Montserrat ExtraBold" panose="00000900000000000000" pitchFamily="50" charset="-18"/>
              </a:rPr>
              <a:t>voš</a:t>
            </a:r>
            <a:endParaRPr lang="cs-CZ" dirty="0">
              <a:latin typeface="Montserrat ExtraBold" panose="00000900000000000000" pitchFamily="50" charset="-18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94E54BF-BEE7-D7BD-B529-5103541E1E71}"/>
              </a:ext>
            </a:extLst>
          </p:cNvPr>
          <p:cNvSpPr txBox="1"/>
          <p:nvPr/>
        </p:nvSpPr>
        <p:spPr>
          <a:xfrm>
            <a:off x="3497803" y="2565647"/>
            <a:ext cx="57527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b="1" dirty="0">
                <a:solidFill>
                  <a:schemeClr val="accent6"/>
                </a:solidFill>
                <a:latin typeface="Univers Condensed" panose="020B0506020202050204" pitchFamily="34" charset="0"/>
              </a:rPr>
              <a:t>77,2 %</a:t>
            </a:r>
          </a:p>
        </p:txBody>
      </p:sp>
    </p:spTree>
    <p:extLst>
      <p:ext uri="{BB962C8B-B14F-4D97-AF65-F5344CB8AC3E}">
        <p14:creationId xmlns:p14="http://schemas.microsoft.com/office/powerpoint/2010/main" val="170520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6B7D46C-9358-6E6A-F31C-7498F5ED8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8105313" cy="1420585"/>
          </a:xfrm>
        </p:spPr>
        <p:txBody>
          <a:bodyPr/>
          <a:lstStyle/>
          <a:p>
            <a:r>
              <a:rPr lang="cs-CZ" sz="4600" dirty="0">
                <a:latin typeface="Montserrat ExtraBold" panose="00000900000000000000" pitchFamily="50" charset="-18"/>
              </a:rPr>
              <a:t>Šablony </a:t>
            </a:r>
            <a:br>
              <a:rPr lang="cs-CZ" sz="4600" dirty="0">
                <a:latin typeface="Montserrat ExtraBold" panose="00000900000000000000" pitchFamily="50" charset="-18"/>
              </a:rPr>
            </a:br>
            <a:endParaRPr lang="cs-CZ" dirty="0">
              <a:latin typeface="Montserrat ExtraBold" panose="00000900000000000000" pitchFamily="50" charset="-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D1148B-37BC-92B2-C377-A248525EA113}"/>
              </a:ext>
            </a:extLst>
          </p:cNvPr>
          <p:cNvSpPr txBox="1"/>
          <p:nvPr/>
        </p:nvSpPr>
        <p:spPr>
          <a:xfrm>
            <a:off x="3078331" y="967823"/>
            <a:ext cx="83649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spcBef>
                <a:spcPts val="600"/>
              </a:spcBef>
              <a:spcAft>
                <a:spcPts val="600"/>
              </a:spcAft>
              <a:tabLst>
                <a:tab pos="3676650" algn="l"/>
                <a:tab pos="449580" algn="l"/>
              </a:tabLst>
            </a:pPr>
            <a:r>
              <a:rPr lang="cs-CZ" sz="2000" dirty="0">
                <a:solidFill>
                  <a:srgbClr val="002060"/>
                </a:solidFill>
                <a:effectLst/>
                <a:latin typeface="Univers Condensed" panose="020B05060202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 zájem o šablony </a:t>
            </a:r>
            <a:r>
              <a:rPr lang="cs-CZ" sz="2000" b="1" dirty="0">
                <a:solidFill>
                  <a:srgbClr val="002060"/>
                </a:solidFill>
                <a:effectLst/>
                <a:latin typeface="Univers Condensed" panose="020B05060202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počtu škol</a:t>
            </a:r>
            <a:r>
              <a:rPr lang="cs-CZ" sz="2000" dirty="0">
                <a:solidFill>
                  <a:srgbClr val="002060"/>
                </a:solidFill>
                <a:effectLst/>
                <a:latin typeface="Univers Condensed" panose="020B05060202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jež si je zvolily:</a:t>
            </a:r>
          </a:p>
          <a:p>
            <a:pPr marL="1094740" lvl="2">
              <a:spcBef>
                <a:spcPts val="600"/>
              </a:spcBef>
              <a:spcAft>
                <a:spcPts val="600"/>
              </a:spcAft>
              <a:tabLst>
                <a:tab pos="3676650" algn="l"/>
                <a:tab pos="449580" algn="l"/>
              </a:tabLst>
            </a:pPr>
            <a:r>
              <a:rPr lang="cs-CZ" sz="2000" dirty="0">
                <a:effectLst/>
                <a:latin typeface="Univers Condensed" panose="020B05060202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Vzdělávání pracovníků ve vzdělávání SŠ (956 škol)</a:t>
            </a:r>
            <a:br>
              <a:rPr lang="cs-CZ" sz="2000" dirty="0">
                <a:latin typeface="Univers Condensed" panose="020B05060202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Univers Condensed" panose="020B05060202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Inovativní vzdělávání žáků v SŠ (823 škol)</a:t>
            </a:r>
            <a:br>
              <a:rPr lang="cs-CZ" sz="2000" dirty="0">
                <a:latin typeface="Univers Condensed" panose="020B05060202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Univers Condensed" panose="020B05060202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Kariérový poradce SŠ (593 škol)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2BACE60-07F5-7839-E4C8-F07C519EFB60}"/>
              </a:ext>
            </a:extLst>
          </p:cNvPr>
          <p:cNvSpPr txBox="1"/>
          <p:nvPr/>
        </p:nvSpPr>
        <p:spPr>
          <a:xfrm>
            <a:off x="3078330" y="2873967"/>
            <a:ext cx="8364985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spcBef>
                <a:spcPts val="600"/>
              </a:spcBef>
              <a:spcAft>
                <a:spcPts val="600"/>
              </a:spcAft>
              <a:tabLst>
                <a:tab pos="3676650" algn="l"/>
                <a:tab pos="449580" algn="l"/>
              </a:tabLst>
            </a:pP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Personální šablony pro SŠ - přepočet na </a:t>
            </a:r>
            <a:r>
              <a:rPr lang="cs-CZ" sz="2000" b="1" dirty="0">
                <a:solidFill>
                  <a:srgbClr val="00206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FTE na 36 měsíců</a:t>
            </a:r>
            <a:r>
              <a:rPr lang="cs-CZ" sz="2000" dirty="0">
                <a:solidFill>
                  <a:srgbClr val="002060"/>
                </a:solidFill>
                <a:latin typeface="Univers Condensed" panose="020B0506020202050204" pitchFamily="34" charset="0"/>
                <a:cs typeface="Times New Roman" panose="02020603050405020304" pitchFamily="18" charset="0"/>
              </a:rPr>
              <a:t>:</a:t>
            </a:r>
          </a:p>
          <a:p>
            <a:pPr marL="180340">
              <a:spcBef>
                <a:spcPts val="600"/>
              </a:spcBef>
              <a:spcAft>
                <a:spcPts val="600"/>
              </a:spcAft>
              <a:tabLst>
                <a:tab pos="3676650" algn="l"/>
                <a:tab pos="449580" algn="l"/>
              </a:tabLst>
            </a:pPr>
            <a:r>
              <a:rPr lang="cs-CZ" sz="2000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Školní psycholog SŠ: 			117,6 FTE</a:t>
            </a:r>
            <a:br>
              <a:rPr lang="cs-CZ" sz="2000" dirty="0">
                <a:latin typeface="Univers Condensed" panose="020B050602020205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Kariérový poradce SŠ: 		  	  63,9 FTE</a:t>
            </a:r>
            <a:br>
              <a:rPr lang="cs-CZ" sz="2000" dirty="0">
                <a:latin typeface="Univers Condensed" panose="020B050602020205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Koordinátor školy a zaměstnavatele:	  44,5 FTE </a:t>
            </a:r>
            <a:br>
              <a:rPr lang="cs-CZ" sz="2000" dirty="0">
                <a:latin typeface="Univers Condensed" panose="020B050602020205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Školní asistent SŠ: 	 	  40,6 FTE</a:t>
            </a:r>
            <a:br>
              <a:rPr lang="cs-CZ" sz="2000" dirty="0">
                <a:latin typeface="Univers Condensed" panose="020B050602020205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Školní speciální pedagog SŠ: 			  17,9 FTE</a:t>
            </a:r>
            <a:br>
              <a:rPr lang="cs-CZ" sz="2000" dirty="0">
                <a:latin typeface="Univers Condensed" panose="020B050602020205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Sociální pedagog SŠ: 			  10,2 FTE</a:t>
            </a:r>
            <a:br>
              <a:rPr lang="cs-CZ" sz="2000" dirty="0">
                <a:latin typeface="Univers Condensed" panose="020B050602020205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Dvojjazyčný asistent SŠ: 			    4,6 FTE</a:t>
            </a:r>
            <a:br>
              <a:rPr lang="cs-CZ" sz="2000" dirty="0">
                <a:latin typeface="Univers Condensed" panose="020B0506020202050204" pitchFamily="34" charset="0"/>
                <a:cs typeface="Times New Roman" panose="02020603050405020304" pitchFamily="18" charset="0"/>
              </a:rPr>
            </a:br>
            <a:endParaRPr lang="cs-CZ" sz="2000" dirty="0">
              <a:latin typeface="Univers Condensed" panose="020B050602020205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7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1F3090B-D776-53DB-F777-E37B41F5F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34" y="954157"/>
            <a:ext cx="7181106" cy="447912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24A2420C-1B92-C735-6504-BF01DBDE9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8105313" cy="1420585"/>
          </a:xfrm>
        </p:spPr>
        <p:txBody>
          <a:bodyPr/>
          <a:lstStyle/>
          <a:p>
            <a:r>
              <a:rPr lang="cs-CZ" sz="4600" dirty="0">
                <a:latin typeface="Montserrat ExtraBold" panose="00000900000000000000" pitchFamily="50" charset="-18"/>
              </a:rPr>
              <a:t>Šablony </a:t>
            </a:r>
            <a:br>
              <a:rPr lang="cs-CZ" sz="4600" dirty="0">
                <a:latin typeface="Montserrat ExtraBold" panose="00000900000000000000" pitchFamily="50" charset="-18"/>
              </a:rPr>
            </a:br>
            <a:endParaRPr lang="cs-CZ" dirty="0">
              <a:latin typeface="Montserrat ExtraBold" panose="000009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3131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4A2420C-1B92-C735-6504-BF01DBDE9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8105313" cy="1420585"/>
          </a:xfrm>
        </p:spPr>
        <p:txBody>
          <a:bodyPr/>
          <a:lstStyle/>
          <a:p>
            <a:r>
              <a:rPr lang="cs-CZ" sz="4600" dirty="0">
                <a:latin typeface="Montserrat ExtraBold" panose="00000900000000000000" pitchFamily="50" charset="-18"/>
              </a:rPr>
              <a:t>Šablony </a:t>
            </a:r>
            <a:br>
              <a:rPr lang="cs-CZ" sz="4600" dirty="0">
                <a:latin typeface="Montserrat ExtraBold" panose="00000900000000000000" pitchFamily="50" charset="-18"/>
              </a:rPr>
            </a:br>
            <a:endParaRPr lang="cs-CZ" dirty="0">
              <a:latin typeface="Montserrat ExtraBold" panose="00000900000000000000" pitchFamily="50" charset="-18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C3F33B6-BE2C-5CF7-6E13-762B33F711C4}"/>
              </a:ext>
            </a:extLst>
          </p:cNvPr>
          <p:cNvSpPr txBox="1"/>
          <p:nvPr/>
        </p:nvSpPr>
        <p:spPr>
          <a:xfrm>
            <a:off x="2045111" y="1874728"/>
            <a:ext cx="90456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Vyhlášení druhé vlny šablon plánováno na podzim 2024</a:t>
            </a:r>
            <a:br>
              <a:rPr lang="cs-CZ" sz="2800" dirty="0">
                <a:latin typeface="Univers Condensed" panose="020B050602020205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800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Předběžně: </a:t>
            </a:r>
            <a:r>
              <a:rPr lang="cs-CZ" sz="2800" b="1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5 mld. Kč pro MŠ a ZŠ </a:t>
            </a:r>
            <a:r>
              <a:rPr lang="cs-CZ" sz="2800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a </a:t>
            </a:r>
            <a:r>
              <a:rPr lang="cs-CZ" sz="2800" b="1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1,5 mld. Kč pro SŠ a VOŠ</a:t>
            </a:r>
          </a:p>
          <a:p>
            <a:endParaRPr lang="cs-CZ" sz="2800" dirty="0">
              <a:latin typeface="Univers Condensed" panose="020B0506020202050204" pitchFamily="34" charset="0"/>
              <a:cs typeface="Times New Roman" panose="02020603050405020304" pitchFamily="18" charset="0"/>
            </a:endParaRPr>
          </a:p>
          <a:p>
            <a:r>
              <a:rPr lang="cs-CZ" sz="2800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Otázka personálních šablon</a:t>
            </a:r>
          </a:p>
          <a:p>
            <a:endParaRPr lang="cs-CZ" sz="2800" dirty="0">
              <a:latin typeface="Univers Condensed" panose="020B0506020202050204" pitchFamily="34" charset="0"/>
              <a:cs typeface="Times New Roman" panose="02020603050405020304" pitchFamily="18" charset="0"/>
            </a:endParaRPr>
          </a:p>
          <a:p>
            <a:r>
              <a:rPr lang="cs-CZ" sz="2800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S </a:t>
            </a:r>
            <a:r>
              <a:rPr lang="cs-CZ" sz="2800" b="1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5% KOFINANCOVÁNÍM</a:t>
            </a:r>
            <a:r>
              <a:rPr lang="cs-CZ" sz="2800" dirty="0">
                <a:latin typeface="Univers Condensed" panose="020B0506020202050204" pitchFamily="34" charset="0"/>
                <a:cs typeface="Times New Roman" panose="02020603050405020304" pitchFamily="18" charset="0"/>
              </a:rPr>
              <a:t> Z VLASTNÍCH ZDROJŮ </a:t>
            </a:r>
          </a:p>
        </p:txBody>
      </p:sp>
    </p:spTree>
    <p:extLst>
      <p:ext uri="{BB962C8B-B14F-4D97-AF65-F5344CB8AC3E}">
        <p14:creationId xmlns:p14="http://schemas.microsoft.com/office/powerpoint/2010/main" val="4157405838"/>
      </p:ext>
    </p:extLst>
  </p:cSld>
  <p:clrMapOvr>
    <a:masterClrMapping/>
  </p:clrMapOvr>
</p:sld>
</file>

<file path=ppt/theme/theme1.xml><?xml version="1.0" encoding="utf-8"?>
<a:theme xmlns:a="http://schemas.openxmlformats.org/drawingml/2006/main" name="1_Titulní OP J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525</Words>
  <Application>Microsoft Office PowerPoint</Application>
  <PresentationFormat>Širokoúhlá obrazovka</PresentationFormat>
  <Paragraphs>69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Montserrat</vt:lpstr>
      <vt:lpstr>Montserrat ExtraBold</vt:lpstr>
      <vt:lpstr>Univers Condensed</vt:lpstr>
      <vt:lpstr>Wingdings</vt:lpstr>
      <vt:lpstr>1_Titulní OP JAK</vt:lpstr>
      <vt:lpstr>Co nového v jakovi?</vt:lpstr>
      <vt:lpstr>Prezentace aplikace PowerPoint</vt:lpstr>
      <vt:lpstr>Prezentace aplikace PowerPoint</vt:lpstr>
      <vt:lpstr>Prezentace aplikace PowerPoint</vt:lpstr>
      <vt:lpstr>Výsledek vyjednávání</vt:lpstr>
      <vt:lpstr>Šablony  pro sš a voš</vt:lpstr>
      <vt:lpstr>Šablony  </vt:lpstr>
      <vt:lpstr>Šablony  </vt:lpstr>
      <vt:lpstr>Šablony  </vt:lpstr>
      <vt:lpstr>AKČNÍ PLÁNOVÁNÍ V ÚZEMÍ - idz</vt:lpstr>
      <vt:lpstr>Prezentace aplikace PowerPoint</vt:lpstr>
      <vt:lpstr>Idz 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MSMT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 je na tom jak</dc:title>
  <dc:creator>Velčovský Václav</dc:creator>
  <cp:lastModifiedBy>Velčovský Václav</cp:lastModifiedBy>
  <cp:revision>11</cp:revision>
  <dcterms:created xsi:type="dcterms:W3CDTF">2023-09-18T19:06:50Z</dcterms:created>
  <dcterms:modified xsi:type="dcterms:W3CDTF">2023-10-12T06:39:23Z</dcterms:modified>
</cp:coreProperties>
</file>