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23E8-A092-447C-B330-B29194EBEC5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C52E-CAC1-4901-B466-CD188379F5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65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1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3193-3A11-44FE-AE62-35FF7C0D887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8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3193-3A11-44FE-AE62-35FF7C0D887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15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3193-3A11-44FE-AE62-35FF7C0D887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3193-3A11-44FE-AE62-35FF7C0D887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93193-3A11-44FE-AE62-35FF7C0D887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26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4F27-33F2-4886-8FAE-7DFC931C902F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0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C05E7-DB5C-4F5B-AD52-866D2542BA7C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1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3DB9-1610-4ECD-AB07-B3A0D4636BF5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18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665C-F817-47BD-A2FA-11FD8A9B6919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9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FDC4-9331-4B01-9C41-D6E93006E3FE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E184-6C22-450C-9864-138A9D35ACE7}" type="datetime1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2B08-47D1-4692-AB99-7C5802242E6D}" type="datetime1">
              <a:rPr lang="cs-CZ" smtClean="0"/>
              <a:t>12.10.2023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0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AD62-EE11-4F74-A2F8-164A1434618B}" type="datetime1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34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75EF-8D8F-49C3-961B-99EE3836D10B}" type="datetime1">
              <a:rPr lang="cs-CZ" smtClean="0"/>
              <a:t>12.10.2023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54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A00-7AF9-4916-A1F7-9ABD0ACB7DAF}" type="datetime1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ABEE-1CD1-4E5E-97CC-C88C99BA15AB}" type="datetime1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4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D614-DC00-448B-8B4C-1FAEEC8F8125}" type="datetime1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© Lenka Švecová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8F221-20ED-4766-816D-9A573E23A1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7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1302367"/>
            <a:ext cx="12192000" cy="4566000"/>
          </a:xfrm>
          <a:prstGeom prst="rect">
            <a:avLst/>
          </a:prstGeom>
          <a:solidFill>
            <a:srgbClr val="1D23A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57;p13"/>
          <p:cNvSpPr txBox="1"/>
          <p:nvPr/>
        </p:nvSpPr>
        <p:spPr>
          <a:xfrm>
            <a:off x="423668" y="2086934"/>
            <a:ext cx="10195009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pl-PL" sz="4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DZ a iDZ </a:t>
            </a:r>
          </a:p>
          <a:p>
            <a:r>
              <a:rPr lang="pl-PL" sz="4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 podpora </a:t>
            </a:r>
            <a:r>
              <a:rPr lang="pl-PL" sz="40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finanční gramotnosti </a:t>
            </a:r>
            <a:r>
              <a:rPr lang="pl-PL" sz="4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(dle KAP3)</a:t>
            </a:r>
            <a:endParaRPr sz="4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58" y="370586"/>
            <a:ext cx="2770638" cy="53949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D490437-945B-4F53-837A-B9FFC0643844}"/>
              </a:ext>
            </a:extLst>
          </p:cNvPr>
          <p:cNvSpPr/>
          <p:nvPr/>
        </p:nvSpPr>
        <p:spPr>
          <a:xfrm>
            <a:off x="270809" y="6098936"/>
            <a:ext cx="445413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300"/>
            </a:pPr>
            <a:r>
              <a:rPr lang="cs-CZ" sz="1000" b="1" dirty="0" err="1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iKAP</a:t>
            </a:r>
            <a:r>
              <a:rPr lang="cs-CZ" sz="10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 Neue"/>
                <a:sym typeface="Helvetica Neue"/>
              </a:rPr>
              <a:t> II – Inovace ve vzdělávání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Registrační číslo projektu: </a:t>
            </a:r>
          </a:p>
          <a:p>
            <a:pPr>
              <a:buClr>
                <a:srgbClr val="FFFFFF"/>
              </a:buClr>
              <a:buSzPts val="1300"/>
            </a:pPr>
            <a:r>
              <a:rPr lang="cs-CZ" sz="1000" dirty="0">
                <a:latin typeface="Verdana" panose="020B0604030504040204" pitchFamily="34" charset="0"/>
                <a:ea typeface="Verdana" panose="020B0604030504040204" pitchFamily="34" charset="0"/>
              </a:rPr>
              <a:t>CZ.02.3.68/0.0/0.0/19_078/0021106</a:t>
            </a:r>
            <a:endParaRPr lang="cs-CZ" sz="1000" b="1" dirty="0">
              <a:solidFill>
                <a:schemeClr val="tx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 Neue"/>
              <a:sym typeface="Helvetica Neue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4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10</a:t>
            </a:fld>
            <a:endParaRPr lang="cs-CZ" dirty="0"/>
          </a:p>
        </p:txBody>
      </p:sp>
      <p:pic>
        <p:nvPicPr>
          <p:cNvPr id="8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19" y="432251"/>
            <a:ext cx="2770638" cy="53949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01841" y="2325950"/>
            <a:ext cx="1155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Děkuji za pozornost</a:t>
            </a:r>
            <a:endParaRPr lang="cs-CZ" sz="4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6637" y="3956429"/>
            <a:ext cx="1155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smtClean="0">
                <a:solidFill>
                  <a:srgbClr val="FF0000"/>
                </a:solidFill>
              </a:rPr>
              <a:t>lenka.svecova@vscht.cz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Vize, strategie a cesty</a:t>
            </a:r>
            <a:br>
              <a:rPr lang="cs-CZ" dirty="0" smtClean="0"/>
            </a:br>
            <a:r>
              <a:rPr lang="cs-CZ" dirty="0" smtClean="0"/>
              <a:t>v oblasti finanční gramotnosti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Lenka Švecová</a:t>
            </a:r>
          </a:p>
          <a:p>
            <a:r>
              <a:rPr lang="cs-CZ" dirty="0" smtClean="0"/>
              <a:t>VŠCHT Praha, Ústav ekonomiky a managementu</a:t>
            </a:r>
            <a:endParaRPr lang="cs-CZ" dirty="0"/>
          </a:p>
        </p:txBody>
      </p:sp>
      <p:pic>
        <p:nvPicPr>
          <p:cNvPr id="4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8F221-20ED-4766-816D-9A573E23A1BF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1355303"/>
            <a:ext cx="3358886" cy="4871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81411" y="1301767"/>
            <a:ext cx="5743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Jednoho dne přišla Alenka k rozcestí </a:t>
            </a:r>
            <a:br>
              <a:rPr lang="cs-CZ" sz="2400" dirty="0" smtClean="0"/>
            </a:br>
            <a:r>
              <a:rPr lang="cs-CZ" sz="2400" dirty="0" smtClean="0"/>
              <a:t>a uviděla na stromě kočku Šklíbu.</a:t>
            </a:r>
          </a:p>
          <a:p>
            <a:endParaRPr lang="cs-CZ" sz="2400" dirty="0"/>
          </a:p>
          <a:p>
            <a:r>
              <a:rPr lang="cs-CZ" sz="2400" dirty="0" smtClean="0"/>
              <a:t>„Kterou cestou mám jít?“ zeptala se Alenka.</a:t>
            </a:r>
          </a:p>
          <a:p>
            <a:endParaRPr lang="cs-CZ" sz="2400" dirty="0"/>
          </a:p>
          <a:p>
            <a:r>
              <a:rPr lang="cs-CZ" sz="2400" dirty="0" smtClean="0"/>
              <a:t>„A kdepak byste se chtěla dostat?“ zněla odpověď.</a:t>
            </a:r>
          </a:p>
          <a:p>
            <a:endParaRPr lang="cs-CZ" sz="2400" dirty="0"/>
          </a:p>
          <a:p>
            <a:r>
              <a:rPr lang="cs-CZ" sz="2400" dirty="0" smtClean="0"/>
              <a:t>„Nevím,“ odpověděla Alenka.</a:t>
            </a:r>
          </a:p>
          <a:p>
            <a:endParaRPr lang="cs-CZ" sz="2400" dirty="0"/>
          </a:p>
          <a:p>
            <a:r>
              <a:rPr lang="cs-CZ" sz="2400" dirty="0" smtClean="0"/>
              <a:t>„Pak,“ řekla kočka, „je jedno, kterou cestou půjdete“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97386" y="5999247"/>
            <a:ext cx="305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Levis</a:t>
            </a:r>
            <a:r>
              <a:rPr lang="cs-CZ" i="1" dirty="0" smtClean="0"/>
              <a:t> </a:t>
            </a:r>
            <a:r>
              <a:rPr lang="cs-CZ" i="1" dirty="0" err="1" smtClean="0"/>
              <a:t>Carroll</a:t>
            </a:r>
            <a:r>
              <a:rPr lang="cs-CZ" i="1" dirty="0" smtClean="0"/>
              <a:t>. Alenka v říši divů.</a:t>
            </a:r>
            <a:endParaRPr lang="cs-CZ" i="1" dirty="0"/>
          </a:p>
        </p:txBody>
      </p:sp>
      <p:pic>
        <p:nvPicPr>
          <p:cNvPr id="8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54972"/>
            <a:ext cx="10515600" cy="1325563"/>
          </a:xfrm>
        </p:spPr>
        <p:txBody>
          <a:bodyPr/>
          <a:lstStyle/>
          <a:p>
            <a:r>
              <a:rPr lang="cs-CZ" dirty="0" smtClean="0"/>
              <a:t>Vize a strategické cíle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4</a:t>
            </a:fld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28076" y="2898597"/>
            <a:ext cx="914400" cy="914400"/>
          </a:xfrm>
          <a:prstGeom prst="ellipse">
            <a:avLst/>
          </a:prstGeom>
          <a:solidFill>
            <a:srgbClr val="E73F11"/>
          </a:solidFill>
          <a:ln>
            <a:solidFill>
              <a:srgbClr val="E73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Cíle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93955" y="4323744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kam se chci dostat (přibližně)</a:t>
            </a:r>
            <a:endParaRPr lang="cs-CZ" dirty="0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1376039" y="2246050"/>
            <a:ext cx="518" cy="1865721"/>
          </a:xfrm>
          <a:prstGeom prst="straightConnector1">
            <a:avLst/>
          </a:prstGeom>
          <a:ln>
            <a:solidFill>
              <a:srgbClr val="E73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697850" y="5454417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kam se chci dostat (konkrétně)</a:t>
            </a:r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038600" y="2246050"/>
            <a:ext cx="0" cy="2979627"/>
          </a:xfrm>
          <a:prstGeom prst="straightConnector1">
            <a:avLst/>
          </a:prstGeom>
          <a:ln>
            <a:solidFill>
              <a:srgbClr val="E73F1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 descr="SVG &gt; castle medieval chateau - Free SVG Image &amp; Icon ...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57" y="1247386"/>
            <a:ext cx="2032783" cy="1262549"/>
          </a:xfrm>
          <a:prstGeom prst="rect">
            <a:avLst/>
          </a:prstGeom>
        </p:spPr>
      </p:pic>
      <p:sp>
        <p:nvSpPr>
          <p:cNvPr id="6" name="Vývojový diagram: dokument 5"/>
          <p:cNvSpPr/>
          <p:nvPr/>
        </p:nvSpPr>
        <p:spPr>
          <a:xfrm>
            <a:off x="9727423" y="1247386"/>
            <a:ext cx="2070249" cy="2359203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Standard finanční gramotnosti občana ČR</a:t>
            </a:r>
            <a:endParaRPr lang="cs-CZ" sz="2800" b="1" dirty="0"/>
          </a:p>
        </p:txBody>
      </p:sp>
      <p:pic>
        <p:nvPicPr>
          <p:cNvPr id="1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/>
          <p:cNvSpPr>
            <a:spLocks noGrp="1"/>
          </p:cNvSpPr>
          <p:nvPr>
            <p:ph type="title"/>
          </p:nvPr>
        </p:nvSpPr>
        <p:spPr>
          <a:xfrm>
            <a:off x="218402" y="844426"/>
            <a:ext cx="10515600" cy="1325563"/>
          </a:xfrm>
        </p:spPr>
        <p:txBody>
          <a:bodyPr/>
          <a:lstStyle/>
          <a:p>
            <a:r>
              <a:rPr lang="cs-CZ" dirty="0" smtClean="0"/>
              <a:t>Cesta k přiblížení se ke standardu FG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5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6" y="4459148"/>
            <a:ext cx="1080000" cy="108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42" y="3830625"/>
            <a:ext cx="1080000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24" y="3290625"/>
            <a:ext cx="1080000" cy="10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94" y="4329870"/>
            <a:ext cx="1080000" cy="10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41126"/>
          <a:stretch/>
        </p:blipFill>
        <p:spPr>
          <a:xfrm>
            <a:off x="505838" y="5549778"/>
            <a:ext cx="662918" cy="8415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94" y="2441435"/>
            <a:ext cx="1359517" cy="9340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133" y="3309556"/>
            <a:ext cx="1035115" cy="1006494"/>
          </a:xfrm>
          <a:prstGeom prst="rect">
            <a:avLst/>
          </a:prstGeom>
        </p:spPr>
      </p:pic>
      <p:sp>
        <p:nvSpPr>
          <p:cNvPr id="36" name="Vývojový diagram: dokument 35"/>
          <p:cNvSpPr/>
          <p:nvPr/>
        </p:nvSpPr>
        <p:spPr>
          <a:xfrm>
            <a:off x="9699139" y="1302994"/>
            <a:ext cx="2070249" cy="2359203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Standard finanční gramotnosti občana ČR</a:t>
            </a:r>
            <a:endParaRPr lang="cs-CZ" sz="2800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0485" y="4984703"/>
            <a:ext cx="1138418" cy="8124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466" y="4439499"/>
            <a:ext cx="976206" cy="94225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52" y="3204935"/>
            <a:ext cx="1615060" cy="101259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202" y="5960062"/>
            <a:ext cx="1014634" cy="905125"/>
          </a:xfrm>
          <a:prstGeom prst="rect">
            <a:avLst/>
          </a:prstGeom>
        </p:spPr>
      </p:pic>
      <p:cxnSp>
        <p:nvCxnSpPr>
          <p:cNvPr id="21" name="Přímá spojnice se šipkou 20"/>
          <p:cNvCxnSpPr>
            <a:stCxn id="6" idx="0"/>
            <a:endCxn id="11" idx="1"/>
          </p:cNvCxnSpPr>
          <p:nvPr/>
        </p:nvCxnSpPr>
        <p:spPr>
          <a:xfrm flipV="1">
            <a:off x="3196424" y="2908480"/>
            <a:ext cx="3805170" cy="38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3" idx="0"/>
            <a:endCxn id="11" idx="1"/>
          </p:cNvCxnSpPr>
          <p:nvPr/>
        </p:nvCxnSpPr>
        <p:spPr>
          <a:xfrm flipV="1">
            <a:off x="3855842" y="2908480"/>
            <a:ext cx="3145752" cy="92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" idx="2"/>
            <a:endCxn id="15" idx="1"/>
          </p:cNvCxnSpPr>
          <p:nvPr/>
        </p:nvCxnSpPr>
        <p:spPr>
          <a:xfrm>
            <a:off x="3855842" y="4910625"/>
            <a:ext cx="928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6" idx="1"/>
            <a:endCxn id="17" idx="3"/>
          </p:cNvCxnSpPr>
          <p:nvPr/>
        </p:nvCxnSpPr>
        <p:spPr>
          <a:xfrm flipH="1" flipV="1">
            <a:off x="1921912" y="3711235"/>
            <a:ext cx="734512" cy="11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9" idx="3"/>
            <a:endCxn id="12" idx="2"/>
          </p:cNvCxnSpPr>
          <p:nvPr/>
        </p:nvCxnSpPr>
        <p:spPr>
          <a:xfrm flipV="1">
            <a:off x="9254394" y="3830625"/>
            <a:ext cx="1552182" cy="103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9" idx="2"/>
            <a:endCxn id="14" idx="1"/>
          </p:cNvCxnSpPr>
          <p:nvPr/>
        </p:nvCxnSpPr>
        <p:spPr>
          <a:xfrm flipV="1">
            <a:off x="8714394" y="5390939"/>
            <a:ext cx="1316091" cy="1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2" idx="1"/>
            <a:endCxn id="10" idx="0"/>
          </p:cNvCxnSpPr>
          <p:nvPr/>
        </p:nvCxnSpPr>
        <p:spPr>
          <a:xfrm flipH="1">
            <a:off x="837297" y="4999148"/>
            <a:ext cx="878069" cy="5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2" idx="2"/>
            <a:endCxn id="18" idx="0"/>
          </p:cNvCxnSpPr>
          <p:nvPr/>
        </p:nvCxnSpPr>
        <p:spPr>
          <a:xfrm flipH="1">
            <a:off x="2240519" y="5539148"/>
            <a:ext cx="14847" cy="42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oogle Shape;62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6</a:t>
            </a:fld>
            <a:endParaRPr lang="cs-CZ" dirty="0"/>
          </a:p>
        </p:txBody>
      </p:sp>
      <p:pic>
        <p:nvPicPr>
          <p:cNvPr id="8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301841" y="2325950"/>
            <a:ext cx="1155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A co to znamená?</a:t>
            </a:r>
            <a:endParaRPr lang="cs-CZ" sz="4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16637" y="3956429"/>
            <a:ext cx="1155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Není jedna cesta </a:t>
            </a:r>
            <a:r>
              <a:rPr lang="cs-CZ" sz="4400" dirty="0" smtClean="0">
                <a:solidFill>
                  <a:srgbClr val="FF0000"/>
                </a:solidFill>
              </a:rPr>
              <a:t>… </a:t>
            </a:r>
            <a:endParaRPr lang="cs-CZ" sz="4400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adpis 24"/>
          <p:cNvSpPr>
            <a:spLocks noGrp="1"/>
          </p:cNvSpPr>
          <p:nvPr>
            <p:ph type="title"/>
          </p:nvPr>
        </p:nvSpPr>
        <p:spPr>
          <a:xfrm>
            <a:off x="218402" y="844426"/>
            <a:ext cx="10515600" cy="1325563"/>
          </a:xfrm>
        </p:spPr>
        <p:txBody>
          <a:bodyPr/>
          <a:lstStyle/>
          <a:p>
            <a:r>
              <a:rPr lang="cs-CZ" dirty="0" smtClean="0"/>
              <a:t>Cesta k přiblížení se ke standardu FG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7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66" y="4459148"/>
            <a:ext cx="1080000" cy="108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42" y="3830625"/>
            <a:ext cx="1080000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24" y="3290625"/>
            <a:ext cx="1080000" cy="10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94" y="4329870"/>
            <a:ext cx="1080000" cy="10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41126"/>
          <a:stretch/>
        </p:blipFill>
        <p:spPr>
          <a:xfrm>
            <a:off x="505838" y="5549778"/>
            <a:ext cx="662918" cy="8415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1594" y="2441435"/>
            <a:ext cx="1359517" cy="93409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3133" y="3309556"/>
            <a:ext cx="1035115" cy="1006494"/>
          </a:xfrm>
          <a:prstGeom prst="rect">
            <a:avLst/>
          </a:prstGeom>
        </p:spPr>
      </p:pic>
      <p:sp>
        <p:nvSpPr>
          <p:cNvPr id="36" name="Vývojový diagram: dokument 35"/>
          <p:cNvSpPr/>
          <p:nvPr/>
        </p:nvSpPr>
        <p:spPr>
          <a:xfrm>
            <a:off x="9699139" y="1302994"/>
            <a:ext cx="2070249" cy="2359203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Standard finanční gramotnosti občana ČR</a:t>
            </a:r>
            <a:endParaRPr lang="cs-CZ" sz="2800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0485" y="4984703"/>
            <a:ext cx="1138418" cy="81247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466" y="4439499"/>
            <a:ext cx="976206" cy="94225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852" y="3204935"/>
            <a:ext cx="1615060" cy="101259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3202" y="5960062"/>
            <a:ext cx="1014634" cy="905125"/>
          </a:xfrm>
          <a:prstGeom prst="rect">
            <a:avLst/>
          </a:prstGeom>
        </p:spPr>
      </p:pic>
      <p:cxnSp>
        <p:nvCxnSpPr>
          <p:cNvPr id="21" name="Přímá spojnice se šipkou 20"/>
          <p:cNvCxnSpPr>
            <a:stCxn id="6" idx="0"/>
            <a:endCxn id="11" idx="1"/>
          </p:cNvCxnSpPr>
          <p:nvPr/>
        </p:nvCxnSpPr>
        <p:spPr>
          <a:xfrm flipV="1">
            <a:off x="3196424" y="2908480"/>
            <a:ext cx="3805170" cy="38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3" idx="0"/>
            <a:endCxn id="11" idx="1"/>
          </p:cNvCxnSpPr>
          <p:nvPr/>
        </p:nvCxnSpPr>
        <p:spPr>
          <a:xfrm flipV="1">
            <a:off x="3855842" y="2908480"/>
            <a:ext cx="3145752" cy="92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3" idx="2"/>
            <a:endCxn id="15" idx="1"/>
          </p:cNvCxnSpPr>
          <p:nvPr/>
        </p:nvCxnSpPr>
        <p:spPr>
          <a:xfrm>
            <a:off x="3855842" y="4910625"/>
            <a:ext cx="928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6" idx="1"/>
            <a:endCxn id="17" idx="3"/>
          </p:cNvCxnSpPr>
          <p:nvPr/>
        </p:nvCxnSpPr>
        <p:spPr>
          <a:xfrm flipH="1" flipV="1">
            <a:off x="1921912" y="3711235"/>
            <a:ext cx="734512" cy="11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9" idx="3"/>
            <a:endCxn id="12" idx="2"/>
          </p:cNvCxnSpPr>
          <p:nvPr/>
        </p:nvCxnSpPr>
        <p:spPr>
          <a:xfrm flipV="1">
            <a:off x="9254394" y="3830625"/>
            <a:ext cx="1552182" cy="103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9" idx="2"/>
            <a:endCxn id="14" idx="1"/>
          </p:cNvCxnSpPr>
          <p:nvPr/>
        </p:nvCxnSpPr>
        <p:spPr>
          <a:xfrm flipV="1">
            <a:off x="8714394" y="5390939"/>
            <a:ext cx="1316091" cy="1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2" idx="1"/>
            <a:endCxn id="10" idx="0"/>
          </p:cNvCxnSpPr>
          <p:nvPr/>
        </p:nvCxnSpPr>
        <p:spPr>
          <a:xfrm flipH="1">
            <a:off x="837297" y="4999148"/>
            <a:ext cx="878069" cy="550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2" idx="2"/>
            <a:endCxn id="18" idx="0"/>
          </p:cNvCxnSpPr>
          <p:nvPr/>
        </p:nvCxnSpPr>
        <p:spPr>
          <a:xfrm flipH="1">
            <a:off x="2240519" y="5539148"/>
            <a:ext cx="14847" cy="42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oogle Shape;62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Přímá spojnice se šipkou 7"/>
          <p:cNvCxnSpPr>
            <a:stCxn id="9" idx="0"/>
          </p:cNvCxnSpPr>
          <p:nvPr/>
        </p:nvCxnSpPr>
        <p:spPr>
          <a:xfrm flipV="1">
            <a:off x="8714394" y="3548270"/>
            <a:ext cx="910510" cy="78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18" y="3636412"/>
            <a:ext cx="540613" cy="493788"/>
          </a:xfrm>
          <a:prstGeom prst="rect">
            <a:avLst/>
          </a:prstGeom>
        </p:spPr>
      </p:pic>
      <p:cxnSp>
        <p:nvCxnSpPr>
          <p:cNvPr id="32" name="Přímá spojnice se šipkou 31"/>
          <p:cNvCxnSpPr>
            <a:stCxn id="6" idx="3"/>
          </p:cNvCxnSpPr>
          <p:nvPr/>
        </p:nvCxnSpPr>
        <p:spPr>
          <a:xfrm flipV="1">
            <a:off x="3736424" y="3082999"/>
            <a:ext cx="5821929" cy="7476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Obrázek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6" y="3301376"/>
            <a:ext cx="540613" cy="493788"/>
          </a:xfrm>
          <a:prstGeom prst="rect">
            <a:avLst/>
          </a:prstGeom>
        </p:spPr>
      </p:pic>
      <p:cxnSp>
        <p:nvCxnSpPr>
          <p:cNvPr id="37" name="Přímá spojnice se šipkou 36"/>
          <p:cNvCxnSpPr/>
          <p:nvPr/>
        </p:nvCxnSpPr>
        <p:spPr>
          <a:xfrm>
            <a:off x="2586419" y="5431940"/>
            <a:ext cx="4449557" cy="18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Obrázek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57" y="5185046"/>
            <a:ext cx="540613" cy="493788"/>
          </a:xfrm>
          <a:prstGeom prst="rect">
            <a:avLst/>
          </a:prstGeom>
        </p:spPr>
      </p:pic>
      <p:cxnSp>
        <p:nvCxnSpPr>
          <p:cNvPr id="40" name="Přímá spojnice se šipkou 39"/>
          <p:cNvCxnSpPr/>
          <p:nvPr/>
        </p:nvCxnSpPr>
        <p:spPr>
          <a:xfrm flipV="1">
            <a:off x="7001594" y="3290625"/>
            <a:ext cx="2488891" cy="216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Obrázek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8</a:t>
            </a:fld>
            <a:endParaRPr lang="cs-CZ" dirty="0"/>
          </a:p>
        </p:txBody>
      </p:sp>
      <p:pic>
        <p:nvPicPr>
          <p:cNvPr id="8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682" y="4040530"/>
            <a:ext cx="2047118" cy="15815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802" y="4040530"/>
            <a:ext cx="2103635" cy="15815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721" y="4032036"/>
            <a:ext cx="2091835" cy="15594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661" y="4012848"/>
            <a:ext cx="2110814" cy="160920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6682" y="2153301"/>
            <a:ext cx="2031419" cy="152417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6052" y="2142764"/>
            <a:ext cx="1965385" cy="153471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0112" y="2140587"/>
            <a:ext cx="1992443" cy="1536891"/>
          </a:xfrm>
          <a:prstGeom prst="rect">
            <a:avLst/>
          </a:prstGeom>
        </p:spPr>
      </p:pic>
      <p:sp>
        <p:nvSpPr>
          <p:cNvPr id="15" name="Vývojový diagram: dokument 14"/>
          <p:cNvSpPr/>
          <p:nvPr/>
        </p:nvSpPr>
        <p:spPr>
          <a:xfrm>
            <a:off x="356357" y="1487480"/>
            <a:ext cx="2070249" cy="2359203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Standard finanční gramotnosti občana ČR</a:t>
            </a:r>
            <a:endParaRPr lang="cs-CZ" sz="2800" b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2" y="331563"/>
            <a:ext cx="2770638" cy="53949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86C91D4-6A3C-4813-AF68-E81675FDD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0268" y="203200"/>
            <a:ext cx="1865078" cy="79622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958788" y="6010183"/>
            <a:ext cx="1039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Volně dostupná interaktivní výuková média pro žáky a učitele (vč. didaktické podpory) – pod stromeček.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8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0188"/>
            <a:ext cx="10515600" cy="801886"/>
          </a:xfrm>
        </p:spPr>
        <p:txBody>
          <a:bodyPr/>
          <a:lstStyle/>
          <a:p>
            <a:r>
              <a:rPr lang="cs-CZ" dirty="0" smtClean="0"/>
              <a:t>Co tedy je potřeba </a:t>
            </a:r>
            <a:r>
              <a:rPr lang="cs-CZ" dirty="0" smtClean="0"/>
              <a:t>dělat (DZ, </a:t>
            </a:r>
            <a:r>
              <a:rPr lang="cs-CZ" dirty="0" err="1" smtClean="0"/>
              <a:t>iDZ</a:t>
            </a:r>
            <a:r>
              <a:rPr lang="cs-CZ" dirty="0" smtClean="0"/>
              <a:t>)?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2361460"/>
            <a:ext cx="9930414" cy="3815503"/>
          </a:xfrm>
        </p:spPr>
        <p:txBody>
          <a:bodyPr/>
          <a:lstStyle/>
          <a:p>
            <a:r>
              <a:rPr lang="cs-CZ" dirty="0" smtClean="0"/>
              <a:t>Zjistit „výchozí stav“ – testování FG</a:t>
            </a:r>
          </a:p>
          <a:p>
            <a:r>
              <a:rPr lang="cs-CZ" dirty="0" smtClean="0"/>
              <a:t>Navrhnout cesty k </a:t>
            </a:r>
            <a:r>
              <a:rPr lang="cs-CZ" dirty="0" smtClean="0"/>
              <a:t>dosažení standardu </a:t>
            </a:r>
            <a:r>
              <a:rPr lang="cs-CZ" dirty="0" smtClean="0"/>
              <a:t>FG </a:t>
            </a:r>
            <a:r>
              <a:rPr lang="cs-CZ" dirty="0" smtClean="0"/>
              <a:t>podle </a:t>
            </a:r>
            <a:r>
              <a:rPr lang="cs-CZ" dirty="0" smtClean="0"/>
              <a:t>toho </a:t>
            </a:r>
            <a:r>
              <a:rPr lang="cs-CZ" dirty="0" smtClean="0"/>
              <a:t>výchozího </a:t>
            </a:r>
            <a:r>
              <a:rPr lang="cs-CZ" dirty="0" smtClean="0"/>
              <a:t>stavu a faktorů, </a:t>
            </a:r>
            <a:r>
              <a:rPr lang="cs-CZ" dirty="0" smtClean="0"/>
              <a:t>které </a:t>
            </a:r>
            <a:r>
              <a:rPr lang="cs-CZ" dirty="0" smtClean="0"/>
              <a:t>tu cestu ovlivňují</a:t>
            </a:r>
          </a:p>
          <a:p>
            <a:r>
              <a:rPr lang="cs-CZ" dirty="0" smtClean="0"/>
              <a:t>Doporučit </a:t>
            </a:r>
            <a:r>
              <a:rPr lang="cs-CZ" dirty="0" smtClean="0"/>
              <a:t>SŠ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vhodné </a:t>
            </a:r>
            <a:r>
              <a:rPr lang="cs-CZ" dirty="0" smtClean="0"/>
              <a:t>cesty</a:t>
            </a:r>
          </a:p>
          <a:p>
            <a:r>
              <a:rPr lang="cs-CZ" dirty="0" smtClean="0"/>
              <a:t>Pomoci SŠ jít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</a:t>
            </a:r>
            <a:r>
              <a:rPr lang="cs-CZ" dirty="0" smtClean="0"/>
              <a:t>této cestě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ED3D-8DE3-4BBE-B20A-BEEC632EF092}" type="slidenum">
              <a:rPr lang="cs-CZ" smtClean="0"/>
              <a:t>9</a:t>
            </a:fld>
            <a:endParaRPr lang="cs-CZ" dirty="0"/>
          </a:p>
        </p:txBody>
      </p:sp>
      <p:pic>
        <p:nvPicPr>
          <p:cNvPr id="8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203200"/>
            <a:ext cx="5273001" cy="9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819" y="432251"/>
            <a:ext cx="2770638" cy="5394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043" y="3770135"/>
            <a:ext cx="7288566" cy="29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251</Words>
  <Application>Microsoft Office PowerPoint</Application>
  <PresentationFormat>Širokoúhlá obrazovka</PresentationFormat>
  <Paragraphs>53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Verdana</vt:lpstr>
      <vt:lpstr>Motiv Office</vt:lpstr>
      <vt:lpstr>Prezentace aplikace PowerPoint</vt:lpstr>
      <vt:lpstr>Vize, strategie a cesty v oblasti finanční gramotnosti</vt:lpstr>
      <vt:lpstr>Prezentace aplikace PowerPoint</vt:lpstr>
      <vt:lpstr>Vize a strategické cíle</vt:lpstr>
      <vt:lpstr>Cesta k přiblížení se ke standardu FG</vt:lpstr>
      <vt:lpstr>Prezentace aplikace PowerPoint</vt:lpstr>
      <vt:lpstr>Cesta k přiblížení se ke standardu FG</vt:lpstr>
      <vt:lpstr>Prezentace aplikace PowerPoint</vt:lpstr>
      <vt:lpstr>Co tedy je potřeba dělat (DZ, iDZ)?</vt:lpstr>
      <vt:lpstr>Prezentace aplikace PowerPoint</vt:lpstr>
    </vt:vector>
  </TitlesOfParts>
  <Company>VSCHT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Svecova Lenka</dc:creator>
  <cp:lastModifiedBy>Svecova Lenka</cp:lastModifiedBy>
  <cp:revision>7</cp:revision>
  <dcterms:created xsi:type="dcterms:W3CDTF">2023-10-12T06:43:36Z</dcterms:created>
  <dcterms:modified xsi:type="dcterms:W3CDTF">2023-10-12T09:51:03Z</dcterms:modified>
</cp:coreProperties>
</file>