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71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65" r:id="rId13"/>
    <p:sldId id="25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F44"/>
    <a:srgbClr val="7E7CF6"/>
    <a:srgbClr val="1D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526" autoAdjust="0"/>
  </p:normalViewPr>
  <p:slideViewPr>
    <p:cSldViewPr snapToGrid="0">
      <p:cViewPr>
        <p:scale>
          <a:sx n="125" d="100"/>
          <a:sy n="125" d="100"/>
        </p:scale>
        <p:origin x="1218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72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08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08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a201dc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a201dc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46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8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06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67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42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492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67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igor.cerveny@pedf.c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7750" y="1565200"/>
            <a:ext cx="764625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DZ a iDZ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 podpora gramotností (dle KAP3)</a:t>
            </a: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490437-945B-4F53-837A-B9FFC0643844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6928A7-0AF0-611F-1916-694937ED78FC}"/>
              </a:ext>
            </a:extLst>
          </p:cNvPr>
          <p:cNvSpPr/>
          <p:nvPr/>
        </p:nvSpPr>
        <p:spPr>
          <a:xfrm>
            <a:off x="6896150" y="4788276"/>
            <a:ext cx="2142643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Igor Červený a Ruben Marada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007097-10AE-1D0F-D54C-586667E041B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B32806-F4D5-8B83-3948-F9C85D644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305" y="949193"/>
            <a:ext cx="6381389" cy="32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0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007097-10AE-1D0F-D54C-586667E041B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AE67B8-08A2-144A-A92F-6D4DBB31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305" y="1414203"/>
            <a:ext cx="6381389" cy="8129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5C90DB-291F-861D-5D8F-A490FA5A3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5" y="2433598"/>
            <a:ext cx="6843933" cy="8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Spolupráce při realizaci IDZ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Při setkávání: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	- </a:t>
            </a:r>
            <a:r>
              <a:rPr lang="cs-CZ" sz="1700" i="1" dirty="0" err="1">
                <a:latin typeface="Verdana"/>
                <a:ea typeface="Verdana"/>
                <a:cs typeface="Verdana"/>
                <a:sym typeface="Verdana"/>
              </a:rPr>
              <a:t>Bootcampy</a:t>
            </a:r>
            <a:endParaRPr lang="cs-CZ" sz="1700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	- Roadshow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	- Konference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	- </a:t>
            </a:r>
            <a:r>
              <a:rPr lang="cs-CZ" sz="1700" i="1" dirty="0" err="1">
                <a:latin typeface="Verdana"/>
                <a:ea typeface="Verdana"/>
                <a:cs typeface="Verdana"/>
                <a:sym typeface="Verdana"/>
              </a:rPr>
              <a:t>WorkShopy</a:t>
            </a: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 / školení / mentoring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Při diseminaci: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	- publikace, metodiky, interaktivní výuková média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341448-5F21-4FAE-B826-151D0695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35" y="1143989"/>
            <a:ext cx="2210241" cy="21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92E1906-38BE-4DF4-817E-743CF72E3631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A4F932-5B31-6C67-ECAD-E3F141BA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71" y="4088854"/>
            <a:ext cx="1599864" cy="6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3;p15">
            <a:extLst>
              <a:ext uri="{FF2B5EF4-FFF2-40B4-BE49-F238E27FC236}">
                <a16:creationId xmlns:a16="http://schemas.microsoft.com/office/drawing/2014/main" id="{21E1E140-83EE-413D-B73D-5CC4D9DDFF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33572"/>
          <a:stretch/>
        </p:blipFill>
        <p:spPr>
          <a:xfrm>
            <a:off x="0" y="976775"/>
            <a:ext cx="9144000" cy="34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4EC64F60-B368-4559-8582-B4B3838606A7}"/>
              </a:ext>
            </a:extLst>
          </p:cNvPr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Děkujeme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1B5E6F9F-9988-448F-AF14-9AEBBE358391}"/>
              </a:ext>
            </a:extLst>
          </p:cNvPr>
          <p:cNvSpPr txBox="1"/>
          <p:nvPr/>
        </p:nvSpPr>
        <p:spPr>
          <a:xfrm>
            <a:off x="244176" y="1811338"/>
            <a:ext cx="80496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za Vaši pozornost i případnou spolupráci </a:t>
            </a:r>
            <a:r>
              <a:rPr lang="cs-CZ" sz="25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</a:t>
            </a:r>
            <a:endParaRPr lang="cs-CZ" sz="2500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5911B14-A861-421F-A89B-B1303CB1C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4258A22-2DD7-44EF-B508-8BAEE05B5DF7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Základní info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dirty="0">
                <a:latin typeface="Verdana"/>
                <a:ea typeface="Verdana"/>
                <a:cs typeface="Verdana"/>
                <a:sym typeface="Verdana"/>
              </a:rPr>
              <a:t>Realizátor: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Pedagogická fakulta - Univerzity Karlovy</a:t>
            </a: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Oddělení pro podporu distančního vzdělávání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ve spolupráci napříč univerzitou i s externími partnery</a:t>
            </a:r>
            <a:endParaRPr lang="cs"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Hl. 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ontakt: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igor.cerveny@pedf.cuni.cz</a:t>
            </a: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/ +420 221 900 353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vedoucí oddělení pro podporu distančního vzdělávání</a:t>
            </a:r>
            <a:endParaRPr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949CB-C2BA-40D9-A8DF-66CE34D1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81" y="1187246"/>
            <a:ext cx="1912462" cy="19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43BFB6-C497-4109-A20E-A0E5D1B37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F93D90A-70E7-4B17-829F-04C3C1C3AB43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aktivity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Cílem aktivity je zabezpečení rozvoje gramotností: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čtenářské (UK </a:t>
            </a:r>
            <a:r>
              <a:rPr lang="cs-CZ" sz="1700" b="1" i="1" dirty="0" err="1">
                <a:latin typeface="Verdana"/>
                <a:ea typeface="Verdana"/>
                <a:cs typeface="Verdana"/>
                <a:sym typeface="Verdana"/>
              </a:rPr>
              <a:t>PedF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	- informační (UK </a:t>
            </a:r>
            <a:r>
              <a:rPr lang="cs-CZ" sz="1700" b="1" i="1" dirty="0" err="1">
                <a:latin typeface="Verdana"/>
                <a:ea typeface="Verdana"/>
                <a:cs typeface="Verdana"/>
                <a:sym typeface="Verdana"/>
              </a:rPr>
              <a:t>PedF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	- mediální (UK </a:t>
            </a:r>
            <a:r>
              <a:rPr lang="cs-CZ" sz="1700" b="1" i="1" dirty="0" err="1">
                <a:latin typeface="Verdana"/>
                <a:ea typeface="Verdana"/>
                <a:cs typeface="Verdana"/>
                <a:sym typeface="Verdana"/>
              </a:rPr>
              <a:t>PedF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	- matematické (UK </a:t>
            </a:r>
            <a:r>
              <a:rPr lang="cs-CZ" sz="1700" b="1" i="1" dirty="0" err="1">
                <a:latin typeface="Verdana"/>
                <a:ea typeface="Verdana"/>
                <a:cs typeface="Verdana"/>
                <a:sym typeface="Verdana"/>
              </a:rPr>
              <a:t>MatFyz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	- digitální (UK </a:t>
            </a:r>
            <a:r>
              <a:rPr lang="cs-CZ" sz="1700" b="1" i="1" dirty="0" err="1">
                <a:latin typeface="Verdana"/>
                <a:ea typeface="Verdana"/>
                <a:cs typeface="Verdana"/>
                <a:sym typeface="Verdana"/>
              </a:rPr>
              <a:t>PedF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	- finanční (VŠCHT Úst. EKOMAN)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86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6ABF1EF-A0F7-44A3-8D5E-7D4F964E325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CFC1209A-414B-1D97-F97F-450E622522BB}"/>
              </a:ext>
            </a:extLst>
          </p:cNvPr>
          <p:cNvSpPr txBox="1"/>
          <p:nvPr/>
        </p:nvSpPr>
        <p:spPr>
          <a:xfrm>
            <a:off x="244176" y="1063469"/>
            <a:ext cx="8049600" cy="9848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Podpora čtenářské, informační </a:t>
            </a:r>
            <a:endParaRPr lang="cs-CZ"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 mediální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gramotnosti</a:t>
            </a:r>
          </a:p>
        </p:txBody>
      </p:sp>
      <p:pic>
        <p:nvPicPr>
          <p:cNvPr id="2050" name="Picture 2" descr="Reading skills concept icon Royalty Free Vector Image">
            <a:extLst>
              <a:ext uri="{FF2B5EF4-FFF2-40B4-BE49-F238E27FC236}">
                <a16:creationId xmlns:a16="http://schemas.microsoft.com/office/drawing/2014/main" id="{4FA57ED8-AA5E-CFB6-9CC9-4363BDD18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14632" r="17360" b="30941"/>
          <a:stretch/>
        </p:blipFill>
        <p:spPr bwMode="auto">
          <a:xfrm>
            <a:off x="4452424" y="2160689"/>
            <a:ext cx="2609557" cy="23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835546C-9E1D-DACB-ABB6-096EB53E42AF}"/>
              </a:ext>
            </a:extLst>
          </p:cNvPr>
          <p:cNvSpPr/>
          <p:nvPr/>
        </p:nvSpPr>
        <p:spPr>
          <a:xfrm>
            <a:off x="5957888" y="3669506"/>
            <a:ext cx="340518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2AAE9CB-1972-D2F6-2512-985CADA00B82}"/>
              </a:ext>
            </a:extLst>
          </p:cNvPr>
          <p:cNvSpPr/>
          <p:nvPr/>
        </p:nvSpPr>
        <p:spPr>
          <a:xfrm>
            <a:off x="4873320" y="3669506"/>
            <a:ext cx="463061" cy="41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4" descr="Decoding Media Messages Concept Icon Stock Illustration - Download Image  Now - Literacy, The Media, Concepts - iStock">
            <a:extLst>
              <a:ext uri="{FF2B5EF4-FFF2-40B4-BE49-F238E27FC236}">
                <a16:creationId xmlns:a16="http://schemas.microsoft.com/office/drawing/2014/main" id="{DC53EEE1-604A-B7AB-926B-FF16CFA65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6" t="25037" r="24222" b="54623"/>
          <a:stretch/>
        </p:blipFill>
        <p:spPr bwMode="auto">
          <a:xfrm>
            <a:off x="4916554" y="3717782"/>
            <a:ext cx="367863" cy="3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007097-10AE-1D0F-D54C-586667E041B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73F2A8-DF29-C114-E842-A0667717C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942" y="1006707"/>
            <a:ext cx="6362116" cy="33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007097-10AE-1D0F-D54C-586667E041B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4228CA-ED51-F678-29D6-4D888EAA9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136" y="1652508"/>
            <a:ext cx="6808763" cy="18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6ABF1EF-A0F7-44A3-8D5E-7D4F964E325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CFC1209A-414B-1D97-F97F-450E622522BB}"/>
              </a:ext>
            </a:extLst>
          </p:cNvPr>
          <p:cNvSpPr txBox="1"/>
          <p:nvPr/>
        </p:nvSpPr>
        <p:spPr>
          <a:xfrm>
            <a:off x="244176" y="1063469"/>
            <a:ext cx="8049600" cy="9848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Podpora 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matematické gramotnosti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vč. výuky fyzicky </a:t>
            </a:r>
          </a:p>
        </p:txBody>
      </p:sp>
      <p:pic>
        <p:nvPicPr>
          <p:cNvPr id="3" name="Picture 2" descr="Numeracy Red Concept Icon Mathematical Calculations Ability To Operate With  Numbers Logical Thinking Numerical Literacy Idea Thin Line Illustration  Vector Isolated Outline Rgb Color Drawing Stock Illustration - Download  Image Now - iStock">
            <a:extLst>
              <a:ext uri="{FF2B5EF4-FFF2-40B4-BE49-F238E27FC236}">
                <a16:creationId xmlns:a16="http://schemas.microsoft.com/office/drawing/2014/main" id="{EC918050-4680-7AE2-0EAE-1D0BD69E1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4603" r="10311" b="23826"/>
          <a:stretch/>
        </p:blipFill>
        <p:spPr bwMode="auto">
          <a:xfrm>
            <a:off x="4516901" y="2125708"/>
            <a:ext cx="2545080" cy="24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2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007097-10AE-1D0F-D54C-586667E041B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679787-A4F5-E564-8FED-A323B31BE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941" y="736031"/>
            <a:ext cx="6362117" cy="37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2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6ABF1EF-A0F7-44A3-8D5E-7D4F964E325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CFC1209A-414B-1D97-F97F-450E622522BB}"/>
              </a:ext>
            </a:extLst>
          </p:cNvPr>
          <p:cNvSpPr txBox="1"/>
          <p:nvPr/>
        </p:nvSpPr>
        <p:spPr>
          <a:xfrm>
            <a:off x="244176" y="1063469"/>
            <a:ext cx="8049600" cy="9848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Podpora </a:t>
            </a: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digitální gramotnosti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vč. kompetencí v oblasti AI </a:t>
            </a:r>
          </a:p>
        </p:txBody>
      </p:sp>
      <p:pic>
        <p:nvPicPr>
          <p:cNvPr id="3" name="Picture 2" descr="Digital literacy blue gradient concept icon Vector Image">
            <a:extLst>
              <a:ext uri="{FF2B5EF4-FFF2-40B4-BE49-F238E27FC236}">
                <a16:creationId xmlns:a16="http://schemas.microsoft.com/office/drawing/2014/main" id="{56E3DEDB-02B4-B6CF-B84F-976339329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14222" r="16960" b="31703"/>
          <a:stretch/>
        </p:blipFill>
        <p:spPr bwMode="auto">
          <a:xfrm>
            <a:off x="4478789" y="2211193"/>
            <a:ext cx="2583192" cy="23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5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351</Words>
  <Application>Microsoft Office PowerPoint</Application>
  <PresentationFormat>Předvádění na obrazovce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Verdana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Igor Cerveny</dc:creator>
  <cp:lastModifiedBy>Igor</cp:lastModifiedBy>
  <cp:revision>18</cp:revision>
  <dcterms:modified xsi:type="dcterms:W3CDTF">2023-10-07T12:05:54Z</dcterms:modified>
</cp:coreProperties>
</file>