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73" r:id="rId3"/>
    <p:sldId id="257" r:id="rId4"/>
    <p:sldId id="262" r:id="rId5"/>
    <p:sldId id="263" r:id="rId6"/>
    <p:sldId id="274" r:id="rId7"/>
    <p:sldId id="264" r:id="rId8"/>
    <p:sldId id="265" r:id="rId9"/>
    <p:sldId id="261" r:id="rId10"/>
    <p:sldId id="275" r:id="rId11"/>
    <p:sldId id="276" r:id="rId12"/>
    <p:sldId id="277" r:id="rId13"/>
    <p:sldId id="278" r:id="rId14"/>
    <p:sldId id="279" r:id="rId15"/>
    <p:sldId id="282" r:id="rId16"/>
    <p:sldId id="280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9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997765-1139-45F6-B065-919D6D833FEF}" type="doc">
      <dgm:prSet loTypeId="urn:microsoft.com/office/officeart/2005/8/layout/hProcess9" loCatId="process" qsTypeId="urn:microsoft.com/office/officeart/2005/8/quickstyle/3d7" qsCatId="3D" csTypeId="urn:microsoft.com/office/officeart/2005/8/colors/accent1_2" csCatId="accent1" phldr="1"/>
      <dgm:spPr/>
    </dgm:pt>
    <dgm:pt modelId="{C5C987B7-6C4B-41F2-A1D0-F29DEBAFBEBC}">
      <dgm:prSet phldrT="[Text]"/>
      <dgm:spPr/>
      <dgm:t>
        <a:bodyPr/>
        <a:lstStyle/>
        <a:p>
          <a:r>
            <a:rPr lang="cs-CZ" dirty="0"/>
            <a:t>Krajský akční plán III Praha</a:t>
          </a:r>
        </a:p>
      </dgm:t>
    </dgm:pt>
    <dgm:pt modelId="{CC5272F8-7E08-483D-B20B-3182F86F2E74}" type="parTrans" cxnId="{B57400A9-44EC-4A1F-9ECD-DC25CB5B130F}">
      <dgm:prSet/>
      <dgm:spPr/>
      <dgm:t>
        <a:bodyPr/>
        <a:lstStyle/>
        <a:p>
          <a:endParaRPr lang="cs-CZ"/>
        </a:p>
      </dgm:t>
    </dgm:pt>
    <dgm:pt modelId="{B51F36CB-A29B-4E0D-977C-96B9D2FDE4D7}" type="sibTrans" cxnId="{B57400A9-44EC-4A1F-9ECD-DC25CB5B130F}">
      <dgm:prSet/>
      <dgm:spPr/>
      <dgm:t>
        <a:bodyPr/>
        <a:lstStyle/>
        <a:p>
          <a:endParaRPr lang="cs-CZ"/>
        </a:p>
      </dgm:t>
    </dgm:pt>
    <dgm:pt modelId="{BFD52AA2-6F2B-474A-98BC-2D439CEDFA15}">
      <dgm:prSet phldrT="[Text]"/>
      <dgm:spPr/>
      <dgm:t>
        <a:bodyPr/>
        <a:lstStyle/>
        <a:p>
          <a:r>
            <a:rPr lang="cs-CZ" dirty="0"/>
            <a:t>Dlouhodobý záměr HMP</a:t>
          </a:r>
        </a:p>
      </dgm:t>
    </dgm:pt>
    <dgm:pt modelId="{F14373FE-9BF3-4907-9E1B-8441C743FF55}" type="sibTrans" cxnId="{5125A185-8920-4DCF-B407-8C630A21D647}">
      <dgm:prSet/>
      <dgm:spPr/>
      <dgm:t>
        <a:bodyPr/>
        <a:lstStyle/>
        <a:p>
          <a:endParaRPr lang="cs-CZ"/>
        </a:p>
      </dgm:t>
    </dgm:pt>
    <dgm:pt modelId="{3850FC2B-5701-46A2-AF49-B3FA921C3B7F}" type="parTrans" cxnId="{5125A185-8920-4DCF-B407-8C630A21D647}">
      <dgm:prSet/>
      <dgm:spPr/>
      <dgm:t>
        <a:bodyPr/>
        <a:lstStyle/>
        <a:p>
          <a:endParaRPr lang="cs-CZ"/>
        </a:p>
      </dgm:t>
    </dgm:pt>
    <dgm:pt modelId="{0CD2B605-3B7C-4F6E-9380-06105397CEA2}">
      <dgm:prSet phldrT="[Text]"/>
      <dgm:spPr/>
      <dgm:t>
        <a:bodyPr/>
        <a:lstStyle/>
        <a:p>
          <a:r>
            <a:rPr lang="cs-CZ" dirty="0"/>
            <a:t>Projekt – Implementace dlouhodobého záměru</a:t>
          </a:r>
        </a:p>
      </dgm:t>
    </dgm:pt>
    <dgm:pt modelId="{1FD85687-598B-4977-BB07-37B791C6BD72}" type="sibTrans" cxnId="{A5D095B2-969E-4089-B2F7-CE0FA160B1C9}">
      <dgm:prSet/>
      <dgm:spPr/>
      <dgm:t>
        <a:bodyPr/>
        <a:lstStyle/>
        <a:p>
          <a:endParaRPr lang="cs-CZ"/>
        </a:p>
      </dgm:t>
    </dgm:pt>
    <dgm:pt modelId="{C55BF632-4F36-4600-A6A7-25993BBE3AEC}" type="parTrans" cxnId="{A5D095B2-969E-4089-B2F7-CE0FA160B1C9}">
      <dgm:prSet/>
      <dgm:spPr/>
      <dgm:t>
        <a:bodyPr/>
        <a:lstStyle/>
        <a:p>
          <a:endParaRPr lang="cs-CZ"/>
        </a:p>
      </dgm:t>
    </dgm:pt>
    <dgm:pt modelId="{F60659D8-7D1E-4303-8FFB-FBED3D697B3A}" type="pres">
      <dgm:prSet presAssocID="{13997765-1139-45F6-B065-919D6D833FEF}" presName="CompostProcess" presStyleCnt="0">
        <dgm:presLayoutVars>
          <dgm:dir/>
          <dgm:resizeHandles val="exact"/>
        </dgm:presLayoutVars>
      </dgm:prSet>
      <dgm:spPr/>
    </dgm:pt>
    <dgm:pt modelId="{E3426448-4326-40F9-A5A8-5B5354B7D633}" type="pres">
      <dgm:prSet presAssocID="{13997765-1139-45F6-B065-919D6D833FEF}" presName="arrow" presStyleLbl="bgShp" presStyleIdx="0" presStyleCnt="1"/>
      <dgm:spPr/>
    </dgm:pt>
    <dgm:pt modelId="{1C50F1C7-8D35-40BF-9A3A-C379EB8BF0C1}" type="pres">
      <dgm:prSet presAssocID="{13997765-1139-45F6-B065-919D6D833FEF}" presName="linearProcess" presStyleCnt="0"/>
      <dgm:spPr/>
    </dgm:pt>
    <dgm:pt modelId="{157281F7-86E2-4DB9-BF83-50E1AAA745AE}" type="pres">
      <dgm:prSet presAssocID="{C5C987B7-6C4B-41F2-A1D0-F29DEBAFBEBC}" presName="textNode" presStyleLbl="node1" presStyleIdx="0" presStyleCnt="3">
        <dgm:presLayoutVars>
          <dgm:bulletEnabled val="1"/>
        </dgm:presLayoutVars>
      </dgm:prSet>
      <dgm:spPr/>
    </dgm:pt>
    <dgm:pt modelId="{F9BBBC86-3FBE-46D1-9B47-9D2B1B746931}" type="pres">
      <dgm:prSet presAssocID="{B51F36CB-A29B-4E0D-977C-96B9D2FDE4D7}" presName="sibTrans" presStyleCnt="0"/>
      <dgm:spPr/>
    </dgm:pt>
    <dgm:pt modelId="{1091FCDF-0183-42D2-92BF-26023DE76B9A}" type="pres">
      <dgm:prSet presAssocID="{BFD52AA2-6F2B-474A-98BC-2D439CEDFA15}" presName="textNode" presStyleLbl="node1" presStyleIdx="1" presStyleCnt="3">
        <dgm:presLayoutVars>
          <dgm:bulletEnabled val="1"/>
        </dgm:presLayoutVars>
      </dgm:prSet>
      <dgm:spPr/>
    </dgm:pt>
    <dgm:pt modelId="{361C5531-89C5-4A1A-B781-E7189A334454}" type="pres">
      <dgm:prSet presAssocID="{F14373FE-9BF3-4907-9E1B-8441C743FF55}" presName="sibTrans" presStyleCnt="0"/>
      <dgm:spPr/>
    </dgm:pt>
    <dgm:pt modelId="{BAA61807-9F76-4A6B-B724-BD83EC764A43}" type="pres">
      <dgm:prSet presAssocID="{0CD2B605-3B7C-4F6E-9380-06105397CEA2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51E8962B-F782-4A76-B33C-395A9921D83E}" type="presOf" srcId="{13997765-1139-45F6-B065-919D6D833FEF}" destId="{F60659D8-7D1E-4303-8FFB-FBED3D697B3A}" srcOrd="0" destOrd="0" presId="urn:microsoft.com/office/officeart/2005/8/layout/hProcess9"/>
    <dgm:cxn modelId="{C60E0E73-BF99-4C36-8F38-F5F19AC8B392}" type="presOf" srcId="{BFD52AA2-6F2B-474A-98BC-2D439CEDFA15}" destId="{1091FCDF-0183-42D2-92BF-26023DE76B9A}" srcOrd="0" destOrd="0" presId="urn:microsoft.com/office/officeart/2005/8/layout/hProcess9"/>
    <dgm:cxn modelId="{1981C954-CB4A-4EBD-BA9D-4FF85500EA9A}" type="presOf" srcId="{0CD2B605-3B7C-4F6E-9380-06105397CEA2}" destId="{BAA61807-9F76-4A6B-B724-BD83EC764A43}" srcOrd="0" destOrd="0" presId="urn:microsoft.com/office/officeart/2005/8/layout/hProcess9"/>
    <dgm:cxn modelId="{5125A185-8920-4DCF-B407-8C630A21D647}" srcId="{13997765-1139-45F6-B065-919D6D833FEF}" destId="{BFD52AA2-6F2B-474A-98BC-2D439CEDFA15}" srcOrd="1" destOrd="0" parTransId="{3850FC2B-5701-46A2-AF49-B3FA921C3B7F}" sibTransId="{F14373FE-9BF3-4907-9E1B-8441C743FF55}"/>
    <dgm:cxn modelId="{B57400A9-44EC-4A1F-9ECD-DC25CB5B130F}" srcId="{13997765-1139-45F6-B065-919D6D833FEF}" destId="{C5C987B7-6C4B-41F2-A1D0-F29DEBAFBEBC}" srcOrd="0" destOrd="0" parTransId="{CC5272F8-7E08-483D-B20B-3182F86F2E74}" sibTransId="{B51F36CB-A29B-4E0D-977C-96B9D2FDE4D7}"/>
    <dgm:cxn modelId="{A5D095B2-969E-4089-B2F7-CE0FA160B1C9}" srcId="{13997765-1139-45F6-B065-919D6D833FEF}" destId="{0CD2B605-3B7C-4F6E-9380-06105397CEA2}" srcOrd="2" destOrd="0" parTransId="{C55BF632-4F36-4600-A6A7-25993BBE3AEC}" sibTransId="{1FD85687-598B-4977-BB07-37B791C6BD72}"/>
    <dgm:cxn modelId="{432E08D1-FA0C-4820-AE86-E82F0A75E57B}" type="presOf" srcId="{C5C987B7-6C4B-41F2-A1D0-F29DEBAFBEBC}" destId="{157281F7-86E2-4DB9-BF83-50E1AAA745AE}" srcOrd="0" destOrd="0" presId="urn:microsoft.com/office/officeart/2005/8/layout/hProcess9"/>
    <dgm:cxn modelId="{35198526-AB9B-4649-9E65-1AD7031EA14B}" type="presParOf" srcId="{F60659D8-7D1E-4303-8FFB-FBED3D697B3A}" destId="{E3426448-4326-40F9-A5A8-5B5354B7D633}" srcOrd="0" destOrd="0" presId="urn:microsoft.com/office/officeart/2005/8/layout/hProcess9"/>
    <dgm:cxn modelId="{52828486-4EBF-487B-BCD1-9435DDD9D43E}" type="presParOf" srcId="{F60659D8-7D1E-4303-8FFB-FBED3D697B3A}" destId="{1C50F1C7-8D35-40BF-9A3A-C379EB8BF0C1}" srcOrd="1" destOrd="0" presId="urn:microsoft.com/office/officeart/2005/8/layout/hProcess9"/>
    <dgm:cxn modelId="{425FA75C-7641-446F-9DB3-3FB6F48D44C9}" type="presParOf" srcId="{1C50F1C7-8D35-40BF-9A3A-C379EB8BF0C1}" destId="{157281F7-86E2-4DB9-BF83-50E1AAA745AE}" srcOrd="0" destOrd="0" presId="urn:microsoft.com/office/officeart/2005/8/layout/hProcess9"/>
    <dgm:cxn modelId="{7D0B05C5-D168-47D8-A18D-BE6556EA1A8B}" type="presParOf" srcId="{1C50F1C7-8D35-40BF-9A3A-C379EB8BF0C1}" destId="{F9BBBC86-3FBE-46D1-9B47-9D2B1B746931}" srcOrd="1" destOrd="0" presId="urn:microsoft.com/office/officeart/2005/8/layout/hProcess9"/>
    <dgm:cxn modelId="{63C25747-98B2-4FBF-9E57-D29F641A1E85}" type="presParOf" srcId="{1C50F1C7-8D35-40BF-9A3A-C379EB8BF0C1}" destId="{1091FCDF-0183-42D2-92BF-26023DE76B9A}" srcOrd="2" destOrd="0" presId="urn:microsoft.com/office/officeart/2005/8/layout/hProcess9"/>
    <dgm:cxn modelId="{A9847FD5-FB7B-4FA0-882E-B1540107D3D3}" type="presParOf" srcId="{1C50F1C7-8D35-40BF-9A3A-C379EB8BF0C1}" destId="{361C5531-89C5-4A1A-B781-E7189A334454}" srcOrd="3" destOrd="0" presId="urn:microsoft.com/office/officeart/2005/8/layout/hProcess9"/>
    <dgm:cxn modelId="{B7D62422-D31E-481F-91FE-EBD820B4A760}" type="presParOf" srcId="{1C50F1C7-8D35-40BF-9A3A-C379EB8BF0C1}" destId="{BAA61807-9F76-4A6B-B724-BD83EC764A43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426448-4326-40F9-A5A8-5B5354B7D633}">
      <dsp:nvSpPr>
        <dsp:cNvPr id="0" name=""/>
        <dsp:cNvSpPr/>
      </dsp:nvSpPr>
      <dsp:spPr>
        <a:xfrm>
          <a:off x="609599" y="0"/>
          <a:ext cx="6908800" cy="5418667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618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7281F7-86E2-4DB9-BF83-50E1AAA745AE}">
      <dsp:nvSpPr>
        <dsp:cNvPr id="0" name=""/>
        <dsp:cNvSpPr/>
      </dsp:nvSpPr>
      <dsp:spPr>
        <a:xfrm>
          <a:off x="8731" y="1625600"/>
          <a:ext cx="2616200" cy="21674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Krajský akční plán III Praha</a:t>
          </a:r>
        </a:p>
      </dsp:txBody>
      <dsp:txXfrm>
        <a:off x="114538" y="1731407"/>
        <a:ext cx="2404586" cy="1955852"/>
      </dsp:txXfrm>
    </dsp:sp>
    <dsp:sp modelId="{1091FCDF-0183-42D2-92BF-26023DE76B9A}">
      <dsp:nvSpPr>
        <dsp:cNvPr id="0" name=""/>
        <dsp:cNvSpPr/>
      </dsp:nvSpPr>
      <dsp:spPr>
        <a:xfrm>
          <a:off x="2755899" y="1625600"/>
          <a:ext cx="2616200" cy="21674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Dlouhodobý záměr HMP</a:t>
          </a:r>
        </a:p>
      </dsp:txBody>
      <dsp:txXfrm>
        <a:off x="2861706" y="1731407"/>
        <a:ext cx="2404586" cy="1955852"/>
      </dsp:txXfrm>
    </dsp:sp>
    <dsp:sp modelId="{BAA61807-9F76-4A6B-B724-BD83EC764A43}">
      <dsp:nvSpPr>
        <dsp:cNvPr id="0" name=""/>
        <dsp:cNvSpPr/>
      </dsp:nvSpPr>
      <dsp:spPr>
        <a:xfrm>
          <a:off x="5503068" y="1625600"/>
          <a:ext cx="2616200" cy="21674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Projekt – Implementace dlouhodobého záměru</a:t>
          </a:r>
        </a:p>
      </dsp:txBody>
      <dsp:txXfrm>
        <a:off x="5608875" y="1731407"/>
        <a:ext cx="2404586" cy="19558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AE197-CD6F-4000-8255-0EB25C53CA20}" type="datetimeFigureOut">
              <a:rPr lang="cs-CZ" smtClean="0"/>
              <a:t>11. 10. 2023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01E0B-B1BB-4A36-95CE-EE94FACFFE46}" type="slidenum">
              <a:rPr lang="cs-CZ" smtClean="0"/>
              <a:t>‹#›</a:t>
            </a:fld>
            <a:endParaRPr lang="cs-CZ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8488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AE197-CD6F-4000-8255-0EB25C53CA20}" type="datetimeFigureOut">
              <a:rPr lang="cs-CZ" smtClean="0"/>
              <a:t>11. 10. 2023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01E0B-B1BB-4A36-95CE-EE94FACFFE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9426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AE197-CD6F-4000-8255-0EB25C53CA20}" type="datetimeFigureOut">
              <a:rPr lang="cs-CZ" smtClean="0"/>
              <a:t>11. 10. 2023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01E0B-B1BB-4A36-95CE-EE94FACFFE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79497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AE197-CD6F-4000-8255-0EB25C53CA20}" type="datetimeFigureOut">
              <a:rPr lang="cs-CZ" smtClean="0"/>
              <a:t>11. 10. 2023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01E0B-B1BB-4A36-95CE-EE94FACFFE46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46505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AE197-CD6F-4000-8255-0EB25C53CA20}" type="datetimeFigureOut">
              <a:rPr lang="cs-CZ" smtClean="0"/>
              <a:t>11. 10. 2023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01E0B-B1BB-4A36-95CE-EE94FACFFE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60237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AE197-CD6F-4000-8255-0EB25C53CA20}" type="datetimeFigureOut">
              <a:rPr lang="cs-CZ" smtClean="0"/>
              <a:t>11. 10. 2023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01E0B-B1BB-4A36-95CE-EE94FACFFE46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51677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AE197-CD6F-4000-8255-0EB25C53CA20}" type="datetimeFigureOut">
              <a:rPr lang="cs-CZ" smtClean="0"/>
              <a:t>11. 10. 2023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01E0B-B1BB-4A36-95CE-EE94FACFFE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63522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AE197-CD6F-4000-8255-0EB25C53CA20}" type="datetimeFigureOut">
              <a:rPr lang="cs-CZ" smtClean="0"/>
              <a:t>11. 10. 2023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01E0B-B1BB-4A36-95CE-EE94FACFFE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27878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AE197-CD6F-4000-8255-0EB25C53CA20}" type="datetimeFigureOut">
              <a:rPr lang="cs-CZ" smtClean="0"/>
              <a:t>11. 10. 2023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01E0B-B1BB-4A36-95CE-EE94FACFFE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8743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AE197-CD6F-4000-8255-0EB25C53CA20}" type="datetimeFigureOut">
              <a:rPr lang="cs-CZ" smtClean="0"/>
              <a:t>11. 10. 2023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01E0B-B1BB-4A36-95CE-EE94FACFFE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2653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AE197-CD6F-4000-8255-0EB25C53CA20}" type="datetimeFigureOut">
              <a:rPr lang="cs-CZ" smtClean="0"/>
              <a:t>11. 10. 2023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01E0B-B1BB-4A36-95CE-EE94FACFFE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6362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AE197-CD6F-4000-8255-0EB25C53CA20}" type="datetimeFigureOut">
              <a:rPr lang="cs-CZ" smtClean="0"/>
              <a:t>11. 10. 2023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01E0B-B1BB-4A36-95CE-EE94FACFFE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365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AE197-CD6F-4000-8255-0EB25C53CA20}" type="datetimeFigureOut">
              <a:rPr lang="cs-CZ" smtClean="0"/>
              <a:t>11. 10. 2023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01E0B-B1BB-4A36-95CE-EE94FACFFE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5071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AE197-CD6F-4000-8255-0EB25C53CA20}" type="datetimeFigureOut">
              <a:rPr lang="cs-CZ" smtClean="0"/>
              <a:t>11. 10. 2023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01E0B-B1BB-4A36-95CE-EE94FACFFE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8388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AE197-CD6F-4000-8255-0EB25C53CA20}" type="datetimeFigureOut">
              <a:rPr lang="cs-CZ" smtClean="0"/>
              <a:t>11. 10. 2023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01E0B-B1BB-4A36-95CE-EE94FACFFE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6695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AE197-CD6F-4000-8255-0EB25C53CA20}" type="datetimeFigureOut">
              <a:rPr lang="cs-CZ" smtClean="0"/>
              <a:t>11. 10. 2023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01E0B-B1BB-4A36-95CE-EE94FACFFE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3799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AE197-CD6F-4000-8255-0EB25C53CA20}" type="datetimeFigureOut">
              <a:rPr lang="cs-CZ" smtClean="0"/>
              <a:t>11. 10. 2023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01E0B-B1BB-4A36-95CE-EE94FACFFE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1559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7AAE197-CD6F-4000-8255-0EB25C53CA20}" type="datetimeFigureOut">
              <a:rPr lang="cs-CZ" smtClean="0"/>
              <a:t>11. 10. 2023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3601E0B-B1BB-4A36-95CE-EE94FACFFE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22789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B68550-ECA8-1E68-D50D-1B511AB58C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>
                <a:latin typeface="Arial Rounded MT Bold" panose="020F0704030504030204" pitchFamily="34" charset="0"/>
              </a:rPr>
              <a:t>KAP III Praha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69AE70E-FAB0-CE3C-203A-AE602A17EB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6079424"/>
            <a:ext cx="9144000" cy="1655762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E4589CE-D488-9894-9198-8E3CE2036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7561"/>
            <a:ext cx="12192000" cy="151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071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309F304-FBE6-4FFB-ECA9-22F1A74C1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407" y="0"/>
            <a:ext cx="97011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54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FF19DB2-0A7A-8679-F43D-D6489F17D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792" y="0"/>
            <a:ext cx="97704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90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FE608B3-48FD-254A-260A-AF07B8E9E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792" y="0"/>
            <a:ext cx="97704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302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FCF4484-04DB-E2EB-F5AC-44A262014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792" y="0"/>
            <a:ext cx="97704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8624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4EC0520-C32F-C319-8018-33A0B7E6F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792" y="0"/>
            <a:ext cx="97704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8508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E30BCBF1-ED12-0E61-2849-DF554A51AECD}"/>
              </a:ext>
            </a:extLst>
          </p:cNvPr>
          <p:cNvSpPr txBox="1"/>
          <p:nvPr/>
        </p:nvSpPr>
        <p:spPr>
          <a:xfrm>
            <a:off x="3053443" y="1736229"/>
            <a:ext cx="6106884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cs-CZ" sz="1600" b="0" i="0" u="none" strike="noStrike" dirty="0">
                <a:solidFill>
                  <a:srgbClr val="FFFFFF"/>
                </a:solidFill>
                <a:effectLst/>
                <a:latin typeface="Corbel" panose="020B0503020204020204" pitchFamily="34" charset="0"/>
              </a:rPr>
              <a:t>Návrh dalších kroků</a:t>
            </a:r>
            <a:endParaRPr lang="cs-CZ" dirty="0"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br>
              <a:rPr lang="cs-CZ" dirty="0"/>
            </a:br>
            <a:r>
              <a:rPr lang="cs-CZ" sz="1200" b="0" i="0" u="none" strike="noStrike" dirty="0">
                <a:solidFill>
                  <a:srgbClr val="FFFFFF"/>
                </a:solidFill>
                <a:effectLst/>
                <a:latin typeface="Corbel" panose="020B0503020204020204" pitchFamily="34" charset="0"/>
              </a:rPr>
              <a:t>Krok 2</a:t>
            </a:r>
            <a:endParaRPr lang="cs-CZ" dirty="0">
              <a:effectLst/>
            </a:endParaRPr>
          </a:p>
          <a:p>
            <a:pPr marL="127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br>
              <a:rPr lang="cs-CZ" dirty="0"/>
            </a:br>
            <a:r>
              <a:rPr lang="cs-CZ" sz="1800" b="0" i="0" u="none" strike="noStrike" dirty="0">
                <a:solidFill>
                  <a:srgbClr val="FF9900"/>
                </a:solidFill>
                <a:effectLst/>
                <a:latin typeface="Corbel" panose="020B0503020204020204" pitchFamily="34" charset="0"/>
              </a:rPr>
              <a:t>Zadání pro DZ</a:t>
            </a:r>
          </a:p>
          <a:p>
            <a:pPr marL="127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br>
              <a:rPr lang="cs-CZ" dirty="0"/>
            </a:br>
            <a:r>
              <a:rPr lang="cs-CZ" sz="1800" b="0" i="0" u="none" strike="noStrike" dirty="0">
                <a:solidFill>
                  <a:srgbClr val="FF9900"/>
                </a:solidFill>
                <a:effectLst/>
                <a:latin typeface="Corbel" panose="020B0503020204020204" pitchFamily="34" charset="0"/>
              </a:rPr>
              <a:t>Realizace v IDZ</a:t>
            </a:r>
          </a:p>
          <a:p>
            <a:pPr marL="127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br>
              <a:rPr lang="cs-CZ" dirty="0"/>
            </a:br>
            <a:r>
              <a:rPr lang="cs-CZ" sz="1800" b="0" i="0" u="none" strike="noStrike" dirty="0">
                <a:solidFill>
                  <a:srgbClr val="FF9900"/>
                </a:solidFill>
                <a:effectLst/>
                <a:latin typeface="Corbel" panose="020B0503020204020204" pitchFamily="34" charset="0"/>
              </a:rPr>
              <a:t>Popis cíle v DZ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br>
              <a:rPr lang="cs-CZ" dirty="0"/>
            </a:br>
            <a:r>
              <a:rPr lang="cs-CZ" sz="1200" b="0" i="0" u="none" strike="noStrike" dirty="0">
                <a:solidFill>
                  <a:srgbClr val="FFFFFF"/>
                </a:solidFill>
                <a:effectLst/>
                <a:latin typeface="Corbel" panose="020B0503020204020204" pitchFamily="34" charset="0"/>
              </a:rPr>
              <a:t>Krok 1</a:t>
            </a:r>
            <a:endParaRPr lang="cs-CZ" dirty="0"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br>
              <a:rPr lang="cs-CZ" dirty="0"/>
            </a:br>
            <a:r>
              <a:rPr lang="cs-CZ" sz="1200" b="0" i="0" u="none" strike="noStrike" dirty="0">
                <a:solidFill>
                  <a:srgbClr val="FFFFFF"/>
                </a:solidFill>
                <a:effectLst/>
                <a:latin typeface="Corbel" panose="020B0503020204020204" pitchFamily="34" charset="0"/>
              </a:rPr>
              <a:t>Krok 3</a:t>
            </a:r>
            <a:endParaRPr lang="cs-CZ" dirty="0">
              <a:effectLst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ADAF5BE-7A17-4C0D-8537-577BBD0398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8105370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144506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0069EBBF-125B-48F7-758C-93371B5D47A2}"/>
              </a:ext>
            </a:extLst>
          </p:cNvPr>
          <p:cNvSpPr txBox="1"/>
          <p:nvPr/>
        </p:nvSpPr>
        <p:spPr>
          <a:xfrm>
            <a:off x="1186543" y="2567226"/>
            <a:ext cx="7973784" cy="215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cs-CZ" sz="800" b="0" i="0" u="none" strike="noStrike" baseline="0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endParaRPr lang="cs-CZ" sz="800" b="0" i="0" u="none" strike="noStrike" baseline="0" dirty="0">
              <a:latin typeface="Open Sans" panose="020B0606030504020204" pitchFamily="34" charset="0"/>
            </a:endParaRPr>
          </a:p>
          <a:p>
            <a:endParaRPr lang="cs-CZ" sz="800" b="0" i="0" u="none" strike="noStrike" baseline="0" dirty="0">
              <a:latin typeface="Open Sans" panose="020B0606030504020204" pitchFamily="34" charset="0"/>
            </a:endParaRPr>
          </a:p>
          <a:p>
            <a:r>
              <a:rPr lang="cs-CZ" sz="3600" b="0" i="0" u="none" strike="noStrike" baseline="0" dirty="0">
                <a:latin typeface="Open Sans" panose="020B0606030504020204" pitchFamily="34" charset="0"/>
              </a:rPr>
              <a:t>Děkujeme za pozornost</a:t>
            </a:r>
          </a:p>
          <a:p>
            <a:endParaRPr lang="cs-CZ" sz="800" b="0" i="0" u="none" strike="noStrike" baseline="0" dirty="0">
              <a:latin typeface="Open Sans" panose="020B0606030504020204" pitchFamily="34" charset="0"/>
            </a:endParaRPr>
          </a:p>
          <a:p>
            <a:endParaRPr lang="cs-CZ" sz="800" b="0" i="0" u="none" strike="noStrike" baseline="0" dirty="0">
              <a:latin typeface="Open Sans" panose="020B0606030504020204" pitchFamily="34" charset="0"/>
            </a:endParaRPr>
          </a:p>
          <a:p>
            <a:endParaRPr lang="cs-CZ" sz="800" b="0" i="0" u="none" strike="noStrike" baseline="0" dirty="0">
              <a:latin typeface="Open Sans" panose="020B0606030504020204" pitchFamily="34" charset="0"/>
            </a:endParaRPr>
          </a:p>
          <a:p>
            <a:endParaRPr lang="cs-CZ" sz="800" b="0" i="0" u="none" strike="noStrike" baseline="0" dirty="0">
              <a:latin typeface="Open Sans" panose="020B0606030504020204" pitchFamily="34" charset="0"/>
            </a:endParaRPr>
          </a:p>
          <a:p>
            <a:endParaRPr lang="cs-CZ" sz="800" b="0" i="0" u="none" strike="noStrike" baseline="0" dirty="0">
              <a:latin typeface="Open Sans" panose="020B0606030504020204" pitchFamily="34" charset="0"/>
            </a:endParaRPr>
          </a:p>
          <a:p>
            <a:endParaRPr lang="cs-CZ" sz="800" b="0" i="0" u="none" strike="noStrike" baseline="0" dirty="0">
              <a:latin typeface="Open Sans" panose="020B0606030504020204" pitchFamily="34" charset="0"/>
            </a:endParaRPr>
          </a:p>
          <a:p>
            <a:endParaRPr lang="cs-CZ" sz="800" b="0" i="0" u="none" strike="noStrike" baseline="0" dirty="0">
              <a:latin typeface="Open Sans" panose="020B0606030504020204" pitchFamily="34" charset="0"/>
            </a:endParaRPr>
          </a:p>
          <a:p>
            <a:r>
              <a:rPr lang="cs-CZ" sz="1800" b="1" i="0" u="none" strike="noStrike" baseline="0" dirty="0">
                <a:solidFill>
                  <a:srgbClr val="123281"/>
                </a:solidFill>
                <a:latin typeface="Open Sans" panose="020B0606030504020204" pitchFamily="34" charset="0"/>
              </a:rPr>
              <a:t>kap@prahainovacni.eu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8689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B936E5-621C-D5A8-DCED-4CFEF99D5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5649685"/>
            <a:ext cx="8534400" cy="344713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C1AA83-CAE2-197C-8C76-97A6A63806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RAP</a:t>
            </a:r>
          </a:p>
          <a:p>
            <a:endParaRPr lang="cs-CZ" dirty="0"/>
          </a:p>
          <a:p>
            <a:r>
              <a:rPr lang="cs-CZ" dirty="0"/>
              <a:t>KAP</a:t>
            </a:r>
          </a:p>
          <a:p>
            <a:endParaRPr lang="cs-CZ" dirty="0"/>
          </a:p>
          <a:p>
            <a:r>
              <a:rPr lang="cs-CZ" dirty="0"/>
              <a:t>IKAP</a:t>
            </a:r>
          </a:p>
          <a:p>
            <a:endParaRPr lang="cs-CZ" dirty="0"/>
          </a:p>
          <a:p>
            <a:r>
              <a:rPr lang="cs-CZ" dirty="0"/>
              <a:t>IDZ</a:t>
            </a:r>
          </a:p>
          <a:p>
            <a:endParaRPr lang="cs-CZ" dirty="0"/>
          </a:p>
          <a:p>
            <a:r>
              <a:rPr lang="cs-CZ" dirty="0"/>
              <a:t>MAP</a:t>
            </a:r>
          </a:p>
        </p:txBody>
      </p:sp>
    </p:spTree>
    <p:extLst>
      <p:ext uri="{BB962C8B-B14F-4D97-AF65-F5344CB8AC3E}">
        <p14:creationId xmlns:p14="http://schemas.microsoft.com/office/powerpoint/2010/main" val="2258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36048B-93F4-249B-8618-D60D0CC4D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22" y="400099"/>
            <a:ext cx="9925563" cy="1507067"/>
          </a:xfrm>
        </p:spPr>
        <p:txBody>
          <a:bodyPr/>
          <a:lstStyle/>
          <a:p>
            <a:r>
              <a:rPr lang="cs-CZ" dirty="0"/>
              <a:t>Projekt – KRAJSKÝ AKČNÍ PLÁN </a:t>
            </a:r>
            <a:r>
              <a:rPr lang="cs-CZ" dirty="0" err="1"/>
              <a:t>iii</a:t>
            </a:r>
            <a:r>
              <a:rPr lang="cs-CZ" dirty="0"/>
              <a:t> </a:t>
            </a:r>
            <a:r>
              <a:rPr lang="cs-CZ" dirty="0" err="1"/>
              <a:t>pRAHA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F4D64D-9338-9E98-C2AF-B59510CD4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723" y="1701209"/>
            <a:ext cx="8534400" cy="4524351"/>
          </a:xfrm>
        </p:spPr>
        <p:txBody>
          <a:bodyPr>
            <a:normAutofit fontScale="47500" lnSpcReduction="20000"/>
          </a:bodyPr>
          <a:lstStyle/>
          <a:p>
            <a:endParaRPr lang="cs-CZ" sz="1800" b="0" i="0" u="none" strike="noStrike" baseline="0" dirty="0">
              <a:latin typeface="Open Sans" panose="020F0502020204030204" pitchFamily="34" charset="0"/>
            </a:endParaRPr>
          </a:p>
          <a:p>
            <a:endParaRPr lang="cs-CZ" sz="1800" b="0" i="0" u="none" strike="noStrike" baseline="0" dirty="0">
              <a:latin typeface="Open Sans" panose="020F0502020204030204" pitchFamily="34" charset="0"/>
            </a:endParaRPr>
          </a:p>
          <a:p>
            <a:r>
              <a:rPr lang="cs-CZ" sz="6400" b="0" i="0" u="none" strike="noStrike" baseline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 VVV</a:t>
            </a:r>
          </a:p>
          <a:p>
            <a:r>
              <a:rPr lang="cs-CZ" sz="6400" b="0" i="0" u="none" strike="noStrike" baseline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Realizátor projektu: SML MHMP</a:t>
            </a:r>
          </a:p>
          <a:p>
            <a:r>
              <a:rPr lang="cs-CZ" sz="6400" b="0" i="0" u="none" strike="noStrike" baseline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Partner projektu: Pražský inovační institut (Pii)</a:t>
            </a:r>
          </a:p>
          <a:p>
            <a:r>
              <a:rPr lang="pl-PL" sz="6400" b="0" i="0" u="none" strike="noStrike" baseline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Rozpočet celkem: 11 991 067</a:t>
            </a:r>
            <a:r>
              <a:rPr lang="pl-PL" sz="6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,-</a:t>
            </a:r>
            <a:endParaRPr lang="pl-PL" sz="6400" b="0" i="0" u="none" strike="noStrike" baseline="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6400" b="0" i="0" u="none" strike="noStrike" baseline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Doba trvání: 1.4. 2022 - 30.11.2023</a:t>
            </a:r>
          </a:p>
          <a:p>
            <a:r>
              <a:rPr lang="cs-CZ" sz="63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Cílová skupina  - střední školy a vyšší odborné školy</a:t>
            </a:r>
          </a:p>
        </p:txBody>
      </p:sp>
    </p:spTree>
    <p:extLst>
      <p:ext uri="{BB962C8B-B14F-4D97-AF65-F5344CB8AC3E}">
        <p14:creationId xmlns:p14="http://schemas.microsoft.com/office/powerpoint/2010/main" val="894834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36048B-93F4-249B-8618-D60D0CC4D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602" y="400100"/>
            <a:ext cx="8534400" cy="1507067"/>
          </a:xfrm>
        </p:spPr>
        <p:txBody>
          <a:bodyPr>
            <a:normAutofit/>
          </a:bodyPr>
          <a:lstStyle/>
          <a:p>
            <a:br>
              <a:rPr lang="cs-CZ" sz="18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</a:rPr>
            </a:br>
            <a:r>
              <a:rPr lang="cs-CZ" dirty="0"/>
              <a:t>Hlavní cíle a výstup projektu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F4D64D-9338-9E98-C2AF-B59510CD4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723" y="1907167"/>
            <a:ext cx="8534400" cy="41235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b="1" i="0" u="none" strike="noStrike" baseline="0" dirty="0">
                <a:latin typeface="Open Sans" panose="020B0606030504020204" pitchFamily="34" charset="0"/>
              </a:rPr>
              <a:t>Cíle</a:t>
            </a:r>
          </a:p>
          <a:p>
            <a:r>
              <a:rPr lang="cs-CZ" sz="2400" b="1" i="0" u="none" strike="noStrike" baseline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Podpořit společné plánování a sdílení aktivit v území </a:t>
            </a:r>
            <a:r>
              <a:rPr lang="cs-CZ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prostřednictvím toho </a:t>
            </a:r>
            <a:r>
              <a:rPr lang="cs-CZ" sz="2400" b="1" i="0" u="none" strike="noStrike" baseline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zlepšovat kvalitu vzdělávání ve školách. </a:t>
            </a:r>
            <a:endParaRPr lang="cs-CZ" sz="2400" b="0" i="0" u="none" strike="noStrike" baseline="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400" b="1" i="0" u="none" strike="noStrike" baseline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Podpořit spolupráci zřizovatelů, škol a ostatních aktérů ve vzdělávání, společné informování, vzdělávání a plánování aktivit a následné společné řešení problémů a potřeb. </a:t>
            </a:r>
          </a:p>
          <a:p>
            <a:endParaRPr lang="cs-CZ" sz="2400" b="0" i="0" u="none" strike="noStrike" baseline="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Výstup</a:t>
            </a:r>
          </a:p>
          <a:p>
            <a:r>
              <a:rPr lang="cs-CZ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Dokument  - Krajský akční plán III Praha</a:t>
            </a:r>
          </a:p>
        </p:txBody>
      </p:sp>
    </p:spTree>
    <p:extLst>
      <p:ext uri="{BB962C8B-B14F-4D97-AF65-F5344CB8AC3E}">
        <p14:creationId xmlns:p14="http://schemas.microsoft.com/office/powerpoint/2010/main" val="3875647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36048B-93F4-249B-8618-D60D0CC4D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23" y="400099"/>
            <a:ext cx="8534400" cy="1056561"/>
          </a:xfrm>
        </p:spPr>
        <p:txBody>
          <a:bodyPr>
            <a:normAutofit/>
          </a:bodyPr>
          <a:lstStyle/>
          <a:p>
            <a:br>
              <a:rPr lang="cs-CZ" sz="18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</a:rPr>
            </a:br>
            <a:r>
              <a:rPr lang="cs-CZ" sz="4000" dirty="0"/>
              <a:t>Klíčová témata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F4D64D-9338-9E98-C2AF-B59510CD4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723" y="1967023"/>
            <a:ext cx="8534400" cy="4258537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cs-CZ" sz="1800" b="0" i="0" u="none" strike="noStrike" baseline="0" dirty="0">
              <a:latin typeface="Open Sans" panose="020B0606030504020204" pitchFamily="34" charset="0"/>
            </a:endParaRPr>
          </a:p>
          <a:p>
            <a:r>
              <a:rPr lang="cs-CZ" sz="7200" b="1" dirty="0">
                <a:solidFill>
                  <a:srgbClr val="FFFFFF"/>
                </a:solidFill>
                <a:latin typeface="Open Sans" panose="020B0606030504020204" pitchFamily="34" charset="0"/>
              </a:rPr>
              <a:t>rozvoj podnikavosti, iniciativy a kreativity; </a:t>
            </a:r>
          </a:p>
          <a:p>
            <a:r>
              <a:rPr lang="cs-CZ" sz="7200" b="1" dirty="0">
                <a:solidFill>
                  <a:srgbClr val="FFFFFF"/>
                </a:solidFill>
                <a:latin typeface="Open Sans" panose="020B0606030504020204" pitchFamily="34" charset="0"/>
              </a:rPr>
              <a:t>polytechnické vzdělávání; </a:t>
            </a:r>
          </a:p>
          <a:p>
            <a:r>
              <a:rPr lang="cs-CZ" sz="7200" b="1" dirty="0">
                <a:solidFill>
                  <a:srgbClr val="FFFFFF"/>
                </a:solidFill>
                <a:latin typeface="Open Sans" panose="020B0606030504020204" pitchFamily="34" charset="0"/>
              </a:rPr>
              <a:t>podpora odborného vzdělávání a spolupráce škol se zaměstnavateli; </a:t>
            </a:r>
          </a:p>
          <a:p>
            <a:r>
              <a:rPr lang="cs-CZ" sz="7200" b="1" dirty="0">
                <a:solidFill>
                  <a:srgbClr val="FFFFFF"/>
                </a:solidFill>
                <a:latin typeface="Open Sans" panose="020B0606030504020204" pitchFamily="34" charset="0"/>
              </a:rPr>
              <a:t>kariérové poradenství; </a:t>
            </a:r>
          </a:p>
          <a:p>
            <a:r>
              <a:rPr lang="cs-CZ" sz="7200" b="1" dirty="0">
                <a:solidFill>
                  <a:srgbClr val="FFFFFF"/>
                </a:solidFill>
                <a:latin typeface="Open Sans" panose="020B0606030504020204" pitchFamily="34" charset="0"/>
              </a:rPr>
              <a:t>podpora čtenářské gramotnosti;</a:t>
            </a:r>
          </a:p>
          <a:p>
            <a:r>
              <a:rPr lang="cs-CZ" sz="7200" b="1" dirty="0">
                <a:solidFill>
                  <a:srgbClr val="FFFFFF"/>
                </a:solidFill>
                <a:latin typeface="Open Sans" panose="020B0606030504020204" pitchFamily="34" charset="0"/>
              </a:rPr>
              <a:t> podpora matematické gramotnosti; </a:t>
            </a:r>
          </a:p>
          <a:p>
            <a:r>
              <a:rPr lang="cs-CZ" sz="7200" b="1" dirty="0">
                <a:solidFill>
                  <a:srgbClr val="FFFFFF"/>
                </a:solidFill>
                <a:latin typeface="Open Sans" panose="020B0606030504020204" pitchFamily="34" charset="0"/>
              </a:rPr>
              <a:t>rozvoj potenciálu každého žáka (podpora individualizace výuky a  využívání postupů umožňujících vzdělávání heterogenních kolektivů); </a:t>
            </a:r>
          </a:p>
          <a:p>
            <a:r>
              <a:rPr lang="cs-CZ" sz="7200" b="1" dirty="0">
                <a:solidFill>
                  <a:srgbClr val="FFFFFF"/>
                </a:solidFill>
                <a:latin typeface="Open Sans" panose="020B0606030504020204" pitchFamily="34" charset="0"/>
              </a:rPr>
              <a:t>podpora pedagogických, didaktických a manažerských kompetencí pracovníků ve vzdělávání. </a:t>
            </a:r>
          </a:p>
        </p:txBody>
      </p:sp>
    </p:spTree>
    <p:extLst>
      <p:ext uri="{BB962C8B-B14F-4D97-AF65-F5344CB8AC3E}">
        <p14:creationId xmlns:p14="http://schemas.microsoft.com/office/powerpoint/2010/main" val="3244060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36048B-93F4-249B-8618-D60D0CC4D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23" y="400099"/>
            <a:ext cx="8534400" cy="1056561"/>
          </a:xfrm>
        </p:spPr>
        <p:txBody>
          <a:bodyPr>
            <a:normAutofit/>
          </a:bodyPr>
          <a:lstStyle/>
          <a:p>
            <a:br>
              <a:rPr lang="cs-CZ" sz="18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</a:rPr>
            </a:br>
            <a:r>
              <a:rPr lang="cs-CZ" sz="4000" dirty="0"/>
              <a:t>Postup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F4D64D-9338-9E98-C2AF-B59510CD4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723" y="1967023"/>
            <a:ext cx="8534400" cy="4258537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cs-CZ" sz="6400" b="1" i="0" u="none" strike="noStrike" baseline="0" dirty="0">
                <a:latin typeface="Open Sans" panose="020B0606030504020204" pitchFamily="34" charset="0"/>
              </a:rPr>
              <a:t>Obecné principy</a:t>
            </a:r>
          </a:p>
          <a:p>
            <a:r>
              <a:rPr lang="cs-CZ" sz="7200" b="1" dirty="0">
                <a:solidFill>
                  <a:srgbClr val="FFFFFF"/>
                </a:solidFill>
                <a:latin typeface="Open Sans" panose="020B0606030504020204" pitchFamily="34" charset="0"/>
              </a:rPr>
              <a:t>důraz na participaci, průběžná zpětná vazba z území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cs-CZ" sz="7200" b="1" dirty="0">
                <a:solidFill>
                  <a:srgbClr val="FFFFFF"/>
                </a:solidFill>
                <a:latin typeface="Open Sans" panose="020B0606030504020204" pitchFamily="34" charset="0"/>
              </a:rPr>
              <a:t>6 platforem (zástupci škol, NNO a expertů v daném tématu)</a:t>
            </a:r>
          </a:p>
          <a:p>
            <a:pPr lvl="1"/>
            <a:endParaRPr lang="cs-CZ" sz="7200" b="1" dirty="0">
              <a:solidFill>
                <a:srgbClr val="FFFFFF"/>
              </a:solidFill>
              <a:latin typeface="Open Sans" panose="020B0606030504020204" pitchFamily="34" charset="0"/>
            </a:endParaRPr>
          </a:p>
          <a:p>
            <a:r>
              <a:rPr lang="cs-CZ" sz="7200" b="1" dirty="0">
                <a:solidFill>
                  <a:srgbClr val="FFFFFF"/>
                </a:solidFill>
                <a:latin typeface="Open Sans" panose="020B0606030504020204" pitchFamily="34" charset="0"/>
              </a:rPr>
              <a:t>setkávání ředitelů </a:t>
            </a:r>
          </a:p>
          <a:p>
            <a:r>
              <a:rPr lang="cs-CZ" sz="7200" b="1" dirty="0">
                <a:solidFill>
                  <a:srgbClr val="FFFFFF"/>
                </a:solidFill>
                <a:latin typeface="Open Sans" panose="020B0606030504020204" pitchFamily="34" charset="0"/>
              </a:rPr>
              <a:t>setkávání k propojování formálního a neformálního vzdělávání</a:t>
            </a:r>
          </a:p>
          <a:p>
            <a:endParaRPr lang="cs-CZ" sz="1800" b="1" dirty="0">
              <a:solidFill>
                <a:srgbClr val="FFFFFF"/>
              </a:solidFill>
              <a:latin typeface="Open Sans" panose="020B0606030504020204" pitchFamily="34" charset="0"/>
            </a:endParaRPr>
          </a:p>
          <a:p>
            <a:endParaRPr lang="cs-CZ" sz="1800" b="0" i="0" u="none" strike="noStrike" baseline="0" dirty="0">
              <a:latin typeface="Open Sans" panose="020B0606030504020204" pitchFamily="34" charset="0"/>
            </a:endParaRPr>
          </a:p>
          <a:p>
            <a:pPr marL="0" indent="0">
              <a:buNone/>
            </a:pPr>
            <a:r>
              <a:rPr lang="cs-CZ" sz="6400" b="1" dirty="0">
                <a:latin typeface="Open Sans" panose="020B0606030504020204" pitchFamily="34" charset="0"/>
              </a:rPr>
              <a:t>3 fáze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7200" b="1" dirty="0">
                <a:solidFill>
                  <a:srgbClr val="FFFFFF"/>
                </a:solidFill>
                <a:latin typeface="Open Sans" panose="020B0606030504020204" pitchFamily="34" charset="0"/>
              </a:rPr>
              <a:t>vyhodnocení logických linek (analýza potřeb škol a analýza potřeb území) problém – příčina - 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7200" b="1" dirty="0">
                <a:solidFill>
                  <a:srgbClr val="FFFFFF"/>
                </a:solidFill>
                <a:latin typeface="Open Sans" panose="020B0606030504020204" pitchFamily="34" charset="0"/>
              </a:rPr>
              <a:t>Prioritizace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7200" b="1" dirty="0">
                <a:solidFill>
                  <a:srgbClr val="FFFFFF"/>
                </a:solidFill>
                <a:latin typeface="Open Sans" panose="020B0606030504020204" pitchFamily="34" charset="0"/>
              </a:rPr>
              <a:t>akční plány (2023), 2024, 2025</a:t>
            </a:r>
          </a:p>
          <a:p>
            <a:pPr marL="342900" indent="-342900">
              <a:buFont typeface="+mj-lt"/>
              <a:buAutoNum type="arabicPeriod"/>
            </a:pPr>
            <a:endParaRPr lang="cs-CZ" sz="7200" b="1" dirty="0">
              <a:solidFill>
                <a:srgbClr val="FFFFFF"/>
              </a:solidFill>
              <a:latin typeface="Open Sans" panose="020B0606030504020204" pitchFamily="34" charset="0"/>
            </a:endParaRPr>
          </a:p>
          <a:p>
            <a:r>
              <a:rPr lang="cs-CZ" sz="7200" b="1" dirty="0">
                <a:solidFill>
                  <a:srgbClr val="FFFFFF"/>
                </a:solidFill>
                <a:latin typeface="Open Sans" panose="020B0606030504020204" pitchFamily="34" charset="0"/>
              </a:rPr>
              <a:t>portfolio a webový rozcestník</a:t>
            </a:r>
          </a:p>
        </p:txBody>
      </p:sp>
    </p:spTree>
    <p:extLst>
      <p:ext uri="{BB962C8B-B14F-4D97-AF65-F5344CB8AC3E}">
        <p14:creationId xmlns:p14="http://schemas.microsoft.com/office/powerpoint/2010/main" val="748685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36048B-93F4-249B-8618-D60D0CC4D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23" y="400099"/>
            <a:ext cx="8534400" cy="1507067"/>
          </a:xfrm>
        </p:spPr>
        <p:txBody>
          <a:bodyPr/>
          <a:lstStyle/>
          <a:p>
            <a:r>
              <a:rPr lang="cs-CZ" dirty="0"/>
              <a:t>Tvůrci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F4D64D-9338-9E98-C2AF-B59510CD4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723" y="2220687"/>
            <a:ext cx="8534400" cy="4004874"/>
          </a:xfrm>
        </p:spPr>
        <p:txBody>
          <a:bodyPr>
            <a:noAutofit/>
          </a:bodyPr>
          <a:lstStyle/>
          <a:p>
            <a:pPr algn="l"/>
            <a:endParaRPr lang="cs-CZ" sz="2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800" b="0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800" b="0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800" b="1" i="0" u="none" strike="noStrike" baseline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RT KAP a garanti - 13.1%</a:t>
            </a:r>
          </a:p>
          <a:p>
            <a:r>
              <a:rPr lang="cs-CZ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Experti a odborníci - 52.5%</a:t>
            </a:r>
          </a:p>
          <a:p>
            <a:r>
              <a:rPr lang="cs-CZ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Ředitelé (zástupci) -17.2%</a:t>
            </a:r>
          </a:p>
          <a:p>
            <a:r>
              <a:rPr lang="cs-CZ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Učitelé – 12,1%</a:t>
            </a:r>
          </a:p>
          <a:p>
            <a:r>
              <a:rPr lang="cs-CZ" sz="2800" b="1" i="0" u="none" strike="noStrike" baseline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Studenti - 5.1%</a:t>
            </a:r>
          </a:p>
          <a:p>
            <a:endParaRPr lang="cs-CZ" sz="28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8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8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94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36048B-93F4-249B-8618-D60D0CC4D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23" y="400099"/>
            <a:ext cx="8534400" cy="1507067"/>
          </a:xfrm>
        </p:spPr>
        <p:txBody>
          <a:bodyPr/>
          <a:lstStyle/>
          <a:p>
            <a:r>
              <a:rPr lang="cs-CZ" dirty="0"/>
              <a:t>Další aktivity projektu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F4D64D-9338-9E98-C2AF-B59510CD4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723" y="1907167"/>
            <a:ext cx="8534400" cy="4318394"/>
          </a:xfrm>
        </p:spPr>
        <p:txBody>
          <a:bodyPr>
            <a:normAutofit/>
          </a:bodyPr>
          <a:lstStyle/>
          <a:p>
            <a:r>
              <a:rPr lang="cs-CZ" sz="2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Minikonference</a:t>
            </a:r>
            <a:r>
              <a:rPr lang="cs-CZ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 panelovou diskuzí - témata KAP</a:t>
            </a:r>
          </a:p>
          <a:p>
            <a:r>
              <a:rPr lang="cs-CZ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Závěrečná konference - dobrá praxe z krajů v projektech KAP a </a:t>
            </a:r>
            <a:r>
              <a:rPr lang="cs-CZ" sz="2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iKAP</a:t>
            </a:r>
            <a:endParaRPr lang="cs-CZ" sz="24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cs-CZ" sz="2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Fokusní</a:t>
            </a:r>
            <a:r>
              <a:rPr lang="cs-CZ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skupina ředitelů pražských středních škol</a:t>
            </a:r>
          </a:p>
          <a:p>
            <a:r>
              <a:rPr lang="cs-CZ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Pracovní skupina k provazování formálního a neformálního vzdělávání</a:t>
            </a:r>
          </a:p>
          <a:p>
            <a:r>
              <a:rPr lang="cs-CZ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Webový rozcestník - tematická portfolia jednotlivých platforem</a:t>
            </a:r>
          </a:p>
          <a:p>
            <a:r>
              <a:rPr lang="cs-CZ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Setkávání se zástupci MAP - společná témata napříč stupni škol</a:t>
            </a:r>
          </a:p>
          <a:p>
            <a:r>
              <a:rPr lang="cs-CZ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Setkávání Pracovní skupiny vzdělávání při MHMP</a:t>
            </a:r>
          </a:p>
        </p:txBody>
      </p:sp>
    </p:spTree>
    <p:extLst>
      <p:ext uri="{BB962C8B-B14F-4D97-AF65-F5344CB8AC3E}">
        <p14:creationId xmlns:p14="http://schemas.microsoft.com/office/powerpoint/2010/main" val="35945887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62D8632-83B5-C751-EE33-F5EAF0BBE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12192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837224"/>
      </p:ext>
    </p:extLst>
  </p:cSld>
  <p:clrMapOvr>
    <a:masterClrMapping/>
  </p:clrMapOvr>
</p:sld>
</file>

<file path=ppt/theme/theme1.xml><?xml version="1.0" encoding="utf-8"?>
<a:theme xmlns:a="http://schemas.openxmlformats.org/drawingml/2006/main" name="Řez">
  <a:themeElements>
    <a:clrScheme name="Řez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Řez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Řez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122</TotalTime>
  <Words>376</Words>
  <Application>Microsoft Office PowerPoint</Application>
  <PresentationFormat>Širokoúhlá obrazovka</PresentationFormat>
  <Paragraphs>91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5" baseType="lpstr">
      <vt:lpstr>Arial</vt:lpstr>
      <vt:lpstr>Arial Rounded MT Bold</vt:lpstr>
      <vt:lpstr>Calibri</vt:lpstr>
      <vt:lpstr>Century Gothic</vt:lpstr>
      <vt:lpstr>Corbel</vt:lpstr>
      <vt:lpstr>Open Sans</vt:lpstr>
      <vt:lpstr>Wingdings</vt:lpstr>
      <vt:lpstr>Wingdings 3</vt:lpstr>
      <vt:lpstr>Řez</vt:lpstr>
      <vt:lpstr>KAP III Praha</vt:lpstr>
      <vt:lpstr>Prezentace aplikace PowerPoint</vt:lpstr>
      <vt:lpstr>Projekt – KRAJSKÝ AKČNÍ PLÁN iii pRAHA</vt:lpstr>
      <vt:lpstr> Hlavní cíle a výstup projektu</vt:lpstr>
      <vt:lpstr> Klíčová témata </vt:lpstr>
      <vt:lpstr> Postup </vt:lpstr>
      <vt:lpstr>Tvůrci</vt:lpstr>
      <vt:lpstr>Další aktivity projektu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KAP III Praha</dc:title>
  <dc:creator>Petr Nečina</dc:creator>
  <cp:lastModifiedBy>Petr Nečina</cp:lastModifiedBy>
  <cp:revision>5</cp:revision>
  <dcterms:created xsi:type="dcterms:W3CDTF">2023-10-11T19:54:43Z</dcterms:created>
  <dcterms:modified xsi:type="dcterms:W3CDTF">2023-10-11T21:59:34Z</dcterms:modified>
</cp:coreProperties>
</file>