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73" r:id="rId2"/>
    <p:sldId id="285" r:id="rId3"/>
    <p:sldId id="542" r:id="rId4"/>
    <p:sldId id="286" r:id="rId5"/>
    <p:sldId id="267" r:id="rId6"/>
    <p:sldId id="556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3AA"/>
    <a:srgbClr val="93BF44"/>
    <a:srgbClr val="7E7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0526" autoAdjust="0"/>
  </p:normalViewPr>
  <p:slideViewPr>
    <p:cSldViewPr snapToGrid="0">
      <p:cViewPr varScale="1">
        <p:scale>
          <a:sx n="136" d="100"/>
          <a:sy n="136" d="100"/>
        </p:scale>
        <p:origin x="91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45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24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27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61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a201dc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da201dc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6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www.youtube.com/channel/UCoKy8JN8fQp77s_9qNSUo8w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uni.futurebooks.cz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uni.futurebooks.cz/kategorie/ikap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hyperlink" Target="mailto:filip.kuchar@pedf.cuni.cz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7750" y="1565200"/>
            <a:ext cx="8514362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Implementace iKAP II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490437-945B-4F53-837A-B9FFC0643844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6500F19-241C-42D7-AC96-32A8EBD3FE92}"/>
              </a:ext>
            </a:extLst>
          </p:cNvPr>
          <p:cNvSpPr/>
          <p:nvPr/>
        </p:nvSpPr>
        <p:spPr>
          <a:xfrm>
            <a:off x="7625562" y="4788276"/>
            <a:ext cx="145463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FFFF"/>
              </a:buClr>
              <a:buSzPts val="1300"/>
            </a:pPr>
            <a:r>
              <a:rPr lang="cs-CZ" sz="1000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Praha 12.10.2023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2977C19-A2A8-4CC3-B03D-C5DBF6EB6C24}"/>
              </a:ext>
            </a:extLst>
          </p:cNvPr>
          <p:cNvSpPr/>
          <p:nvPr/>
        </p:nvSpPr>
        <p:spPr>
          <a:xfrm rot="21313965">
            <a:off x="1701641" y="2982721"/>
            <a:ext cx="590139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3600" dirty="0">
                <a:solidFill>
                  <a:schemeClr val="bg1"/>
                </a:solidFill>
                <a:latin typeface="Mistral" panose="03090702030407020403" pitchFamily="66" charset="0"/>
                <a:ea typeface="Verdana" panose="020B0604030504040204" pitchFamily="34" charset="0"/>
                <a:cs typeface="Helvetica Neue"/>
                <a:sym typeface="Helvetica Neue"/>
              </a:rPr>
              <a:t>a podpora PedF UK středním školám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52400" y="879176"/>
            <a:ext cx="8788399" cy="5693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Naším cílem je poskytovat funkční podporu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67B339-418F-4AB2-A016-6E14431F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92E1906-38BE-4DF4-817E-743CF72E3631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6738FDE-3491-47AD-818C-4ECC343E6C70}"/>
              </a:ext>
            </a:extLst>
          </p:cNvPr>
          <p:cNvSpPr txBox="1"/>
          <p:nvPr/>
        </p:nvSpPr>
        <p:spPr>
          <a:xfrm>
            <a:off x="152399" y="1413086"/>
            <a:ext cx="8622945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PedF UK nabízí všem pražským školám a jejich pedagogům přípravu a realizaci aktivit pro naplňování vašich cílů</a:t>
            </a:r>
            <a:r>
              <a:rPr lang="cs-CZ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které díky projektu iKAP II. jsou pro všechny </a:t>
            </a:r>
            <a:r>
              <a:rPr lang="cs-CZ" sz="17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ZDARMA.</a:t>
            </a:r>
            <a:r>
              <a:rPr lang="cs-CZ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Hned od začátku projektu bylo naší snahou a prioritou pro všechny zájemce </a:t>
            </a:r>
            <a:r>
              <a:rPr lang="cs-CZ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připravovat jim s našimi odborníky z praxe aktivity přesně na míru podle potřeb</a:t>
            </a:r>
            <a:r>
              <a:rPr lang="cs-CZ" sz="17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vycházejících z vašich skutečných potřeb – nyní se blížíme do finále a </a:t>
            </a:r>
            <a:r>
              <a:rPr lang="cs-CZ" sz="17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máme poslední necelé dva měsíce před sebou.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1F4662-27BB-494F-A711-486E6385C635}"/>
              </a:ext>
            </a:extLst>
          </p:cNvPr>
          <p:cNvSpPr txBox="1"/>
          <p:nvPr/>
        </p:nvSpPr>
        <p:spPr>
          <a:xfrm>
            <a:off x="244177" y="3433018"/>
            <a:ext cx="34515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Distanční vzdělávání </a:t>
            </a:r>
            <a:r>
              <a:rPr lang="cs-CZ" sz="12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realizuje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Oddělení pro podporu distančního vzdělávání PedF UK</a:t>
            </a:r>
          </a:p>
          <a:p>
            <a:pPr>
              <a:spcBef>
                <a:spcPct val="0"/>
              </a:spcBef>
            </a:pPr>
            <a:endParaRPr lang="cs-CZ" sz="1200" dirty="0">
              <a:solidFill>
                <a:srgbClr val="1D23AA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200" b="1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Kyberšikanu</a:t>
            </a:r>
            <a:r>
              <a:rPr lang="pl-PL" sz="1200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12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realizuje</a:t>
            </a:r>
            <a:r>
              <a:rPr lang="pl-PL" sz="1200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Katedra psychologie PedF UK</a:t>
            </a:r>
            <a:endParaRPr lang="pt-BR" sz="800" dirty="0">
              <a:solidFill>
                <a:srgbClr val="1D23AA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BDD291B-45C4-4327-A7C4-E4B2506D733D}"/>
              </a:ext>
            </a:extLst>
          </p:cNvPr>
          <p:cNvSpPr txBox="1"/>
          <p:nvPr/>
        </p:nvSpPr>
        <p:spPr>
          <a:xfrm>
            <a:off x="4417985" y="3440620"/>
            <a:ext cx="42655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Ředitelskou akademii </a:t>
            </a:r>
            <a:r>
              <a:rPr lang="cs-CZ" sz="12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realizuje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Katedra andragogiky a managementu vzdělávání  PedF UK</a:t>
            </a:r>
          </a:p>
          <a:p>
            <a:pPr>
              <a:spcBef>
                <a:spcPct val="0"/>
              </a:spcBef>
            </a:pPr>
            <a:endParaRPr lang="cs-CZ" sz="1200" dirty="0">
              <a:solidFill>
                <a:srgbClr val="1D23AA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200" b="1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Podnikavost </a:t>
            </a:r>
            <a:r>
              <a:rPr lang="cs-CZ" sz="12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realizuje</a:t>
            </a:r>
            <a:r>
              <a:rPr lang="pl-PL" sz="1200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Centrum pro přenos poznatků a technologií UK</a:t>
            </a:r>
            <a:endParaRPr lang="pt-BR" sz="800" dirty="0">
              <a:solidFill>
                <a:srgbClr val="1D23AA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52400" y="813304"/>
            <a:ext cx="8788399" cy="5693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Naší podporu se snážíme připravovat na míru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67B339-418F-4AB2-A016-6E14431F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92E1906-38BE-4DF4-817E-743CF72E3631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FBB4F4-249C-4CC5-B89E-CF6D1976F19C}"/>
              </a:ext>
            </a:extLst>
          </p:cNvPr>
          <p:cNvSpPr txBox="1"/>
          <p:nvPr/>
        </p:nvSpPr>
        <p:spPr>
          <a:xfrm>
            <a:off x="152399" y="1411121"/>
            <a:ext cx="8788399" cy="3317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093" indent="-241093">
              <a:buFont typeface="Wingdings" panose="05000000000000000000" pitchFamily="2" charset="2"/>
              <a:buChar char="q"/>
            </a:pP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podporu lze využívat v</a:t>
            </a:r>
            <a:r>
              <a:rPr lang="cs-CZ" sz="11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1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AKTIVNÍM i PASIVNÍM </a:t>
            </a:r>
            <a:r>
              <a:rPr lang="cs-CZ" sz="1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formátu</a:t>
            </a: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tak jak to bude vašim školám příjemné a vyhovující</a:t>
            </a:r>
          </a:p>
          <a:p>
            <a:endParaRPr lang="cs-CZ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41093" indent="-241093">
              <a:buFont typeface="Wingdings" panose="05000000000000000000" pitchFamily="2" charset="2"/>
              <a:buChar char="q"/>
            </a:pP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cs-CZ" sz="11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pasivních</a:t>
            </a: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nabízíme </a:t>
            </a:r>
            <a:r>
              <a:rPr lang="cs-CZ" sz="1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webináře, semináře a další podporu </a:t>
            </a: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 nejfrekventovanějších tématech</a:t>
            </a:r>
          </a:p>
          <a:p>
            <a:pPr marL="241093" indent="-241093">
              <a:buFont typeface="Wingdings" panose="05000000000000000000" pitchFamily="2" charset="2"/>
              <a:buChar char="q"/>
            </a:pPr>
            <a:endParaRPr lang="cs-CZ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41093" indent="-241093">
              <a:buFont typeface="Wingdings" panose="05000000000000000000" pitchFamily="2" charset="2"/>
              <a:buChar char="q"/>
            </a:pP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cs-CZ" sz="11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aktivních</a:t>
            </a: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nabízíme </a:t>
            </a:r>
            <a:r>
              <a:rPr lang="cs-CZ" sz="11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PODPORU NA MÍRU </a:t>
            </a:r>
            <a:r>
              <a:rPr lang="cs-CZ" sz="1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podle potřeby od individuální podpory až po webináře, semináře, či jinou formu, </a:t>
            </a:r>
            <a:r>
              <a:rPr lang="cs-CZ" sz="1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 tématech definovaných danou školou tak aby byla pro školu co nejpřínosnější</a:t>
            </a:r>
          </a:p>
          <a:p>
            <a:pPr marL="241093" indent="-241093">
              <a:buFont typeface="Wingdings" panose="05000000000000000000" pitchFamily="2" charset="2"/>
              <a:buChar char="q"/>
            </a:pPr>
            <a:endParaRPr lang="cs-CZ" sz="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41093" indent="-241093">
              <a:buFont typeface="Wingdings" panose="05000000000000000000" pitchFamily="2" charset="2"/>
              <a:buChar char="q"/>
            </a:pPr>
            <a:endParaRPr lang="cs-CZ" sz="352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205465" lvl="3" indent="-241093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podpora nekončí našimi 4 oblastmi, ale v případě potřeby jsme připraveni na komplexní podporu</a:t>
            </a:r>
          </a:p>
          <a:p>
            <a:pPr marL="1205465" lvl="3" indent="-241093">
              <a:buFont typeface="Wingdings" panose="05000000000000000000" pitchFamily="2" charset="2"/>
              <a:buChar char="§"/>
            </a:pPr>
            <a:endParaRPr 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205465" lvl="3" indent="-241093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připravíme Vám podporu podle vašich potřeb</a:t>
            </a:r>
          </a:p>
          <a:p>
            <a:pPr marL="562550" lvl="1" indent="-241093">
              <a:buFont typeface="Wingdings" panose="05000000000000000000" pitchFamily="2" charset="2"/>
              <a:buChar char="§"/>
            </a:pPr>
            <a:endParaRPr 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205465" lvl="3" indent="-241093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připravíme Vám podporu pro školní tým, školu či vaše území</a:t>
            </a:r>
          </a:p>
          <a:p>
            <a:pPr marL="562550" lvl="1" indent="-241093">
              <a:buFont typeface="Wingdings" panose="05000000000000000000" pitchFamily="2" charset="2"/>
              <a:buChar char="§"/>
            </a:pPr>
            <a:endParaRPr 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205465" lvl="3" indent="-241093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naše týmy jsou složeny z lidí z praxe</a:t>
            </a:r>
          </a:p>
          <a:p>
            <a:pPr marL="562550" lvl="1" indent="-241093">
              <a:buFont typeface="Wingdings" panose="05000000000000000000" pitchFamily="2" charset="2"/>
              <a:buChar char="§"/>
            </a:pPr>
            <a:endParaRPr 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205465" lvl="3" indent="-241093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podporu můžete využít pro cíle ve vašich strategických plánech</a:t>
            </a:r>
          </a:p>
          <a:p>
            <a:pPr marL="1205465" lvl="3" indent="-241093">
              <a:buFont typeface="Wingdings" panose="05000000000000000000" pitchFamily="2" charset="2"/>
              <a:buChar char="§"/>
            </a:pPr>
            <a:endParaRPr 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205465" lvl="3" indent="-241093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stačí se spojit s daným garantem aktivity</a:t>
            </a:r>
          </a:p>
          <a:p>
            <a:pPr marL="1205465" lvl="3" indent="-241093">
              <a:buFont typeface="Wingdings" panose="05000000000000000000" pitchFamily="2" charset="2"/>
              <a:buChar char="§"/>
            </a:pPr>
            <a:endParaRPr lang="cs-CZ" sz="1406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21457" lvl="1"/>
            <a:endParaRPr lang="cs-CZ" sz="70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8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5" y="1063469"/>
            <a:ext cx="8531169" cy="12926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rgbClr val="1D23AA"/>
                </a:solidFill>
                <a:latin typeface="Mistral" panose="03090702030407020403" pitchFamily="66" charset="0"/>
                <a:ea typeface="Verdana"/>
                <a:cs typeface="Verdana"/>
                <a:sym typeface="Verdana"/>
              </a:rPr>
              <a:t>Zaujali Vás naše aktivity? Ty nejzajímavější najdete na našem kanále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8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8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iKAP2 CUNI - YouTube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5" y="2873447"/>
            <a:ext cx="80496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máte možnost </a:t>
            </a:r>
            <a:r>
              <a:rPr lang="cs-CZ" sz="1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volby tlačítkem „ODEBÍRAT“</a:t>
            </a:r>
            <a:r>
              <a:rPr lang="cs-CZ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mít tak vždy informaci o nové aktivitě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5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již nyní tam je najdete např. záznamy ze </a:t>
            </a:r>
            <a:r>
              <a:rPr lang="cs-CZ" sz="1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 zajímavých workshopů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05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cs-CZ" sz="1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už nyní tam máte k dispozici všech dvacet </a:t>
            </a:r>
            <a:r>
              <a:rPr lang="cs-CZ" sz="13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podcastů</a:t>
            </a:r>
            <a:r>
              <a:rPr lang="cs-CZ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oblasti podpory podnikavosti</a:t>
            </a:r>
            <a:endParaRPr lang="cs-CZ" sz="13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67B339-418F-4AB2-A016-6E14431FB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92E1906-38BE-4DF4-817E-743CF72E3631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E162E5-7444-4F2C-A71C-3CA803FED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633" y="2118266"/>
            <a:ext cx="1150967" cy="11459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F8B510D-A172-4C60-9B4D-DB3A10D6A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438" y="4219145"/>
            <a:ext cx="1352064" cy="77195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3ABB7C3-A259-41B3-B1B3-338395F31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343" y="4203523"/>
            <a:ext cx="1384842" cy="7719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8E912B-5872-4EB7-B7B5-3B66CB010E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5215" y="4215488"/>
            <a:ext cx="1384843" cy="7792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CF6255-7A3A-4BBB-9944-30CCBE4E7A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3204" y="3546489"/>
            <a:ext cx="974471" cy="14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900600"/>
            <a:ext cx="8049600" cy="6770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1D23AA"/>
                </a:solidFill>
                <a:latin typeface="Mistral" panose="03090702030407020403" pitchFamily="66" charset="0"/>
                <a:ea typeface="Verdana"/>
                <a:cs typeface="Verdana"/>
                <a:sym typeface="Verdana"/>
              </a:rPr>
              <a:t>Naše výstupy naleznete:</a:t>
            </a:r>
            <a:endParaRPr sz="3200" b="1" dirty="0">
              <a:solidFill>
                <a:srgbClr val="1D23AA"/>
              </a:solidFill>
              <a:latin typeface="Mistral" panose="03090702030407020403" pitchFamily="66" charset="0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</a:t>
            </a:r>
            <a:endParaRPr lang="cs-CZ"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9DAD29-770D-4495-B029-B8925A1B7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9922714-CB83-4762-BB9F-B7011619864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4CD4FD-679D-4543-CC67-58D3A672D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957" y="1105872"/>
            <a:ext cx="4826793" cy="267192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6056EFB-C5F3-CCB2-0AC4-97E1510DA2A3}"/>
              </a:ext>
            </a:extLst>
          </p:cNvPr>
          <p:cNvSpPr txBox="1"/>
          <p:nvPr/>
        </p:nvSpPr>
        <p:spPr>
          <a:xfrm>
            <a:off x="241212" y="1577535"/>
            <a:ext cx="360777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https://cuni.futurebooks.cz/kategorie/ikap</a:t>
            </a:r>
            <a:r>
              <a:rPr lang="cs-CZ" sz="1250" i="1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14D5A3-A89F-DF44-B416-017FC22B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2" y="2711215"/>
            <a:ext cx="1990874" cy="8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41ADC71-C015-47E9-A1C0-CE6E3A7B79DA}"/>
              </a:ext>
            </a:extLst>
          </p:cNvPr>
          <p:cNvSpPr/>
          <p:nvPr/>
        </p:nvSpPr>
        <p:spPr>
          <a:xfrm>
            <a:off x="229995" y="3842313"/>
            <a:ext cx="8724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 našich stránkách </a:t>
            </a:r>
            <a:r>
              <a:rPr lang="cs-CZ" sz="12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https://cuni.futurebooks.cz/</a:t>
            </a:r>
            <a:r>
              <a:rPr lang="cs-CZ" sz="12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Vás ale čeká mnohem víc publikací z různých projektů: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6092D7-945D-4B9A-AE5E-3B683875E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4997" y="4213882"/>
            <a:ext cx="616621" cy="8721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207D27D-D017-46F8-8536-E12186E4DE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245" y="4213882"/>
            <a:ext cx="616621" cy="8721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B77377-1510-475B-B9D8-047E2CCD32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7508" y="4217653"/>
            <a:ext cx="616621" cy="87216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B6DF060-1C65-44DC-A051-AD915D1A13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5893" y="4213881"/>
            <a:ext cx="616621" cy="87216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C6C8147-00FF-46FB-B44A-EAE9559D93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6156" y="4212645"/>
            <a:ext cx="616621" cy="8734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51605EB-51AF-4AB2-88D6-74E80540DE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4541" y="4213881"/>
            <a:ext cx="616621" cy="8721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9696FC3-DF4B-45E0-9EB5-9CAB608658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4803" y="4212645"/>
            <a:ext cx="616621" cy="8734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CEC527-717C-409D-BD32-1343FE598D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8305" y="4212645"/>
            <a:ext cx="616621" cy="8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5911B14-A861-421F-A89B-B1303CB1C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4258A22-2DD7-44EF-B508-8BAEE05B5DF7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1AC0EF4-3C82-45D0-A3D9-73A68088DA26}"/>
              </a:ext>
            </a:extLst>
          </p:cNvPr>
          <p:cNvSpPr/>
          <p:nvPr/>
        </p:nvSpPr>
        <p:spPr>
          <a:xfrm>
            <a:off x="244176" y="1318437"/>
            <a:ext cx="8449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Děkujeme za Vaši pozornost i na případnou spolupráci</a:t>
            </a:r>
          </a:p>
          <a:p>
            <a:pPr algn="ctr"/>
            <a:endParaRPr lang="cs-CZ" sz="2000" b="1" dirty="0">
              <a:solidFill>
                <a:srgbClr val="1D23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000" b="1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za celý tým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09C6F45-6DCE-4182-9CD6-FCC7DDF34251}"/>
              </a:ext>
            </a:extLst>
          </p:cNvPr>
          <p:cNvSpPr txBox="1"/>
          <p:nvPr/>
        </p:nvSpPr>
        <p:spPr>
          <a:xfrm rot="21080027">
            <a:off x="3680172" y="2615589"/>
            <a:ext cx="4638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400" dirty="0">
                <a:latin typeface="Mistral" panose="03090702030407020403" pitchFamily="66" charset="0"/>
              </a:rPr>
              <a:t>Filip Kuchař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055AB6A-0389-443B-8326-432C95042029}"/>
              </a:ext>
            </a:extLst>
          </p:cNvPr>
          <p:cNvSpPr txBox="1"/>
          <p:nvPr/>
        </p:nvSpPr>
        <p:spPr>
          <a:xfrm>
            <a:off x="6337300" y="3929271"/>
            <a:ext cx="243804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koordinátor aktivit PedF UK</a:t>
            </a:r>
          </a:p>
          <a:p>
            <a:endParaRPr lang="cs-CZ" sz="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+420 739 044 375</a:t>
            </a:r>
          </a:p>
          <a:p>
            <a:r>
              <a:rPr lang="cs-CZ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filip.kuchar@pedf.cuni.cz</a:t>
            </a:r>
            <a:r>
              <a:rPr lang="cs-CZ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407C8F-ED9A-4E70-A6C2-A32AD349F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75" y="1949073"/>
            <a:ext cx="3101537" cy="232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7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455</Words>
  <Application>Microsoft Office PowerPoint</Application>
  <PresentationFormat>Předvádění na obrazovce (16:9)</PresentationFormat>
  <Paragraphs>74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Mistral</vt:lpstr>
      <vt:lpstr>Verdana</vt:lpstr>
      <vt:lpstr>Wingdings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Igor Cerveny</dc:creator>
  <cp:lastModifiedBy>Igor Cerveny</cp:lastModifiedBy>
  <cp:revision>80</cp:revision>
  <dcterms:modified xsi:type="dcterms:W3CDTF">2023-11-11T13:42:43Z</dcterms:modified>
</cp:coreProperties>
</file>