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1" r:id="rId6"/>
    <p:sldId id="261" r:id="rId7"/>
    <p:sldId id="272" r:id="rId8"/>
    <p:sldId id="266" r:id="rId9"/>
    <p:sldId id="270" r:id="rId10"/>
    <p:sldId id="264" r:id="rId11"/>
    <p:sldId id="268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3AA"/>
    <a:srgbClr val="93BF44"/>
    <a:srgbClr val="7E7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526" autoAdjust="0"/>
  </p:normalViewPr>
  <p:slideViewPr>
    <p:cSldViewPr snapToGrid="0">
      <p:cViewPr varScale="1">
        <p:scale>
          <a:sx n="136" d="100"/>
          <a:sy n="136" d="100"/>
        </p:scale>
        <p:origin x="91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29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44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5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46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0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06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9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99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1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58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medgram.cz/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ytresjidlem.cz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igor.cerveny@pedf.c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https://cuni.futurebooks.cz/kategorie/ika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uni.futurebooks.cz/kategorie/ika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uni.futurebooks.cz/kategorie/ika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7750" y="1565200"/>
            <a:ext cx="6578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Klíčová aktivita projektu: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5.7 - Distanční vzdělávání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490437-945B-4F53-837A-B9FFC0643844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6928A7-0AF0-611F-1916-694937ED78FC}"/>
              </a:ext>
            </a:extLst>
          </p:cNvPr>
          <p:cNvSpPr/>
          <p:nvPr/>
        </p:nvSpPr>
        <p:spPr>
          <a:xfrm>
            <a:off x="6896150" y="4788276"/>
            <a:ext cx="2142643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FFFF"/>
              </a:buClr>
              <a:buSzPts val="1300"/>
            </a:pPr>
            <a:r>
              <a:rPr lang="cs-CZ" sz="1000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Igor Červený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Výstupy KA 5.7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4841295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25 ks publikací či metodik;</a:t>
            </a:r>
            <a:br>
              <a:rPr lang="cs-CZ" sz="17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vyhotovených v interaktivní formě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8 ks </a:t>
            </a:r>
            <a:r>
              <a:rPr lang="cs-CZ" sz="1700" dirty="0" err="1">
                <a:latin typeface="Verdana"/>
                <a:ea typeface="Verdana"/>
                <a:cs typeface="Verdana"/>
                <a:sym typeface="Verdana"/>
              </a:rPr>
              <a:t>Bootcampů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40 ks Roadshow;</a:t>
            </a:r>
          </a:p>
          <a:p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1 ks analýzy současného stavu;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</a:t>
            </a:r>
            <a:endParaRPr lang="cs-CZ"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46E40B-B323-4686-A876-36D659C0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91" y="1279386"/>
            <a:ext cx="2473653" cy="24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9DAD29-770D-4495-B029-B8925A1B7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9922714-CB83-4762-BB9F-B7011619864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197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35949" y="811405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7E7CF6"/>
                </a:solidFill>
                <a:latin typeface="Verdana"/>
                <a:ea typeface="Verdana"/>
                <a:cs typeface="Verdana"/>
                <a:sym typeface="Verdana"/>
              </a:rPr>
              <a:t>Něco navíc … </a:t>
            </a:r>
            <a:r>
              <a:rPr lang="cs-CZ" sz="2600" b="1" dirty="0" err="1">
                <a:solidFill>
                  <a:srgbClr val="7E7CF6"/>
                </a:solidFill>
                <a:latin typeface="Verdana"/>
                <a:ea typeface="Verdana"/>
                <a:cs typeface="Verdana"/>
                <a:sym typeface="Verdana"/>
              </a:rPr>
              <a:t>MedGram</a:t>
            </a:r>
            <a:r>
              <a:rPr lang="cs-CZ" sz="2600" b="1" dirty="0">
                <a:solidFill>
                  <a:srgbClr val="7E7CF6"/>
                </a:solidFill>
                <a:latin typeface="Verdana"/>
                <a:ea typeface="Verdana"/>
                <a:cs typeface="Verdana"/>
                <a:sym typeface="Verdana"/>
              </a:rPr>
              <a:t> pro odborné SŠ</a:t>
            </a:r>
            <a:endParaRPr sz="2600" b="1" dirty="0">
              <a:solidFill>
                <a:srgbClr val="7E7CF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75A10B-BD56-78CB-5014-D479E9D4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598" y="4280032"/>
            <a:ext cx="4155260" cy="4189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C062EEC-BA94-9D93-3520-20CA72BA90D7}"/>
              </a:ext>
            </a:extLst>
          </p:cNvPr>
          <p:cNvSpPr txBox="1"/>
          <p:nvPr/>
        </p:nvSpPr>
        <p:spPr>
          <a:xfrm>
            <a:off x="152400" y="4293701"/>
            <a:ext cx="2975316" cy="475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Finanční mechanismus - Norské fondy 2014-2021</a:t>
            </a:r>
          </a:p>
          <a:p>
            <a:r>
              <a:rPr lang="cs-CZ" sz="800" dirty="0"/>
              <a:t>Registrační číslo žádosti - VV-MGS-008</a:t>
            </a:r>
          </a:p>
          <a:p>
            <a:r>
              <a:rPr lang="cs-CZ" sz="800" dirty="0"/>
              <a:t>Poskytovatel finančních prostředků - Ministerstvo vnitra ČR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07AA43-0DB8-A3AB-580C-DA82E0D5FF88}"/>
              </a:ext>
            </a:extLst>
          </p:cNvPr>
          <p:cNvSpPr txBox="1"/>
          <p:nvPr/>
        </p:nvSpPr>
        <p:spPr>
          <a:xfrm>
            <a:off x="463114" y="1368950"/>
            <a:ext cx="1807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7E7CF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https://medgram.cz/</a:t>
            </a:r>
            <a:r>
              <a:rPr lang="cs-CZ" i="1" dirty="0">
                <a:solidFill>
                  <a:srgbClr val="7E7CF6"/>
                </a:solidFill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87FF98-51D0-176F-EB25-000313680470}"/>
              </a:ext>
            </a:extLst>
          </p:cNvPr>
          <p:cNvSpPr txBox="1"/>
          <p:nvPr/>
        </p:nvSpPr>
        <p:spPr>
          <a:xfrm>
            <a:off x="2841674" y="1649272"/>
            <a:ext cx="481818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7E7CF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Pomáháme POROZUMĚT světu MÉDIÍ</a:t>
            </a:r>
          </a:p>
          <a:p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Projekt "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Mediální gramotnost interaktivně a pro každého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" usiluje o rozvoj mediální gramotnosti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u zvláště ohrožených cílových skupin studentů ve věku 15-19 let a seniorů ve věku 65+. Tyto skupiny jsou zranitelné z důvodu vysokého využívání technologií v kombinaci s dosud se nerozvíjejícím kritickým myšlením a nedostatečně rozvinutými dovednostmi pro bezpečné a efektivní fungování v online prostředí.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C1DBC3B-BAF8-CBE2-D2F7-199625A85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81" y="3336422"/>
            <a:ext cx="857539" cy="919455"/>
          </a:xfrm>
          <a:prstGeom prst="rect">
            <a:avLst/>
          </a:prstGeom>
        </p:spPr>
      </p:pic>
      <p:pic>
        <p:nvPicPr>
          <p:cNvPr id="2052" name="Picture 4" descr="obálka kurzu">
            <a:extLst>
              <a:ext uri="{FF2B5EF4-FFF2-40B4-BE49-F238E27FC236}">
                <a16:creationId xmlns:a16="http://schemas.microsoft.com/office/drawing/2014/main" id="{8ACC643B-2450-3137-8BEF-3020B2B8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499">
            <a:off x="1395612" y="2001478"/>
            <a:ext cx="1233598" cy="16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2833169" y="1388805"/>
            <a:ext cx="4868894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93BF44"/>
                </a:solidFill>
                <a:latin typeface="Verdana"/>
                <a:ea typeface="Verdana"/>
                <a:cs typeface="Verdana"/>
                <a:sym typeface="Verdana"/>
              </a:rPr>
              <a:t>Pomáháme k </a:t>
            </a:r>
            <a:r>
              <a:rPr lang="cs-CZ" b="1" i="1" dirty="0">
                <a:solidFill>
                  <a:srgbClr val="93BF44"/>
                </a:solidFill>
                <a:latin typeface="Verdana"/>
                <a:ea typeface="Verdana"/>
                <a:cs typeface="Verdana"/>
                <a:sym typeface="Verdana"/>
              </a:rPr>
              <a:t>PŘEDCHÁZENÍ PLÝTVÁNÍ JÍDLEM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Pedagogická fakulta Univerzity Karlovy a Provozně ekonomická fakulta Mendelovy univerzity v Brně se společně snaží ojedinělou a aktivizující formou odnaučit děti plýtvat potravinami a zlepšit jejich vědomosti o zacházení s jídlem, to vše inovativní formou.</a:t>
            </a:r>
            <a:endParaRPr lang="cs-CZ" i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00D33C-0275-C175-CC01-204491B8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297" y="4509003"/>
            <a:ext cx="3344150" cy="5280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A7768D-D136-B518-3EBE-F57AEE2D662F}"/>
              </a:ext>
            </a:extLst>
          </p:cNvPr>
          <p:cNvSpPr txBox="1"/>
          <p:nvPr/>
        </p:nvSpPr>
        <p:spPr>
          <a:xfrm>
            <a:off x="244176" y="408003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Rozvoj kompetencí v oblasti udržitelného rozvoje vedoucí ke snížení plýtvání potravinami</a:t>
            </a:r>
          </a:p>
          <a:p>
            <a:r>
              <a:rPr lang="cs-CZ" sz="800" dirty="0"/>
              <a:t>reg. č.: CZ.07.4.68/0.0/0.0/20_079/0002105 </a:t>
            </a:r>
          </a:p>
          <a:p>
            <a:r>
              <a:rPr lang="cs-CZ" sz="800" dirty="0"/>
              <a:t>byl finančně podpořen z Operačního programu Praha - pól růstu ČR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EDF1AB-B90C-910B-19E4-A1E08456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5" y="3701563"/>
            <a:ext cx="2116381" cy="3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64;p14">
            <a:extLst>
              <a:ext uri="{FF2B5EF4-FFF2-40B4-BE49-F238E27FC236}">
                <a16:creationId xmlns:a16="http://schemas.microsoft.com/office/drawing/2014/main" id="{AF9C5C00-84CA-6DE3-26FF-6FB877A5C245}"/>
              </a:ext>
            </a:extLst>
          </p:cNvPr>
          <p:cNvSpPr txBox="1"/>
          <p:nvPr/>
        </p:nvSpPr>
        <p:spPr>
          <a:xfrm>
            <a:off x="235949" y="808075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93BF44"/>
                </a:solidFill>
                <a:latin typeface="Verdana"/>
                <a:ea typeface="Verdana"/>
                <a:cs typeface="Verdana"/>
                <a:sym typeface="Verdana"/>
              </a:rPr>
              <a:t>Něco navíc … Smart Food pro ZŠ</a:t>
            </a:r>
            <a:endParaRPr sz="2600" b="1" dirty="0">
              <a:solidFill>
                <a:srgbClr val="93BF4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2F9251-FE36-0347-0A3E-2C0B899B577B}"/>
              </a:ext>
            </a:extLst>
          </p:cNvPr>
          <p:cNvSpPr txBox="1"/>
          <p:nvPr/>
        </p:nvSpPr>
        <p:spPr>
          <a:xfrm>
            <a:off x="413795" y="1388805"/>
            <a:ext cx="2116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93BF4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https://chytresjidlem.cz/</a:t>
            </a:r>
            <a:r>
              <a:rPr lang="cs-CZ" i="1" dirty="0">
                <a:solidFill>
                  <a:srgbClr val="93BF44"/>
                </a:solidFill>
              </a:rPr>
              <a:t>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756A58D-04BD-4FB6-A864-5B08E00A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094">
            <a:off x="1577493" y="2120540"/>
            <a:ext cx="838672" cy="1186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5F4325E-B2F5-0632-DDCA-A4D0F70D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817">
            <a:off x="534850" y="1816786"/>
            <a:ext cx="1071013" cy="1514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772B4CA-C2FB-2E0A-F9A3-E343CC904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895" y="3077016"/>
            <a:ext cx="3078494" cy="12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Základní info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dirty="0">
                <a:latin typeface="Verdana"/>
                <a:ea typeface="Verdana"/>
                <a:cs typeface="Verdana"/>
                <a:sym typeface="Verdana"/>
              </a:rPr>
              <a:t>Realizátor: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Pedagogická fakulta - Univerzity Karlovy</a:t>
            </a: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Oddělení pro podporu distančního vzdělávání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ve spolupráci napříč univerzitou i s externími partnery</a:t>
            </a:r>
            <a:endParaRPr lang="cs"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Hl. 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ontakt: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igor.cerveny@pedf.cuni.cz</a:t>
            </a: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/ +420 221 900 353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vedoucí oddělení pro podporu distančního vzdělávání</a:t>
            </a:r>
            <a:endParaRPr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949CB-C2BA-40D9-A8DF-66CE34D1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81" y="1187246"/>
            <a:ext cx="1912462" cy="19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43BFB6-C497-4109-A20E-A0E5D1B37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F93D90A-70E7-4B17-829F-04C3C1C3AB43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aktivity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Cílem aktivity bylo vytvoření materiálů pro komplexní podporu všech zainteresovaných cílových skupin 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(žáci, učitelé, rodiče) 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při distančním vzdělávání.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latin typeface="Verdana"/>
                <a:ea typeface="Verdana"/>
                <a:cs typeface="Verdana"/>
                <a:sym typeface="Verdana"/>
              </a:rPr>
              <a:t>Naplnění cíle bylo rozděleno do </a:t>
            </a:r>
            <a:r>
              <a:rPr lang="pl-PL" sz="1700" b="1" dirty="0">
                <a:latin typeface="Verdana"/>
                <a:ea typeface="Verdana"/>
                <a:cs typeface="Verdana"/>
                <a:sym typeface="Verdana"/>
              </a:rPr>
              <a:t>třech dílčích aktivit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66AED8-AC72-4C49-A540-53B5CF5C2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191" y="3390622"/>
            <a:ext cx="917439" cy="9174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4CCA35-3D02-4ACC-A4F3-1A9BF7687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183" y="3390622"/>
            <a:ext cx="917439" cy="9174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575283-E897-44B8-8D07-C38A53671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042" y="3390622"/>
            <a:ext cx="894572" cy="9174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25ACFDB-689E-40CD-8BFA-694BFDD39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C41BCEE-875F-4B22-8D86-FE30DEEC5F3B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86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1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První dílčí aktivita byla zaměřena na podporu interaktivní, přitažlivé </a:t>
            </a:r>
            <a:br>
              <a:rPr lang="cs-CZ" sz="17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a poutavé distanční výuky, aby se srovnal kvalitativní a obsahový rozdíl mezi prezenční a distanční výukou.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387B54F-F528-4317-A3AA-8D83ADF53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701" y="3356592"/>
            <a:ext cx="917439" cy="9174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30743E7-7746-46FA-AE9D-544B9CE7E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544" y="3356592"/>
            <a:ext cx="917439" cy="91743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A5D00EB-6EB0-4188-9D72-EDE3A9DE15EE}"/>
              </a:ext>
            </a:extLst>
          </p:cNvPr>
          <p:cNvSpPr/>
          <p:nvPr/>
        </p:nvSpPr>
        <p:spPr>
          <a:xfrm>
            <a:off x="6508544" y="3247237"/>
            <a:ext cx="2043390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31FD5C6-EF86-452F-83B5-B830DAF47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491" y="2767137"/>
            <a:ext cx="1469335" cy="150689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6ABF1EF-A0F7-44A3-8D5E-7D4F964E325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91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1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88B43CB-C43C-4F00-AAB0-D2C70362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6ABF1EF-A0F7-44A3-8D5E-7D4F964E3259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185AC8-4F7D-870A-51E3-724444500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59" y="1667409"/>
            <a:ext cx="5015134" cy="16693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F116B0-4C9D-8E11-413A-B092E20B3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349" y="3336797"/>
            <a:ext cx="4938631" cy="16099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F2E436-E845-CF1B-7903-59FC0CD179FD}"/>
              </a:ext>
            </a:extLst>
          </p:cNvPr>
          <p:cNvSpPr txBox="1"/>
          <p:nvPr/>
        </p:nvSpPr>
        <p:spPr>
          <a:xfrm>
            <a:off x="5500469" y="1890844"/>
            <a:ext cx="3439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i="1" dirty="0">
                <a:latin typeface="Verdana" panose="020B0604030504040204" pitchFamily="34" charset="0"/>
                <a:ea typeface="Verdana" panose="020B0604030504040204" pitchFamily="34" charset="0"/>
              </a:rPr>
              <a:t>web</a:t>
            </a:r>
            <a:r>
              <a:rPr lang="cs-CZ" sz="10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1000" i="1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https://cuni.futurebooks.cz/kategorie/ikap</a:t>
            </a:r>
            <a:r>
              <a:rPr lang="cs-CZ" sz="1000" i="1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052F2C-72F9-984F-76B5-5A961206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11" y="2203652"/>
            <a:ext cx="1350645" cy="5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2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Druhá dílčí aktivita byla zaměřena na zvýšení schopnosti žáků samostatné práce, sebekontroly a organizace práce při distanční výuce a tím zvýšení jejich studijní úspěšnosti.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7D1AB01-0730-4545-B89A-DF7735FD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87" y="3361661"/>
            <a:ext cx="917439" cy="91743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460AFD-10FB-49D4-9271-164A77E15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572" y="3361661"/>
            <a:ext cx="894572" cy="91743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721175A-7311-452E-BA23-8A8E021AC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948" y="2809765"/>
            <a:ext cx="1469335" cy="1469335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02D396E1-9657-41A6-9F1E-4B7862A5540F}"/>
              </a:ext>
            </a:extLst>
          </p:cNvPr>
          <p:cNvSpPr/>
          <p:nvPr/>
        </p:nvSpPr>
        <p:spPr>
          <a:xfrm>
            <a:off x="7550087" y="3312466"/>
            <a:ext cx="1122534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3012DA4-EC1B-48D6-94E0-E22E4051E191}"/>
              </a:ext>
            </a:extLst>
          </p:cNvPr>
          <p:cNvSpPr/>
          <p:nvPr/>
        </p:nvSpPr>
        <p:spPr>
          <a:xfrm>
            <a:off x="4819414" y="3312467"/>
            <a:ext cx="1122534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9CE0FCD-0529-4508-8B33-49D4A136F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D398913-4CFB-41EB-A478-88C0FBFC5BA2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76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2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9CE0FCD-0529-4508-8B33-49D4A136F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D398913-4CFB-41EB-A478-88C0FBFC5BA2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76BBCA-ACBE-6984-B7DF-3E4FB3CAF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64" y="1818372"/>
            <a:ext cx="1692833" cy="23758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A0522B-1B29-8712-E463-5DED8144E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944" y="1826822"/>
            <a:ext cx="1794722" cy="24075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A5670B4-661D-1F81-A263-E6E6E9BF9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638" y="1826822"/>
            <a:ext cx="1760014" cy="233531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EFBC84D-29CA-0275-9AB9-09982C0C9137}"/>
              </a:ext>
            </a:extLst>
          </p:cNvPr>
          <p:cNvSpPr txBox="1"/>
          <p:nvPr/>
        </p:nvSpPr>
        <p:spPr>
          <a:xfrm>
            <a:off x="5593657" y="1402248"/>
            <a:ext cx="3439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i="1" dirty="0">
                <a:latin typeface="Verdana" panose="020B0604030504040204" pitchFamily="34" charset="0"/>
                <a:ea typeface="Verdana" panose="020B0604030504040204" pitchFamily="34" charset="0"/>
              </a:rPr>
              <a:t>web</a:t>
            </a:r>
            <a:r>
              <a:rPr lang="cs-CZ" sz="10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1000" i="1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https://cuni.futurebooks.cz/kategorie/ikap</a:t>
            </a:r>
            <a:r>
              <a:rPr lang="cs-CZ" sz="1000" i="1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9ADF391-A154-CD20-0F01-4784CB46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44" y="1789980"/>
            <a:ext cx="1350645" cy="5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3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Třetí dílčí aktivita usnadní plynulý přechod z distanční formy vzdělávání do prezenční a naopak, a to jak pro učitele, tak i žáky a rodiče.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8F8D26-EB3A-4AC2-9360-B929D015A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191" y="2806173"/>
            <a:ext cx="1469335" cy="14693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F51EE5-EF6A-47C1-BF1C-9D78BD9AC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183" y="3358069"/>
            <a:ext cx="917439" cy="9174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15C4BA-B5DD-4B01-8BA9-02D366E5A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042" y="3358069"/>
            <a:ext cx="894572" cy="91743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E6F868A-9C11-40C1-9435-A26D291302A2}"/>
              </a:ext>
            </a:extLst>
          </p:cNvPr>
          <p:cNvSpPr/>
          <p:nvPr/>
        </p:nvSpPr>
        <p:spPr>
          <a:xfrm>
            <a:off x="4928120" y="3240394"/>
            <a:ext cx="2043390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0355D9D-3F82-4E68-818B-B0CC00A27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0C5B496E-5EC6-44E0-B772-6CC4F56852F6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715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4;p14">
            <a:extLst>
              <a:ext uri="{FF2B5EF4-FFF2-40B4-BE49-F238E27FC236}">
                <a16:creationId xmlns:a16="http://schemas.microsoft.com/office/drawing/2014/main" id="{AF9C5C00-84CA-6DE3-26FF-6FB877A5C245}"/>
              </a:ext>
            </a:extLst>
          </p:cNvPr>
          <p:cNvSpPr txBox="1"/>
          <p:nvPr/>
        </p:nvSpPr>
        <p:spPr>
          <a:xfrm>
            <a:off x="368655" y="512771"/>
            <a:ext cx="8049600" cy="13849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Připravujeme pro Vás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Finanční gramotnost: </a:t>
            </a:r>
            <a:r>
              <a:rPr lang="cs-CZ" b="1" i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Chytře a uvědoměle</a:t>
            </a:r>
          </a:p>
          <a:p>
            <a:pPr algn="r"/>
            <a:r>
              <a:rPr lang="cs-CZ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Udržitelný rozvoj: </a:t>
            </a:r>
            <a:r>
              <a:rPr lang="cs-CZ" b="1" i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Chytře a udržitelně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801498" y="1656086"/>
            <a:ext cx="3616757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latin typeface="Verdana"/>
                <a:ea typeface="Verdana"/>
                <a:cs typeface="Verdana"/>
                <a:sym typeface="Verdana"/>
              </a:rPr>
              <a:t>SDG</a:t>
            </a:r>
            <a:r>
              <a:rPr lang="cs-CZ" sz="1200" dirty="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cs-CZ" sz="1200" i="1" dirty="0">
                <a:latin typeface="Verdana"/>
                <a:ea typeface="Verdana"/>
                <a:cs typeface="Verdana"/>
                <a:sym typeface="Verdana"/>
              </a:rPr>
              <a:t>Primárním cílem realizace aktivit je přímá podpora stávajících opatření hlavního města Prahy v oblastech odpadového hospodářství (např. gastroodpad – využití hnědých kontejnerů) a uvědomělé spotřeby (Re-Use centra a pointy apod.), a to skrze ucelené vzdělávací programy, zabezpečující snadno využitelné metodiky pro CS Pedagogické pracovníky (ZŠ) a aktivizující výuková média pro CS Děti a žáky (ZŠ), jež zabezpečí u spotřebitele (CS Dětí a žáků) změnu behaviorálních vzorců v oblasti uvědomělé spotřeby, jež přímo povede ke snížení množství produkovaných odpadů.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67B339-418F-4AB2-A016-6E14431F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34" y="189196"/>
            <a:ext cx="1461911" cy="62410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00D33C-0275-C175-CC01-204491B8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297" y="4509003"/>
            <a:ext cx="3344150" cy="528023"/>
          </a:xfrm>
          <a:prstGeom prst="rect">
            <a:avLst/>
          </a:prstGeom>
        </p:spPr>
      </p:pic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D419ED76-66F5-8778-A203-66AB3AC9F0E1}"/>
              </a:ext>
            </a:extLst>
          </p:cNvPr>
          <p:cNvSpPr txBox="1"/>
          <p:nvPr/>
        </p:nvSpPr>
        <p:spPr>
          <a:xfrm>
            <a:off x="431960" y="1748418"/>
            <a:ext cx="3616757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latin typeface="Verdana"/>
                <a:ea typeface="Verdana"/>
                <a:cs typeface="Verdana"/>
                <a:sym typeface="Verdana"/>
              </a:rPr>
              <a:t>FG:</a:t>
            </a:r>
            <a:r>
              <a:rPr lang="cs-CZ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200" i="1" dirty="0">
                <a:latin typeface="Verdana"/>
                <a:ea typeface="Verdana"/>
                <a:cs typeface="Verdana"/>
                <a:sym typeface="Verdana"/>
              </a:rPr>
              <a:t>Cílem aktivity je vytvoření interaktivních výukových médií se zaměřením na zvýšení finanční gramotnosti dle standardu finanční gramotnosti pro střední vzdělávání (MŠMT). Tento standard zdůrazňuje význam peněz, hospodaření domácnosti, finančních produktů a práv spotřebitelů. Realizační tým plánuje nejen splnit tyto cíle, ale také rozšířit záběr na oblasti přímo či nepřímo spojené s finanční gramotností, jako jsou psychologické aspekty, vliv rodiny a prostředí na člověka, a normy etického chování na trzích.</a:t>
            </a:r>
          </a:p>
        </p:txBody>
      </p:sp>
      <p:pic>
        <p:nvPicPr>
          <p:cNvPr id="1026" name="Picture 2" descr="Logo školy ke stažení - Vysoká škola chemicko-technologická v Praze">
            <a:extLst>
              <a:ext uri="{FF2B5EF4-FFF2-40B4-BE49-F238E27FC236}">
                <a16:creationId xmlns:a16="http://schemas.microsoft.com/office/drawing/2014/main" id="{8E38127A-FF26-6048-3401-8F08C0D5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52" y="4618824"/>
            <a:ext cx="1350855" cy="2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D7A570F-80B8-156F-0CAD-C0F84D210644}"/>
              </a:ext>
            </a:extLst>
          </p:cNvPr>
          <p:cNvSpPr/>
          <p:nvPr/>
        </p:nvSpPr>
        <p:spPr>
          <a:xfrm>
            <a:off x="244176" y="4437102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DCF26E-4076-50B0-64D1-E5684F94B628}"/>
              </a:ext>
            </a:extLst>
          </p:cNvPr>
          <p:cNvSpPr txBox="1"/>
          <p:nvPr/>
        </p:nvSpPr>
        <p:spPr>
          <a:xfrm>
            <a:off x="431960" y="1340409"/>
            <a:ext cx="3439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i="1" dirty="0">
                <a:latin typeface="Verdana" panose="020B0604030504040204" pitchFamily="34" charset="0"/>
                <a:ea typeface="Verdana" panose="020B0604030504040204" pitchFamily="34" charset="0"/>
              </a:rPr>
              <a:t>web</a:t>
            </a:r>
            <a:r>
              <a:rPr lang="cs-CZ" sz="10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1000" i="1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https://cuni.futurebooks.cz/kategorie/ikap</a:t>
            </a:r>
            <a:r>
              <a:rPr lang="cs-CZ" sz="1000" i="1" dirty="0">
                <a:solidFill>
                  <a:srgbClr val="1D23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15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776</Words>
  <Application>Microsoft Office PowerPoint</Application>
  <PresentationFormat>Předvádění na obrazovce (16:9)</PresentationFormat>
  <Paragraphs>86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Verdana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Igor Cerveny</dc:creator>
  <cp:lastModifiedBy>Igor Cerveny</cp:lastModifiedBy>
  <cp:revision>79</cp:revision>
  <dcterms:modified xsi:type="dcterms:W3CDTF">2023-11-11T13:41:13Z</dcterms:modified>
</cp:coreProperties>
</file>