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76" r:id="rId2"/>
    <p:sldId id="277" r:id="rId3"/>
    <p:sldId id="557" r:id="rId4"/>
    <p:sldId id="558" r:id="rId5"/>
    <p:sldId id="559" r:id="rId6"/>
    <p:sldId id="560" r:id="rId7"/>
    <p:sldId id="274" r:id="rId8"/>
    <p:sldId id="287" r:id="rId9"/>
    <p:sldId id="561" r:id="rId10"/>
    <p:sldId id="280" r:id="rId11"/>
    <p:sldId id="281" r:id="rId12"/>
    <p:sldId id="282" r:id="rId13"/>
    <p:sldId id="283" r:id="rId14"/>
    <p:sldId id="284" r:id="rId15"/>
    <p:sldId id="27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3AA"/>
    <a:srgbClr val="93BF44"/>
    <a:srgbClr val="7E7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0526" autoAdjust="0"/>
  </p:normalViewPr>
  <p:slideViewPr>
    <p:cSldViewPr snapToGrid="0">
      <p:cViewPr varScale="1">
        <p:scale>
          <a:sx n="136" d="100"/>
          <a:sy n="136" d="100"/>
        </p:scale>
        <p:origin x="91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F3695-CCD4-F14B-BFF6-6890FCE78F6A}" type="doc">
      <dgm:prSet loTypeId="urn:microsoft.com/office/officeart/2005/8/layout/radial5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37FC20C-001B-4042-8F80-17A517EE67A0}">
      <dgm:prSet phldrT="[Text]"/>
      <dgm:spPr/>
      <dgm:t>
        <a:bodyPr/>
        <a:lstStyle/>
        <a:p>
          <a:endParaRPr lang="cs-CZ" b="1" dirty="0"/>
        </a:p>
      </dgm:t>
    </dgm:pt>
    <dgm:pt modelId="{404A852B-F778-EE46-85E7-0F43A9DBB5C2}" type="parTrans" cxnId="{3D32FB45-7FCA-1641-944A-9B8F2F48BA2C}">
      <dgm:prSet/>
      <dgm:spPr/>
      <dgm:t>
        <a:bodyPr/>
        <a:lstStyle/>
        <a:p>
          <a:endParaRPr lang="cs-CZ"/>
        </a:p>
      </dgm:t>
    </dgm:pt>
    <dgm:pt modelId="{D6385298-0FBE-8E4E-846F-B8C3D27D1EAB}" type="sibTrans" cxnId="{3D32FB45-7FCA-1641-944A-9B8F2F48BA2C}">
      <dgm:prSet/>
      <dgm:spPr/>
      <dgm:t>
        <a:bodyPr/>
        <a:lstStyle/>
        <a:p>
          <a:endParaRPr lang="cs-CZ"/>
        </a:p>
      </dgm:t>
    </dgm:pt>
    <dgm:pt modelId="{7CF01DEC-61CC-184B-A745-7D83D83100E7}">
      <dgm:prSet phldrT="[Text]" custT="1"/>
      <dgm:spPr/>
      <dgm:t>
        <a:bodyPr/>
        <a:lstStyle/>
        <a:p>
          <a:r>
            <a:rPr lang="cs-CZ" sz="1600" b="1" dirty="0">
              <a:latin typeface="Verdana" panose="020B0604030504040204" pitchFamily="34" charset="0"/>
              <a:ea typeface="Verdana" panose="020B0604030504040204" pitchFamily="34" charset="0"/>
            </a:rPr>
            <a:t>2021 až 2023</a:t>
          </a:r>
        </a:p>
      </dgm:t>
    </dgm:pt>
    <dgm:pt modelId="{6404E394-4A65-914A-B010-19620693BF7E}" type="parTrans" cxnId="{2395DFEA-2114-FE4D-BDCC-A7F7A359A4A0}">
      <dgm:prSet/>
      <dgm:spPr/>
      <dgm:t>
        <a:bodyPr/>
        <a:lstStyle/>
        <a:p>
          <a:endParaRPr lang="cs-CZ"/>
        </a:p>
      </dgm:t>
    </dgm:pt>
    <dgm:pt modelId="{14125ADE-3878-DB49-A6C4-B792A6E36229}" type="sibTrans" cxnId="{2395DFEA-2114-FE4D-BDCC-A7F7A359A4A0}">
      <dgm:prSet/>
      <dgm:spPr/>
      <dgm:t>
        <a:bodyPr/>
        <a:lstStyle/>
        <a:p>
          <a:endParaRPr lang="cs-CZ"/>
        </a:p>
      </dgm:t>
    </dgm:pt>
    <dgm:pt modelId="{34B1E547-90EC-3340-A922-A20FF41A2AAF}">
      <dgm:prSet phldrT="[Text]" custT="1"/>
      <dgm:spPr/>
      <dgm:t>
        <a:bodyPr/>
        <a:lstStyle/>
        <a:p>
          <a:r>
            <a:rPr lang="cs-CZ" sz="1600" b="1" dirty="0">
              <a:latin typeface="Verdana" panose="020B0604030504040204" pitchFamily="34" charset="0"/>
              <a:ea typeface="Verdana" panose="020B0604030504040204" pitchFamily="34" charset="0"/>
            </a:rPr>
            <a:t>Kazuistická setkání </a:t>
          </a:r>
        </a:p>
        <a:p>
          <a:r>
            <a:rPr lang="cs-CZ" sz="1050" b="1" dirty="0">
              <a:latin typeface="Verdana" panose="020B0604030504040204" pitchFamily="34" charset="0"/>
              <a:ea typeface="Verdana" panose="020B0604030504040204" pitchFamily="34" charset="0"/>
            </a:rPr>
            <a:t>(SVP, klinická </a:t>
          </a:r>
          <a:r>
            <a:rPr lang="cs-CZ" sz="1050" b="1" dirty="0" err="1">
              <a:latin typeface="Verdana" panose="020B0604030504040204" pitchFamily="34" charset="0"/>
              <a:ea typeface="Verdana" panose="020B0604030504040204" pitchFamily="34" charset="0"/>
            </a:rPr>
            <a:t>ps</a:t>
          </a:r>
          <a:r>
            <a:rPr lang="cs-CZ" sz="1050" b="1" dirty="0">
              <a:latin typeface="Verdana" panose="020B0604030504040204" pitchFamily="34" charset="0"/>
              <a:ea typeface="Verdana" panose="020B0604030504040204" pitchFamily="34" charset="0"/>
            </a:rPr>
            <a:t>.) </a:t>
          </a:r>
          <a:endParaRPr lang="cs-CZ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745BC0-A48A-8146-952E-611E49CDFB2F}" type="parTrans" cxnId="{F4BFC79A-D99C-7C48-81E2-86AD3CF6313D}">
      <dgm:prSet/>
      <dgm:spPr/>
      <dgm:t>
        <a:bodyPr/>
        <a:lstStyle/>
        <a:p>
          <a:endParaRPr lang="cs-CZ"/>
        </a:p>
      </dgm:t>
    </dgm:pt>
    <dgm:pt modelId="{1B1043C1-A7FD-484B-861B-468766FD1F55}" type="sibTrans" cxnId="{F4BFC79A-D99C-7C48-81E2-86AD3CF6313D}">
      <dgm:prSet/>
      <dgm:spPr/>
      <dgm:t>
        <a:bodyPr/>
        <a:lstStyle/>
        <a:p>
          <a:endParaRPr lang="cs-CZ"/>
        </a:p>
      </dgm:t>
    </dgm:pt>
    <dgm:pt modelId="{D8DBCF80-0885-014A-8CD4-DFA00BB157CF}">
      <dgm:prSet phldrT="[Text]" custT="1"/>
      <dgm:spPr/>
      <dgm:t>
        <a:bodyPr/>
        <a:lstStyle/>
        <a:p>
          <a:r>
            <a:rPr lang="cs-CZ" sz="1600" b="1" dirty="0" err="1">
              <a:latin typeface="Verdana" panose="020B0604030504040204" pitchFamily="34" charset="0"/>
              <a:ea typeface="Verdana" panose="020B0604030504040204" pitchFamily="34" charset="0"/>
            </a:rPr>
            <a:t>Webináře</a:t>
          </a:r>
          <a:endParaRPr lang="cs-CZ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BD0E886-05C6-844F-83F9-76004E7C4F23}" type="parTrans" cxnId="{7E197913-4AFD-E747-92A5-1A02F4D9FE03}">
      <dgm:prSet/>
      <dgm:spPr/>
      <dgm:t>
        <a:bodyPr/>
        <a:lstStyle/>
        <a:p>
          <a:endParaRPr lang="cs-CZ"/>
        </a:p>
      </dgm:t>
    </dgm:pt>
    <dgm:pt modelId="{0574B459-B84F-AF43-AB67-3ACB089243DA}" type="sibTrans" cxnId="{7E197913-4AFD-E747-92A5-1A02F4D9FE03}">
      <dgm:prSet/>
      <dgm:spPr/>
      <dgm:t>
        <a:bodyPr/>
        <a:lstStyle/>
        <a:p>
          <a:endParaRPr lang="cs-CZ"/>
        </a:p>
      </dgm:t>
    </dgm:pt>
    <dgm:pt modelId="{451C479E-1E70-A14D-881A-A54B976D79D0}">
      <dgm:prSet phldrT="[Text]" custT="1"/>
      <dgm:spPr/>
      <dgm:t>
        <a:bodyPr/>
        <a:lstStyle/>
        <a:p>
          <a:r>
            <a:rPr lang="cs-CZ" sz="1600" b="1" dirty="0">
              <a:latin typeface="Verdana" panose="020B0604030504040204" pitchFamily="34" charset="0"/>
              <a:ea typeface="Verdana" panose="020B0604030504040204" pitchFamily="34" charset="0"/>
            </a:rPr>
            <a:t>Metodická příručka</a:t>
          </a:r>
        </a:p>
      </dgm:t>
    </dgm:pt>
    <dgm:pt modelId="{E1AE8A5D-54BF-FC4F-ABD7-351368E7E7B0}" type="parTrans" cxnId="{7084CEB6-EB7B-B149-A2E2-427914E9F54F}">
      <dgm:prSet/>
      <dgm:spPr/>
      <dgm:t>
        <a:bodyPr/>
        <a:lstStyle/>
        <a:p>
          <a:endParaRPr lang="cs-CZ"/>
        </a:p>
      </dgm:t>
    </dgm:pt>
    <dgm:pt modelId="{C674C42E-51A3-D841-BF98-2C98A5B1D702}" type="sibTrans" cxnId="{7084CEB6-EB7B-B149-A2E2-427914E9F54F}">
      <dgm:prSet/>
      <dgm:spPr/>
      <dgm:t>
        <a:bodyPr/>
        <a:lstStyle/>
        <a:p>
          <a:endParaRPr lang="cs-CZ"/>
        </a:p>
      </dgm:t>
    </dgm:pt>
    <dgm:pt modelId="{968FD87C-2BE3-3542-8F0F-668A065F03C8}">
      <dgm:prSet phldrT="[Text]" custT="1"/>
      <dgm:spPr/>
      <dgm:t>
        <a:bodyPr/>
        <a:lstStyle/>
        <a:p>
          <a:r>
            <a:rPr lang="cs-CZ" sz="1600" b="1" dirty="0">
              <a:latin typeface="Verdana" panose="020B0604030504040204" pitchFamily="34" charset="0"/>
              <a:ea typeface="Verdana" panose="020B0604030504040204" pitchFamily="34" charset="0"/>
            </a:rPr>
            <a:t>Školení</a:t>
          </a:r>
        </a:p>
        <a:p>
          <a:r>
            <a:rPr lang="cs-CZ" sz="1000" b="1" dirty="0">
              <a:latin typeface="Verdana" panose="020B0604030504040204" pitchFamily="34" charset="0"/>
              <a:ea typeface="Verdana" panose="020B0604030504040204" pitchFamily="34" charset="0"/>
            </a:rPr>
            <a:t>(https://</a:t>
          </a:r>
          <a:r>
            <a:rPr lang="cs-CZ" sz="1000" b="1" dirty="0" err="1">
              <a:latin typeface="Verdana" panose="020B0604030504040204" pitchFamily="34" charset="0"/>
              <a:ea typeface="Verdana" panose="020B0604030504040204" pitchFamily="34" charset="0"/>
            </a:rPr>
            <a:t>www.youtube.com</a:t>
          </a:r>
          <a:r>
            <a:rPr lang="cs-CZ" sz="1000" b="1" dirty="0">
              <a:latin typeface="Verdana" panose="020B0604030504040204" pitchFamily="34" charset="0"/>
              <a:ea typeface="Verdana" panose="020B0604030504040204" pitchFamily="34" charset="0"/>
            </a:rPr>
            <a:t>/</a:t>
          </a:r>
          <a:r>
            <a:rPr lang="cs-CZ" sz="1000" b="1" dirty="0" err="1">
              <a:latin typeface="Verdana" panose="020B0604030504040204" pitchFamily="34" charset="0"/>
              <a:ea typeface="Verdana" panose="020B0604030504040204" pitchFamily="34" charset="0"/>
            </a:rPr>
            <a:t>watch?v</a:t>
          </a:r>
          <a:r>
            <a:rPr lang="cs-CZ" sz="1000" b="1" dirty="0">
              <a:latin typeface="Verdana" panose="020B0604030504040204" pitchFamily="34" charset="0"/>
              <a:ea typeface="Verdana" panose="020B0604030504040204" pitchFamily="34" charset="0"/>
            </a:rPr>
            <a:t>=VZkkCYP4ISE)</a:t>
          </a:r>
        </a:p>
        <a:p>
          <a:r>
            <a:rPr lang="cs-CZ" sz="1600" b="1" dirty="0">
              <a:latin typeface="Verdana" panose="020B0604030504040204" pitchFamily="34" charset="0"/>
              <a:ea typeface="Verdana" panose="020B0604030504040204" pitchFamily="34" charset="0"/>
            </a:rPr>
            <a:t>Workshopy</a:t>
          </a:r>
        </a:p>
      </dgm:t>
    </dgm:pt>
    <dgm:pt modelId="{4FEC625D-46DA-CF4B-B3AE-9F56DB04EB4A}" type="parTrans" cxnId="{92AC67A6-81B7-E140-8116-08DEF9E44177}">
      <dgm:prSet/>
      <dgm:spPr/>
      <dgm:t>
        <a:bodyPr/>
        <a:lstStyle/>
        <a:p>
          <a:endParaRPr lang="cs-CZ"/>
        </a:p>
      </dgm:t>
    </dgm:pt>
    <dgm:pt modelId="{C1E6B398-E73F-3C49-A1F0-E423B0183FC4}" type="sibTrans" cxnId="{92AC67A6-81B7-E140-8116-08DEF9E44177}">
      <dgm:prSet/>
      <dgm:spPr/>
      <dgm:t>
        <a:bodyPr/>
        <a:lstStyle/>
        <a:p>
          <a:endParaRPr lang="cs-CZ"/>
        </a:p>
      </dgm:t>
    </dgm:pt>
    <dgm:pt modelId="{48C86C4E-7B42-C047-952A-6E6A7D6DB51C}" type="pres">
      <dgm:prSet presAssocID="{292F3695-CCD4-F14B-BFF6-6890FCE78F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1FD3C5-56C5-534E-9162-89D9BA046855}" type="pres">
      <dgm:prSet presAssocID="{F37FC20C-001B-4042-8F80-17A517EE67A0}" presName="centerShape" presStyleLbl="node0" presStyleIdx="0" presStyleCnt="1" custLinFactNeighborX="-1420" custLinFactNeighborY="7751"/>
      <dgm:spPr/>
    </dgm:pt>
    <dgm:pt modelId="{6FA0949B-43CA-AD48-98F5-82A28DFAAA36}" type="pres">
      <dgm:prSet presAssocID="{6404E394-4A65-914A-B010-19620693BF7E}" presName="parTrans" presStyleLbl="sibTrans2D1" presStyleIdx="0" presStyleCnt="5"/>
      <dgm:spPr/>
    </dgm:pt>
    <dgm:pt modelId="{FB2B156C-AF96-3E40-99DA-54E8F138FDBA}" type="pres">
      <dgm:prSet presAssocID="{6404E394-4A65-914A-B010-19620693BF7E}" presName="connectorText" presStyleLbl="sibTrans2D1" presStyleIdx="0" presStyleCnt="5"/>
      <dgm:spPr/>
    </dgm:pt>
    <dgm:pt modelId="{AE1323FA-21F9-DF42-A46F-FEAB047B3ED5}" type="pres">
      <dgm:prSet presAssocID="{7CF01DEC-61CC-184B-A745-7D83D83100E7}" presName="node" presStyleLbl="node1" presStyleIdx="0" presStyleCnt="5" custScaleX="234991" custScaleY="146460" custRadScaleRad="97305" custRadScaleInc="-963">
        <dgm:presLayoutVars>
          <dgm:bulletEnabled val="1"/>
        </dgm:presLayoutVars>
      </dgm:prSet>
      <dgm:spPr/>
    </dgm:pt>
    <dgm:pt modelId="{FFD28305-6BA2-3F4A-9E97-D9EC2CADC0D0}" type="pres">
      <dgm:prSet presAssocID="{FB745BC0-A48A-8146-952E-611E49CDFB2F}" presName="parTrans" presStyleLbl="sibTrans2D1" presStyleIdx="1" presStyleCnt="5"/>
      <dgm:spPr/>
    </dgm:pt>
    <dgm:pt modelId="{AA8CD99C-B858-3D4D-A99D-13F56F8F3077}" type="pres">
      <dgm:prSet presAssocID="{FB745BC0-A48A-8146-952E-611E49CDFB2F}" presName="connectorText" presStyleLbl="sibTrans2D1" presStyleIdx="1" presStyleCnt="5"/>
      <dgm:spPr/>
    </dgm:pt>
    <dgm:pt modelId="{2DA0C268-8F95-5B46-9500-E4F70D2BAA5B}" type="pres">
      <dgm:prSet presAssocID="{34B1E547-90EC-3340-A922-A20FF41A2AAF}" presName="node" presStyleLbl="node1" presStyleIdx="1" presStyleCnt="5" custScaleX="205497" custScaleY="152582" custRadScaleRad="118764" custRadScaleInc="1579">
        <dgm:presLayoutVars>
          <dgm:bulletEnabled val="1"/>
        </dgm:presLayoutVars>
      </dgm:prSet>
      <dgm:spPr/>
    </dgm:pt>
    <dgm:pt modelId="{6745A17A-F801-114A-A354-6CD592168CAC}" type="pres">
      <dgm:prSet presAssocID="{4BD0E886-05C6-844F-83F9-76004E7C4F23}" presName="parTrans" presStyleLbl="sibTrans2D1" presStyleIdx="2" presStyleCnt="5"/>
      <dgm:spPr/>
    </dgm:pt>
    <dgm:pt modelId="{638C642E-8C5E-AF43-9A0C-F06A2F3E77C1}" type="pres">
      <dgm:prSet presAssocID="{4BD0E886-05C6-844F-83F9-76004E7C4F23}" presName="connectorText" presStyleLbl="sibTrans2D1" presStyleIdx="2" presStyleCnt="5"/>
      <dgm:spPr/>
    </dgm:pt>
    <dgm:pt modelId="{70B0D3F9-9455-C44C-959C-AE52343FAD7E}" type="pres">
      <dgm:prSet presAssocID="{D8DBCF80-0885-014A-8CD4-DFA00BB157CF}" presName="node" presStyleLbl="node1" presStyleIdx="2" presStyleCnt="5" custScaleX="214876" custScaleY="156770" custRadScaleRad="141308" custRadScaleInc="-49127">
        <dgm:presLayoutVars>
          <dgm:bulletEnabled val="1"/>
        </dgm:presLayoutVars>
      </dgm:prSet>
      <dgm:spPr/>
    </dgm:pt>
    <dgm:pt modelId="{21BF2DB5-5935-644D-A1BC-9A1A9EF2769D}" type="pres">
      <dgm:prSet presAssocID="{E1AE8A5D-54BF-FC4F-ABD7-351368E7E7B0}" presName="parTrans" presStyleLbl="sibTrans2D1" presStyleIdx="3" presStyleCnt="5"/>
      <dgm:spPr/>
    </dgm:pt>
    <dgm:pt modelId="{5563143D-2A0E-D148-B043-76DEB4A02CF6}" type="pres">
      <dgm:prSet presAssocID="{E1AE8A5D-54BF-FC4F-ABD7-351368E7E7B0}" presName="connectorText" presStyleLbl="sibTrans2D1" presStyleIdx="3" presStyleCnt="5"/>
      <dgm:spPr/>
    </dgm:pt>
    <dgm:pt modelId="{7D76889C-8A5A-3A4B-B69A-3363A2A3CB06}" type="pres">
      <dgm:prSet presAssocID="{451C479E-1E70-A14D-881A-A54B976D79D0}" presName="node" presStyleLbl="node1" presStyleIdx="3" presStyleCnt="5" custScaleX="211396" custScaleY="155420" custRadScaleRad="143166" custRadScaleInc="56153">
        <dgm:presLayoutVars>
          <dgm:bulletEnabled val="1"/>
        </dgm:presLayoutVars>
      </dgm:prSet>
      <dgm:spPr/>
    </dgm:pt>
    <dgm:pt modelId="{C5DC6F3E-775C-B74B-8DFB-5FF2609C7A75}" type="pres">
      <dgm:prSet presAssocID="{4FEC625D-46DA-CF4B-B3AE-9F56DB04EB4A}" presName="parTrans" presStyleLbl="sibTrans2D1" presStyleIdx="4" presStyleCnt="5"/>
      <dgm:spPr/>
    </dgm:pt>
    <dgm:pt modelId="{B5352C00-EFF7-1943-A66E-27684D3224A3}" type="pres">
      <dgm:prSet presAssocID="{4FEC625D-46DA-CF4B-B3AE-9F56DB04EB4A}" presName="connectorText" presStyleLbl="sibTrans2D1" presStyleIdx="4" presStyleCnt="5"/>
      <dgm:spPr/>
    </dgm:pt>
    <dgm:pt modelId="{5E1ADC5F-B689-CC4C-B6FE-3F8598AC81E3}" type="pres">
      <dgm:prSet presAssocID="{968FD87C-2BE3-3542-8F0F-668A065F03C8}" presName="node" presStyleLbl="node1" presStyleIdx="4" presStyleCnt="5" custScaleX="209759" custScaleY="153903" custRadScaleRad="127412" custRadScaleInc="-1178">
        <dgm:presLayoutVars>
          <dgm:bulletEnabled val="1"/>
        </dgm:presLayoutVars>
      </dgm:prSet>
      <dgm:spPr/>
    </dgm:pt>
  </dgm:ptLst>
  <dgm:cxnLst>
    <dgm:cxn modelId="{F1F02902-D0BC-F941-9C81-6B7A7ECEB62F}" type="presOf" srcId="{4BD0E886-05C6-844F-83F9-76004E7C4F23}" destId="{638C642E-8C5E-AF43-9A0C-F06A2F3E77C1}" srcOrd="1" destOrd="0" presId="urn:microsoft.com/office/officeart/2005/8/layout/radial5"/>
    <dgm:cxn modelId="{EAC81F04-730A-2F41-8370-212A5AA58C89}" type="presOf" srcId="{292F3695-CCD4-F14B-BFF6-6890FCE78F6A}" destId="{48C86C4E-7B42-C047-952A-6E6A7D6DB51C}" srcOrd="0" destOrd="0" presId="urn:microsoft.com/office/officeart/2005/8/layout/radial5"/>
    <dgm:cxn modelId="{48DCB407-D59C-3C4F-8DF8-EFD192AFD226}" type="presOf" srcId="{D8DBCF80-0885-014A-8CD4-DFA00BB157CF}" destId="{70B0D3F9-9455-C44C-959C-AE52343FAD7E}" srcOrd="0" destOrd="0" presId="urn:microsoft.com/office/officeart/2005/8/layout/radial5"/>
    <dgm:cxn modelId="{6F2BEF08-F730-D248-A6C9-F5CC81DDF8B7}" type="presOf" srcId="{34B1E547-90EC-3340-A922-A20FF41A2AAF}" destId="{2DA0C268-8F95-5B46-9500-E4F70D2BAA5B}" srcOrd="0" destOrd="0" presId="urn:microsoft.com/office/officeart/2005/8/layout/radial5"/>
    <dgm:cxn modelId="{E7D92F0F-4BF2-C645-8C03-32420A9C701B}" type="presOf" srcId="{FB745BC0-A48A-8146-952E-611E49CDFB2F}" destId="{FFD28305-6BA2-3F4A-9E97-D9EC2CADC0D0}" srcOrd="0" destOrd="0" presId="urn:microsoft.com/office/officeart/2005/8/layout/radial5"/>
    <dgm:cxn modelId="{7E197913-4AFD-E747-92A5-1A02F4D9FE03}" srcId="{F37FC20C-001B-4042-8F80-17A517EE67A0}" destId="{D8DBCF80-0885-014A-8CD4-DFA00BB157CF}" srcOrd="2" destOrd="0" parTransId="{4BD0E886-05C6-844F-83F9-76004E7C4F23}" sibTransId="{0574B459-B84F-AF43-AB67-3ACB089243DA}"/>
    <dgm:cxn modelId="{5D3A0D14-886D-A242-9F0D-A98D53140CE9}" type="presOf" srcId="{E1AE8A5D-54BF-FC4F-ABD7-351368E7E7B0}" destId="{21BF2DB5-5935-644D-A1BC-9A1A9EF2769D}" srcOrd="0" destOrd="0" presId="urn:microsoft.com/office/officeart/2005/8/layout/radial5"/>
    <dgm:cxn modelId="{C3B4A931-AE69-2E4E-B42D-80B3390EF888}" type="presOf" srcId="{E1AE8A5D-54BF-FC4F-ABD7-351368E7E7B0}" destId="{5563143D-2A0E-D148-B043-76DEB4A02CF6}" srcOrd="1" destOrd="0" presId="urn:microsoft.com/office/officeart/2005/8/layout/radial5"/>
    <dgm:cxn modelId="{4BB07B33-59E5-CF4A-8DEE-C9F3E5A20C80}" type="presOf" srcId="{4FEC625D-46DA-CF4B-B3AE-9F56DB04EB4A}" destId="{B5352C00-EFF7-1943-A66E-27684D3224A3}" srcOrd="1" destOrd="0" presId="urn:microsoft.com/office/officeart/2005/8/layout/radial5"/>
    <dgm:cxn modelId="{658FBD42-71CD-5546-AB56-5BE70D43DBF4}" type="presOf" srcId="{4FEC625D-46DA-CF4B-B3AE-9F56DB04EB4A}" destId="{C5DC6F3E-775C-B74B-8DFB-5FF2609C7A75}" srcOrd="0" destOrd="0" presId="urn:microsoft.com/office/officeart/2005/8/layout/radial5"/>
    <dgm:cxn modelId="{3D32FB45-7FCA-1641-944A-9B8F2F48BA2C}" srcId="{292F3695-CCD4-F14B-BFF6-6890FCE78F6A}" destId="{F37FC20C-001B-4042-8F80-17A517EE67A0}" srcOrd="0" destOrd="0" parTransId="{404A852B-F778-EE46-85E7-0F43A9DBB5C2}" sibTransId="{D6385298-0FBE-8E4E-846F-B8C3D27D1EAB}"/>
    <dgm:cxn modelId="{F3ADBE7E-50EF-0140-8278-9901566C0CE3}" type="presOf" srcId="{968FD87C-2BE3-3542-8F0F-668A065F03C8}" destId="{5E1ADC5F-B689-CC4C-B6FE-3F8598AC81E3}" srcOrd="0" destOrd="0" presId="urn:microsoft.com/office/officeart/2005/8/layout/radial5"/>
    <dgm:cxn modelId="{F4BFC79A-D99C-7C48-81E2-86AD3CF6313D}" srcId="{F37FC20C-001B-4042-8F80-17A517EE67A0}" destId="{34B1E547-90EC-3340-A922-A20FF41A2AAF}" srcOrd="1" destOrd="0" parTransId="{FB745BC0-A48A-8146-952E-611E49CDFB2F}" sibTransId="{1B1043C1-A7FD-484B-861B-468766FD1F55}"/>
    <dgm:cxn modelId="{3B69629D-953C-1247-9D6D-B03D6B733877}" type="presOf" srcId="{7CF01DEC-61CC-184B-A745-7D83D83100E7}" destId="{AE1323FA-21F9-DF42-A46F-FEAB047B3ED5}" srcOrd="0" destOrd="0" presId="urn:microsoft.com/office/officeart/2005/8/layout/radial5"/>
    <dgm:cxn modelId="{92AC67A6-81B7-E140-8116-08DEF9E44177}" srcId="{F37FC20C-001B-4042-8F80-17A517EE67A0}" destId="{968FD87C-2BE3-3542-8F0F-668A065F03C8}" srcOrd="4" destOrd="0" parTransId="{4FEC625D-46DA-CF4B-B3AE-9F56DB04EB4A}" sibTransId="{C1E6B398-E73F-3C49-A1F0-E423B0183FC4}"/>
    <dgm:cxn modelId="{7084CEB6-EB7B-B149-A2E2-427914E9F54F}" srcId="{F37FC20C-001B-4042-8F80-17A517EE67A0}" destId="{451C479E-1E70-A14D-881A-A54B976D79D0}" srcOrd="3" destOrd="0" parTransId="{E1AE8A5D-54BF-FC4F-ABD7-351368E7E7B0}" sibTransId="{C674C42E-51A3-D841-BF98-2C98A5B1D702}"/>
    <dgm:cxn modelId="{2204CBBD-1A71-FB4E-A347-31D50FA859E5}" type="presOf" srcId="{4BD0E886-05C6-844F-83F9-76004E7C4F23}" destId="{6745A17A-F801-114A-A354-6CD592168CAC}" srcOrd="0" destOrd="0" presId="urn:microsoft.com/office/officeart/2005/8/layout/radial5"/>
    <dgm:cxn modelId="{24CDB5BF-FC05-5740-A668-81C95557E64A}" type="presOf" srcId="{FB745BC0-A48A-8146-952E-611E49CDFB2F}" destId="{AA8CD99C-B858-3D4D-A99D-13F56F8F3077}" srcOrd="1" destOrd="0" presId="urn:microsoft.com/office/officeart/2005/8/layout/radial5"/>
    <dgm:cxn modelId="{2C7FF0CC-F37B-4B46-A9AA-DF844396F552}" type="presOf" srcId="{6404E394-4A65-914A-B010-19620693BF7E}" destId="{FB2B156C-AF96-3E40-99DA-54E8F138FDBA}" srcOrd="1" destOrd="0" presId="urn:microsoft.com/office/officeart/2005/8/layout/radial5"/>
    <dgm:cxn modelId="{DD63E6CE-2A2C-6E43-B615-9670DF17D61B}" type="presOf" srcId="{F37FC20C-001B-4042-8F80-17A517EE67A0}" destId="{961FD3C5-56C5-534E-9162-89D9BA046855}" srcOrd="0" destOrd="0" presId="urn:microsoft.com/office/officeart/2005/8/layout/radial5"/>
    <dgm:cxn modelId="{66F8ADDC-3343-0848-B183-2171D4721C92}" type="presOf" srcId="{6404E394-4A65-914A-B010-19620693BF7E}" destId="{6FA0949B-43CA-AD48-98F5-82A28DFAAA36}" srcOrd="0" destOrd="0" presId="urn:microsoft.com/office/officeart/2005/8/layout/radial5"/>
    <dgm:cxn modelId="{F0E593E7-187C-DC4B-AEA5-264466FCBF65}" type="presOf" srcId="{451C479E-1E70-A14D-881A-A54B976D79D0}" destId="{7D76889C-8A5A-3A4B-B69A-3363A2A3CB06}" srcOrd="0" destOrd="0" presId="urn:microsoft.com/office/officeart/2005/8/layout/radial5"/>
    <dgm:cxn modelId="{2395DFEA-2114-FE4D-BDCC-A7F7A359A4A0}" srcId="{F37FC20C-001B-4042-8F80-17A517EE67A0}" destId="{7CF01DEC-61CC-184B-A745-7D83D83100E7}" srcOrd="0" destOrd="0" parTransId="{6404E394-4A65-914A-B010-19620693BF7E}" sibTransId="{14125ADE-3878-DB49-A6C4-B792A6E36229}"/>
    <dgm:cxn modelId="{323AD19D-161B-4B44-9B39-840B90DD4698}" type="presParOf" srcId="{48C86C4E-7B42-C047-952A-6E6A7D6DB51C}" destId="{961FD3C5-56C5-534E-9162-89D9BA046855}" srcOrd="0" destOrd="0" presId="urn:microsoft.com/office/officeart/2005/8/layout/radial5"/>
    <dgm:cxn modelId="{E84E4089-4C38-144B-A5CF-B51B1249FEF1}" type="presParOf" srcId="{48C86C4E-7B42-C047-952A-6E6A7D6DB51C}" destId="{6FA0949B-43CA-AD48-98F5-82A28DFAAA36}" srcOrd="1" destOrd="0" presId="urn:microsoft.com/office/officeart/2005/8/layout/radial5"/>
    <dgm:cxn modelId="{BB4103AA-AD44-4C43-8CA2-72E9E74BC0C8}" type="presParOf" srcId="{6FA0949B-43CA-AD48-98F5-82A28DFAAA36}" destId="{FB2B156C-AF96-3E40-99DA-54E8F138FDBA}" srcOrd="0" destOrd="0" presId="urn:microsoft.com/office/officeart/2005/8/layout/radial5"/>
    <dgm:cxn modelId="{0D49A422-BFE3-1A42-AB84-6CAAB61253D1}" type="presParOf" srcId="{48C86C4E-7B42-C047-952A-6E6A7D6DB51C}" destId="{AE1323FA-21F9-DF42-A46F-FEAB047B3ED5}" srcOrd="2" destOrd="0" presId="urn:microsoft.com/office/officeart/2005/8/layout/radial5"/>
    <dgm:cxn modelId="{A10292A6-0103-9B47-9514-ED5F927C1100}" type="presParOf" srcId="{48C86C4E-7B42-C047-952A-6E6A7D6DB51C}" destId="{FFD28305-6BA2-3F4A-9E97-D9EC2CADC0D0}" srcOrd="3" destOrd="0" presId="urn:microsoft.com/office/officeart/2005/8/layout/radial5"/>
    <dgm:cxn modelId="{185CCF25-6261-EC4B-826C-BCCEF01F52E6}" type="presParOf" srcId="{FFD28305-6BA2-3F4A-9E97-D9EC2CADC0D0}" destId="{AA8CD99C-B858-3D4D-A99D-13F56F8F3077}" srcOrd="0" destOrd="0" presId="urn:microsoft.com/office/officeart/2005/8/layout/radial5"/>
    <dgm:cxn modelId="{AB2CFE29-64DA-3949-B92E-F60A666995A2}" type="presParOf" srcId="{48C86C4E-7B42-C047-952A-6E6A7D6DB51C}" destId="{2DA0C268-8F95-5B46-9500-E4F70D2BAA5B}" srcOrd="4" destOrd="0" presId="urn:microsoft.com/office/officeart/2005/8/layout/radial5"/>
    <dgm:cxn modelId="{3DC866F7-1CFA-0942-9B8B-98DF83D99866}" type="presParOf" srcId="{48C86C4E-7B42-C047-952A-6E6A7D6DB51C}" destId="{6745A17A-F801-114A-A354-6CD592168CAC}" srcOrd="5" destOrd="0" presId="urn:microsoft.com/office/officeart/2005/8/layout/radial5"/>
    <dgm:cxn modelId="{482CEB6F-C5B8-FE47-B437-FF5012211306}" type="presParOf" srcId="{6745A17A-F801-114A-A354-6CD592168CAC}" destId="{638C642E-8C5E-AF43-9A0C-F06A2F3E77C1}" srcOrd="0" destOrd="0" presId="urn:microsoft.com/office/officeart/2005/8/layout/radial5"/>
    <dgm:cxn modelId="{F7E7ABD8-0882-9D4C-B113-B6483CB686AE}" type="presParOf" srcId="{48C86C4E-7B42-C047-952A-6E6A7D6DB51C}" destId="{70B0D3F9-9455-C44C-959C-AE52343FAD7E}" srcOrd="6" destOrd="0" presId="urn:microsoft.com/office/officeart/2005/8/layout/radial5"/>
    <dgm:cxn modelId="{99D51675-554C-5C46-9E21-0AFD03EB99D7}" type="presParOf" srcId="{48C86C4E-7B42-C047-952A-6E6A7D6DB51C}" destId="{21BF2DB5-5935-644D-A1BC-9A1A9EF2769D}" srcOrd="7" destOrd="0" presId="urn:microsoft.com/office/officeart/2005/8/layout/radial5"/>
    <dgm:cxn modelId="{1A046151-D13B-BE4C-B754-546A1A9FBDAA}" type="presParOf" srcId="{21BF2DB5-5935-644D-A1BC-9A1A9EF2769D}" destId="{5563143D-2A0E-D148-B043-76DEB4A02CF6}" srcOrd="0" destOrd="0" presId="urn:microsoft.com/office/officeart/2005/8/layout/radial5"/>
    <dgm:cxn modelId="{247F2C6E-A938-C340-948F-836DF6B1D065}" type="presParOf" srcId="{48C86C4E-7B42-C047-952A-6E6A7D6DB51C}" destId="{7D76889C-8A5A-3A4B-B69A-3363A2A3CB06}" srcOrd="8" destOrd="0" presId="urn:microsoft.com/office/officeart/2005/8/layout/radial5"/>
    <dgm:cxn modelId="{26634BE3-F1C1-344B-ACE0-F195566C6A09}" type="presParOf" srcId="{48C86C4E-7B42-C047-952A-6E6A7D6DB51C}" destId="{C5DC6F3E-775C-B74B-8DFB-5FF2609C7A75}" srcOrd="9" destOrd="0" presId="urn:microsoft.com/office/officeart/2005/8/layout/radial5"/>
    <dgm:cxn modelId="{0E436011-4CF3-B44B-BE95-640DD1654DCF}" type="presParOf" srcId="{C5DC6F3E-775C-B74B-8DFB-5FF2609C7A75}" destId="{B5352C00-EFF7-1943-A66E-27684D3224A3}" srcOrd="0" destOrd="0" presId="urn:microsoft.com/office/officeart/2005/8/layout/radial5"/>
    <dgm:cxn modelId="{52EF5B51-9192-3D40-A60E-5543FA43D7B4}" type="presParOf" srcId="{48C86C4E-7B42-C047-952A-6E6A7D6DB51C}" destId="{5E1ADC5F-B689-CC4C-B6FE-3F8598AC81E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FD3C5-56C5-534E-9162-89D9BA046855}">
      <dsp:nvSpPr>
        <dsp:cNvPr id="0" name=""/>
        <dsp:cNvSpPr/>
      </dsp:nvSpPr>
      <dsp:spPr>
        <a:xfrm>
          <a:off x="2318689" y="1707953"/>
          <a:ext cx="1072415" cy="10724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800" b="1" kern="1200" dirty="0"/>
        </a:p>
      </dsp:txBody>
      <dsp:txXfrm>
        <a:off x="2475741" y="1865005"/>
        <a:ext cx="758311" cy="758311"/>
      </dsp:txXfrm>
    </dsp:sp>
    <dsp:sp modelId="{6FA0949B-43CA-AD48-98F5-82A28DFAAA36}">
      <dsp:nvSpPr>
        <dsp:cNvPr id="0" name=""/>
        <dsp:cNvSpPr/>
      </dsp:nvSpPr>
      <dsp:spPr>
        <a:xfrm rot="16268598">
          <a:off x="2770829" y="1345770"/>
          <a:ext cx="196717" cy="364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2799748" y="1448196"/>
        <a:ext cx="137702" cy="218773"/>
      </dsp:txXfrm>
    </dsp:sp>
    <dsp:sp modelId="{AE1323FA-21F9-DF42-A46F-FEAB047B3ED5}">
      <dsp:nvSpPr>
        <dsp:cNvPr id="0" name=""/>
        <dsp:cNvSpPr/>
      </dsp:nvSpPr>
      <dsp:spPr>
        <a:xfrm>
          <a:off x="1628633" y="-233629"/>
          <a:ext cx="2520080" cy="15706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2021 až 2023</a:t>
          </a:r>
        </a:p>
      </dsp:txBody>
      <dsp:txXfrm>
        <a:off x="1997690" y="-3611"/>
        <a:ext cx="1781966" cy="1110623"/>
      </dsp:txXfrm>
    </dsp:sp>
    <dsp:sp modelId="{FFD28305-6BA2-3F4A-9E97-D9EC2CADC0D0}">
      <dsp:nvSpPr>
        <dsp:cNvPr id="0" name=""/>
        <dsp:cNvSpPr/>
      </dsp:nvSpPr>
      <dsp:spPr>
        <a:xfrm rot="20175681">
          <a:off x="3405117" y="1781209"/>
          <a:ext cx="175854" cy="364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3407349" y="1864752"/>
        <a:ext cx="123098" cy="218773"/>
      </dsp:txXfrm>
    </dsp:sp>
    <dsp:sp modelId="{2DA0C268-8F95-5B46-9500-E4F70D2BAA5B}">
      <dsp:nvSpPr>
        <dsp:cNvPr id="0" name=""/>
        <dsp:cNvSpPr/>
      </dsp:nvSpPr>
      <dsp:spPr>
        <a:xfrm>
          <a:off x="3495648" y="659635"/>
          <a:ext cx="2203781" cy="16363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Kazuistická setkání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 dirty="0">
              <a:latin typeface="Verdana" panose="020B0604030504040204" pitchFamily="34" charset="0"/>
              <a:ea typeface="Verdana" panose="020B0604030504040204" pitchFamily="34" charset="0"/>
            </a:rPr>
            <a:t>(SVP, klinická </a:t>
          </a:r>
          <a:r>
            <a:rPr lang="cs-CZ" sz="105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ps</a:t>
          </a:r>
          <a:r>
            <a:rPr lang="cs-CZ" sz="1050" b="1" kern="1200" dirty="0">
              <a:latin typeface="Verdana" panose="020B0604030504040204" pitchFamily="34" charset="0"/>
              <a:ea typeface="Verdana" panose="020B0604030504040204" pitchFamily="34" charset="0"/>
            </a:rPr>
            <a:t>.) </a:t>
          </a:r>
          <a:endParaRPr lang="cs-CZ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818384" y="899267"/>
        <a:ext cx="1558309" cy="1157049"/>
      </dsp:txXfrm>
    </dsp:sp>
    <dsp:sp modelId="{6745A17A-F801-114A-A354-6CD592168CAC}">
      <dsp:nvSpPr>
        <dsp:cNvPr id="0" name=""/>
        <dsp:cNvSpPr/>
      </dsp:nvSpPr>
      <dsp:spPr>
        <a:xfrm rot="1755958">
          <a:off x="3389614" y="2424391"/>
          <a:ext cx="224447" cy="364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3393911" y="2480856"/>
        <a:ext cx="157113" cy="218773"/>
      </dsp:txXfrm>
    </dsp:sp>
    <dsp:sp modelId="{70B0D3F9-9455-C44C-959C-AE52343FAD7E}">
      <dsp:nvSpPr>
        <dsp:cNvPr id="0" name=""/>
        <dsp:cNvSpPr/>
      </dsp:nvSpPr>
      <dsp:spPr>
        <a:xfrm>
          <a:off x="3453660" y="2384765"/>
          <a:ext cx="2304363" cy="16812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Webináře</a:t>
          </a:r>
          <a:endParaRPr lang="cs-CZ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791126" y="2630975"/>
        <a:ext cx="1629431" cy="1188806"/>
      </dsp:txXfrm>
    </dsp:sp>
    <dsp:sp modelId="{21BF2DB5-5935-644D-A1BC-9A1A9EF2769D}">
      <dsp:nvSpPr>
        <dsp:cNvPr id="0" name=""/>
        <dsp:cNvSpPr/>
      </dsp:nvSpPr>
      <dsp:spPr>
        <a:xfrm rot="9048285">
          <a:off x="2110158" y="2418481"/>
          <a:ext cx="212997" cy="364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 rot="10800000">
        <a:off x="2169998" y="2475820"/>
        <a:ext cx="149098" cy="218773"/>
      </dsp:txXfrm>
    </dsp:sp>
    <dsp:sp modelId="{7D76889C-8A5A-3A4B-B69A-3363A2A3CB06}">
      <dsp:nvSpPr>
        <dsp:cNvPr id="0" name=""/>
        <dsp:cNvSpPr/>
      </dsp:nvSpPr>
      <dsp:spPr>
        <a:xfrm>
          <a:off x="0" y="2372644"/>
          <a:ext cx="2267043" cy="16667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Metodická příručka</a:t>
          </a:r>
        </a:p>
      </dsp:txBody>
      <dsp:txXfrm>
        <a:off x="332001" y="2616734"/>
        <a:ext cx="1603041" cy="1178568"/>
      </dsp:txXfrm>
    </dsp:sp>
    <dsp:sp modelId="{C5DC6F3E-775C-B74B-8DFB-5FF2609C7A75}">
      <dsp:nvSpPr>
        <dsp:cNvPr id="0" name=""/>
        <dsp:cNvSpPr/>
      </dsp:nvSpPr>
      <dsp:spPr>
        <a:xfrm rot="12304970">
          <a:off x="2138864" y="1767275"/>
          <a:ext cx="173383" cy="364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 rot="10800000">
        <a:off x="2188426" y="1851224"/>
        <a:ext cx="121368" cy="218773"/>
      </dsp:txXfrm>
    </dsp:sp>
    <dsp:sp modelId="{5E1ADC5F-B689-CC4C-B6FE-3F8598AC81E3}">
      <dsp:nvSpPr>
        <dsp:cNvPr id="0" name=""/>
        <dsp:cNvSpPr/>
      </dsp:nvSpPr>
      <dsp:spPr>
        <a:xfrm>
          <a:off x="0" y="609090"/>
          <a:ext cx="2249488" cy="16504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Školení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(https://</a:t>
          </a:r>
          <a:r>
            <a:rPr lang="cs-CZ" sz="10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www.youtube.com</a:t>
          </a:r>
          <a:r>
            <a:rPr lang="cs-CZ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/</a:t>
          </a:r>
          <a:r>
            <a:rPr lang="cs-CZ" sz="10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watch?v</a:t>
          </a:r>
          <a:r>
            <a:rPr lang="cs-CZ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=VZkkCYP4ISE)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Workshopy</a:t>
          </a:r>
        </a:p>
      </dsp:txBody>
      <dsp:txXfrm>
        <a:off x="329430" y="850797"/>
        <a:ext cx="1590628" cy="1167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57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84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333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432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93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239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03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36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65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6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92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61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273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1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09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esehnuti.cz/tag/sexisticke-prasatecko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nepornu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sehnuti.cz/tag/zenska-prava-jsou-lidska-prava/" TargetMode="External"/><Relationship Id="rId5" Type="http://schemas.openxmlformats.org/officeDocument/2006/relationships/hyperlink" Target="https://konsent.cz/pro-vyucujici/" TargetMode="External"/><Relationship Id="rId4" Type="http://schemas.openxmlformats.org/officeDocument/2006/relationships/hyperlink" Target="https://julesajim.cz/prace_se_trido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ealtheducation.org.nz/wp-content/uploads/2018/11/1-nzhea_policy-considerations-for-teaching-and-learning-about-pornography-in-the-nzc_oct_2018.pdf" TargetMode="External"/><Relationship Id="rId5" Type="http://schemas.openxmlformats.org/officeDocument/2006/relationships/hyperlink" Target="https://www.schools.utah.gov/file/8098342a-4d4b-48d2-b96f-108a47116729" TargetMode="External"/><Relationship Id="rId4" Type="http://schemas.openxmlformats.org/officeDocument/2006/relationships/hyperlink" Target="https://www.addictology.cz/wp-content/uploads/2018/10/vondrackova-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olga.kucerova@pedf.cuni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sv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uni.futurebooks.cz/kategorie/ika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7750" y="1565200"/>
            <a:ext cx="65784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Klíčová aktivita projektu: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2.1 – Kyberšikana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490437-945B-4F53-837A-B9FFC0643844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66928A7-0AF0-611F-1916-694937ED78FC}"/>
              </a:ext>
            </a:extLst>
          </p:cNvPr>
          <p:cNvSpPr/>
          <p:nvPr/>
        </p:nvSpPr>
        <p:spPr>
          <a:xfrm>
            <a:off x="6896150" y="4788276"/>
            <a:ext cx="2142643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FFFFF"/>
              </a:buClr>
              <a:buSzPts val="1300"/>
            </a:pPr>
            <a:r>
              <a:rPr lang="cs-CZ" sz="1000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Olga Kučerová</a:t>
            </a:r>
          </a:p>
        </p:txBody>
      </p:sp>
    </p:spTree>
    <p:extLst>
      <p:ext uri="{BB962C8B-B14F-4D97-AF65-F5344CB8AC3E}">
        <p14:creationId xmlns:p14="http://schemas.microsoft.com/office/powerpoint/2010/main" val="15985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872085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 err="1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Pornografie_téma</a:t>
            </a: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pro školu?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378948"/>
            <a:ext cx="8474522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Autorka: doc. Irena </a:t>
            </a:r>
            <a:r>
              <a:rPr lang="cs-CZ" sz="2000" dirty="0" err="1">
                <a:latin typeface="Verdana"/>
                <a:ea typeface="Verdana"/>
                <a:cs typeface="Verdana"/>
                <a:sym typeface="Verdana"/>
              </a:rPr>
              <a:t>Smetáčková</a:t>
            </a:r>
            <a:endParaRPr lang="cs-CZ" sz="20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Teoretická východiska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současné době se děti a dospívající neúměrně setkávají s pornografickými obsahy nejčastěji na internetu. Některé odborné odhady uvádí, že až 2/3 obsahů na internetu spadají do kategorie pornografie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Verdana"/>
              </a:rPr>
              <a:t>Motivace k vyhledávání pornografického obsahu: experimentování, sociální tlak, touha porozumění zažívaným změnám, vyhledávání vzrušení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Verdana"/>
              </a:rPr>
              <a:t>Jak ochránit dítě před expozicí pornografického obsahu: kontroly a blokace internetu, výchovné intervence: ukazují pornografii jako nevhodnou – vyvolávání strachu – pozor vede to k tabuizaci tématu sexuality, pomoci dítěti zpracovat toto téma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87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893355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 err="1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Pornografie_téma</a:t>
            </a: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pro školu?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400217"/>
            <a:ext cx="8049600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Verdana"/>
              </a:rPr>
              <a:t>WHO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Sexualita je důležitou oblastí v osobnosti člověka, díky které můžeme zvyšovat náš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well-being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Je nutné znát své potřeby a být schopný/á je komunikovat druhým;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Díky tomu je možné navazovat autentické vztahy, v kterých uspokojujeme své potřeby i potřeby partnera/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Pornografie může být „</a:t>
            </a:r>
            <a:r>
              <a:rPr lang="cs-CZ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dobrý sluha, ale zlý pán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 Aby to bylo možné, je třeba uplatňovat při výuce několik základních principů: 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emoralizovat; Vycházet z variability žákovské motivace při expozici pornografických obsahů;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Nedemonizovat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pornografii, ani sex; Zastávat pozici „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sex“.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45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886262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 err="1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Pornografie_téma</a:t>
            </a: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pro školu?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577422"/>
            <a:ext cx="8049600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Aktivita do třídy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cs-CZ" sz="1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cs-CZ" sz="5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>
              <a:lnSpc>
                <a:spcPts val="1400"/>
              </a:lnSpc>
            </a:pPr>
            <a:r>
              <a:rPr lang="cs-CZ" sz="2400" dirty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Sexistické reklamy</a:t>
            </a:r>
            <a:r>
              <a:rPr lang="cs-CZ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cs-CZ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Cíl:</a:t>
            </a:r>
            <a:r>
              <a:rPr lang="cs-CZ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Zavést označení sexistická reklama, uvažovat o vlivu reklamy na naše představy o vztazích a sexualitě; přemýšlet o přijatelném zobrazování sexualizovaných obsahů ve veřejné sféře.</a:t>
            </a:r>
          </a:p>
          <a:p>
            <a:pPr>
              <a:lnSpc>
                <a:spcPts val="1400"/>
              </a:lnSpc>
            </a:pPr>
            <a:endParaRPr lang="cs-CZ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Doporučení věkové kategorie</a:t>
            </a:r>
            <a:r>
              <a:rPr lang="cs-CZ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2. stupeň ZŠ, SŠ</a:t>
            </a:r>
          </a:p>
          <a:p>
            <a:pPr>
              <a:lnSpc>
                <a:spcPts val="1400"/>
              </a:lnSpc>
            </a:pPr>
            <a:r>
              <a:rPr lang="cs-CZ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Uspořádání třídy:</a:t>
            </a:r>
            <a:r>
              <a:rPr lang="cs-CZ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běžné uspořádání vhodné pro skupinovou práci</a:t>
            </a:r>
          </a:p>
          <a:p>
            <a:pPr>
              <a:lnSpc>
                <a:spcPts val="1400"/>
              </a:lnSpc>
            </a:pPr>
            <a:r>
              <a:rPr lang="cs-CZ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Časová dotace:</a:t>
            </a:r>
            <a:r>
              <a:rPr lang="cs-CZ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30 minut</a:t>
            </a:r>
          </a:p>
          <a:p>
            <a:pPr>
              <a:lnSpc>
                <a:spcPts val="14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69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872086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 err="1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Pornografie_téma</a:t>
            </a: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pro školu?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5" y="1336421"/>
            <a:ext cx="8531170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ts val="1400"/>
              </a:lnSpc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Pomůcky/materiály: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s příklady sexistických reklam nebo přímo vstup na webové stránky</a:t>
            </a:r>
          </a:p>
          <a:p>
            <a:pPr>
              <a:lnSpc>
                <a:spcPts val="14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342900" lvl="0" indent="-342900">
              <a:lnSpc>
                <a:spcPts val="14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Studujícím za domácí úkol zadáme, aby si prohlédli webovou stránku soutěže Sexistické prasátečko (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https://nesehnuti.cz/tag/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sexisticke-prasatecko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Jaké reklamy je zaujaly? </a:t>
            </a:r>
          </a:p>
          <a:p>
            <a:pPr marL="342900" lvl="0" indent="-342900">
              <a:lnSpc>
                <a:spcPts val="1400"/>
              </a:lnSpc>
              <a:buFont typeface="Calibri" panose="020F0502020204030204" pitchFamily="34" charset="0"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výuce vytvoříme menší skupiny. V případě tříd s vyšší nejistotou až studem je vhodné tvořit odděleně skupiny dívek a chlapců. Skupinám zadáme za úkol, aby sdílely své dojmy z prohlédnutých reklam a zamyslely se nad tím, jak by se cítily, kdyby se s danými reklamami setkávaly ve veřejném prostoru (např.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bilboard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vedle školy). Je pravděpodobné, že skupiny budou referovat o typech reklam, jako jsou následující: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Verdana"/>
            </a:endParaRPr>
          </a:p>
          <a:p>
            <a:pPr>
              <a:lnSpc>
                <a:spcPts val="14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619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822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 err="1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Pornografie_téma</a:t>
            </a: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pro školu?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386570"/>
            <a:ext cx="8655648" cy="302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Organizace:</a:t>
            </a:r>
          </a:p>
          <a:p>
            <a:endParaRPr lang="cs-CZ" sz="5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JULES a JIM	- </a:t>
            </a:r>
            <a:r>
              <a:rPr lang="cs-CZ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https://julesajim.cz/prace_se_tridou/</a:t>
            </a:r>
            <a:endParaRPr lang="cs-CZ" sz="500" u="sng" dirty="0">
              <a:solidFill>
                <a:srgbClr val="0563C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KONSENT 	- semináře, nabídka akcí pro školy, příručka pro vyučující</a:t>
            </a:r>
          </a:p>
          <a:p>
            <a:pPr>
              <a:spcAft>
                <a:spcPts val="800"/>
              </a:spcAft>
            </a:pPr>
            <a:r>
              <a:rPr lang="cs-CZ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- </a:t>
            </a:r>
            <a:r>
              <a:rPr lang="cs-CZ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5"/>
              </a:rPr>
              <a:t>https://konsent.cz/pro-vyucujici/</a:t>
            </a:r>
            <a:r>
              <a:rPr lang="cs-CZ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NESEHNUTÍ	- semináře, nabídka akcí pro školy na téma sexuality a genderu, 		  příručky</a:t>
            </a:r>
          </a:p>
          <a:p>
            <a:pPr>
              <a:spcAft>
                <a:spcPts val="800"/>
              </a:spcAft>
            </a:pPr>
            <a:r>
              <a:rPr lang="cs-CZ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- </a:t>
            </a:r>
            <a:r>
              <a:rPr lang="cs-CZ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6"/>
              </a:rPr>
              <a:t>https://nesehnuti.cz/tag/zenska-prava-jsou-lidska-prava/</a:t>
            </a:r>
            <a:r>
              <a:rPr lang="cs-CZ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NePORNU</a:t>
            </a:r>
            <a:r>
              <a:rPr lang="cs-CZ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- </a:t>
            </a:r>
            <a:r>
              <a:rPr lang="cs-CZ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7"/>
              </a:rPr>
              <a:t>https://nepornu.cz</a:t>
            </a:r>
            <a:endParaRPr lang="cs-CZ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67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950058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Použitá literatura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5" y="1636909"/>
            <a:ext cx="8531169" cy="283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Kučerová, O. et al. (2023).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Digitální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sítě_jak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s nimi a o nich učit.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Praha.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Futurebooks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Vondráčková, P., &amp; Ševčíková, A. (2016).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Nadměrné užívání internetu pro sexuální účely: případová studie.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https://www.addictology.cz/wp-content/uploads/2018/10/vondrackova-1.pdf</a:t>
            </a:r>
            <a:endParaRPr lang="cs-CZ" u="sng" dirty="0">
              <a:solidFill>
                <a:srgbClr val="0563C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5"/>
              </a:rPr>
              <a:t>https://www.schools.utah.gov/file/8098342a-4d4b-48d2-b96f-108a47116729</a:t>
            </a:r>
            <a:r>
              <a:rPr lang="cs-CZ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ts val="14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6"/>
              </a:rPr>
              <a:t>https://healtheducation.org.nz/wp-content/uploads/2018/11/1-nzhea_policy-considerations-for-teaching-and-learning-about-pornography-in-the-nzc_oct_2018.pdf</a:t>
            </a:r>
            <a:endParaRPr lang="cs-CZ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cs-CZ" sz="16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92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Základní info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201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 dirty="0">
                <a:latin typeface="Verdana"/>
                <a:ea typeface="Verdana"/>
                <a:cs typeface="Verdana"/>
                <a:sym typeface="Verdana"/>
              </a:rPr>
              <a:t>Realizátor: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Pedagogická fakulta - Univerzity Karlovy</a:t>
            </a: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Katedra psychologie </a:t>
            </a:r>
            <a:r>
              <a:rPr lang="cs-CZ" sz="1700" b="1" i="1" dirty="0" err="1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PedF</a:t>
            </a:r>
            <a:r>
              <a:rPr lang="cs-CZ" sz="1700" b="1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UK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 i="1" dirty="0">
                <a:latin typeface="Verdana"/>
                <a:ea typeface="Verdana"/>
                <a:cs typeface="Verdana"/>
                <a:sym typeface="Verdana"/>
              </a:rPr>
              <a:t>Hl. 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lang="cs" sz="1700" b="1" i="1" dirty="0">
                <a:latin typeface="Verdana"/>
                <a:ea typeface="Verdana"/>
                <a:cs typeface="Verdana"/>
                <a:sym typeface="Verdana"/>
              </a:rPr>
              <a:t>ontakt: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olga.kucerova@pedf.cuni.cz</a:t>
            </a:r>
            <a:r>
              <a:rPr lang="cs-CZ" sz="17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/ +420 739 437 207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výzkumná pracovnice a realizátorka iKAP2 UK PedF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43BFB6-C497-4109-A20E-A0E5D1B37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F93D90A-70E7-4B17-829F-04C3C1C3AB43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4127AF-0865-9343-BD9D-12BF427B4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642" y="2236106"/>
            <a:ext cx="1329528" cy="13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Cíle aktivity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17581" y="1588779"/>
            <a:ext cx="804960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Cílem aktivity je dlouhodobě a kontinuálně vzdělávat a podporovat pracovníky školních poradenských pracovišť a pedagogů v oblasti </a:t>
            </a:r>
            <a:r>
              <a:rPr lang="cs-CZ" sz="1700" b="1" dirty="0">
                <a:latin typeface="Verdana"/>
                <a:ea typeface="Verdana"/>
                <a:cs typeface="Verdana"/>
                <a:sym typeface="Verdana"/>
              </a:rPr>
              <a:t>bezpečného chování na sítích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latin typeface="Verdana"/>
                <a:ea typeface="Verdana"/>
                <a:cs typeface="Verdana"/>
                <a:sym typeface="Verdana"/>
              </a:rPr>
              <a:t>Naplnění cíle je realizováno ucelenou a provázanou nabídkou podpory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odborníků, kteří se věnují oblasti prevence na školách.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Navázání spolupráce s </a:t>
            </a:r>
            <a:r>
              <a:rPr lang="cs-CZ" sz="1700" dirty="0" err="1">
                <a:latin typeface="Verdana"/>
                <a:ea typeface="Verdana"/>
                <a:cs typeface="Verdana"/>
                <a:sym typeface="Verdana"/>
              </a:rPr>
              <a:t>PedF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UK, e-</a:t>
            </a:r>
            <a:r>
              <a:rPr lang="cs-CZ" sz="1700" dirty="0" err="1">
                <a:latin typeface="Verdana"/>
                <a:ea typeface="Verdana"/>
                <a:cs typeface="Verdana"/>
                <a:sym typeface="Verdana"/>
              </a:rPr>
              <a:t>bezpeci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, Linka bezpečí, Klinika adiktologie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699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9848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Kolik procent žáků/pedagogů se setkalo s kyberšikanou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83074" y="2222605"/>
            <a:ext cx="8203725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latin typeface="Verdana"/>
                <a:ea typeface="Verdana"/>
                <a:cs typeface="Verdana"/>
                <a:sym typeface="Verdana"/>
              </a:rPr>
              <a:t>45,81 %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latin typeface="Verdana"/>
                <a:ea typeface="Verdana"/>
                <a:cs typeface="Verdana"/>
                <a:sym typeface="Verdana"/>
              </a:rPr>
              <a:t>21,73 %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cs-CZ" sz="2000" dirty="0" err="1">
                <a:latin typeface="Verdana"/>
                <a:ea typeface="Verdana"/>
                <a:cs typeface="Verdana"/>
                <a:sym typeface="Verdana"/>
              </a:rPr>
              <a:t>eBezpeci</a:t>
            </a: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)</a:t>
            </a:r>
            <a:endParaRPr lang="cs-CZ" sz="4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883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16912" y="1295705"/>
            <a:ext cx="2810751" cy="9848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Ucelená nabídka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43BFB6-C497-4109-A20E-A0E5D1B3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F93D90A-70E7-4B17-829F-04C3C1C3AB43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63EBD84-09CF-F940-BA2D-FA177DB74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52402"/>
              </p:ext>
            </p:extLst>
          </p:nvPr>
        </p:nvGraphicFramePr>
        <p:xfrm>
          <a:off x="3127663" y="900600"/>
          <a:ext cx="5772161" cy="379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Grafický objekt 4" descr="Symbol zvednutého palce se souvislou výplní">
            <a:extLst>
              <a:ext uri="{FF2B5EF4-FFF2-40B4-BE49-F238E27FC236}">
                <a16:creationId xmlns:a16="http://schemas.microsoft.com/office/drawing/2014/main" id="{3AC27E7F-F616-394E-9E01-11EB0DD6E0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40593" y="2796550"/>
            <a:ext cx="675419" cy="6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30368" y="1063469"/>
            <a:ext cx="8141376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Digitální média – jak s nimi a o nich učit 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</a:t>
            </a:r>
            <a:endParaRPr lang="cs-CZ"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9DAD29-770D-4495-B029-B8925A1B7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9922714-CB83-4762-BB9F-B70116198649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4CD4FD-679D-4543-CC67-58D3A672D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349" y="2156384"/>
            <a:ext cx="4620471" cy="255771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6056EFB-C5F3-CCB2-0AC4-97E1510DA2A3}"/>
              </a:ext>
            </a:extLst>
          </p:cNvPr>
          <p:cNvSpPr txBox="1"/>
          <p:nvPr/>
        </p:nvSpPr>
        <p:spPr>
          <a:xfrm>
            <a:off x="202016" y="3154560"/>
            <a:ext cx="4016949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5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https://cuni.futurebooks.cz/kategorie/ikap</a:t>
            </a:r>
            <a:endParaRPr lang="cs-CZ" sz="115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15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¨</a:t>
            </a:r>
          </a:p>
          <a:p>
            <a:endParaRPr lang="cs-CZ" sz="115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15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</a:t>
            </a:r>
            <a:r>
              <a:rPr lang="cs-CZ" sz="115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cuni.futurebooks.cz</a:t>
            </a:r>
            <a:r>
              <a:rPr lang="cs-CZ" sz="115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/detail-knihy/</a:t>
            </a:r>
            <a:r>
              <a:rPr lang="cs-CZ" sz="115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digitalni</a:t>
            </a:r>
            <a:r>
              <a:rPr lang="cs-CZ" sz="115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-media-jak-s-nimi-a-o-nich-</a:t>
            </a:r>
            <a:r>
              <a:rPr lang="cs-CZ" sz="115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ucit</a:t>
            </a:r>
            <a:r>
              <a:rPr lang="cs-CZ" sz="115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14D5A3-A89F-DF44-B416-017FC22B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" y="1679037"/>
            <a:ext cx="1990874" cy="8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Digitální sítě: jak s nimi (a o nich) učit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5" y="1671995"/>
            <a:ext cx="8531170" cy="300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Socializace pod vlivem sociálních sítí.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1900" dirty="0" err="1">
                <a:latin typeface="Verdana"/>
                <a:ea typeface="Verdana"/>
                <a:cs typeface="Verdana"/>
                <a:sym typeface="Verdana"/>
              </a:rPr>
              <a:t>Pornografie_téma</a:t>
            </a: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, které patří do škol?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Sebeprezentace na sítích?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Užívání </a:t>
            </a:r>
            <a:r>
              <a:rPr lang="cs-CZ" sz="1900" dirty="0" err="1">
                <a:latin typeface="Verdana"/>
                <a:ea typeface="Verdana"/>
                <a:cs typeface="Verdana"/>
                <a:sym typeface="Verdana"/>
              </a:rPr>
              <a:t>obrazovek_kolik</a:t>
            </a: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 hodin na mobilu je normální?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Zprostředkované </a:t>
            </a:r>
            <a:r>
              <a:rPr lang="cs-CZ" sz="1900" dirty="0" err="1">
                <a:latin typeface="Verdana"/>
                <a:ea typeface="Verdana"/>
                <a:cs typeface="Verdana"/>
                <a:sym typeface="Verdana"/>
              </a:rPr>
              <a:t>učení_cesta</a:t>
            </a: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 ke kritickému myšlení.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Práce se třídou v kontextu sociálních sítí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Specifika komunikace rodina škola v kontextu kyberprostoru.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5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Další témata…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728699"/>
            <a:ext cx="80496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SVP – jak nám mohou pomoci v prevenci?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OSPOD _ spolupráce mezi školou a OSPOD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LGBT problematika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AI a jeho využití ve školách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040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Jak s příručkou pracovat?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Teoretická východiska – z čeho můžeme vycházet?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Představení aktivity, kterou lze použít při práci se třídou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Kazuistika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5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Doporučené webové stránky a literatura, kterou lze použít při práci s dětmi</a:t>
            </a:r>
          </a:p>
          <a:p>
            <a:pPr lvl="1"/>
            <a:endParaRPr lang="cs-CZ"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327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1116</Words>
  <Application>Microsoft Office PowerPoint</Application>
  <PresentationFormat>Předvádění na obrazovce (16:9)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Igor Cerveny</dc:creator>
  <cp:lastModifiedBy>Igor Cerveny</cp:lastModifiedBy>
  <cp:revision>79</cp:revision>
  <dcterms:modified xsi:type="dcterms:W3CDTF">2023-11-11T13:42:25Z</dcterms:modified>
</cp:coreProperties>
</file>