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552" r:id="rId2"/>
    <p:sldId id="553" r:id="rId3"/>
    <p:sldId id="554" r:id="rId4"/>
    <p:sldId id="571" r:id="rId5"/>
    <p:sldId id="572" r:id="rId6"/>
    <p:sldId id="573" r:id="rId7"/>
    <p:sldId id="574" r:id="rId8"/>
    <p:sldId id="575" r:id="rId9"/>
    <p:sldId id="576" r:id="rId10"/>
    <p:sldId id="577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3AA"/>
    <a:srgbClr val="93BF44"/>
    <a:srgbClr val="7E7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0526" autoAdjust="0"/>
  </p:normalViewPr>
  <p:slideViewPr>
    <p:cSldViewPr snapToGrid="0">
      <p:cViewPr varScale="1">
        <p:scale>
          <a:sx n="136" d="100"/>
          <a:sy n="136" d="100"/>
        </p:scale>
        <p:origin x="91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994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8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657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921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133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84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21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zuzana.svobodova@pedf.cuni.cz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hyperlink" Target="https://drive.google.com/drive/folders/18hebJ5178azrA0vP-IVVCZmGCdaYxJYA?usp=shari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976775"/>
            <a:ext cx="9144000" cy="3424500"/>
          </a:xfrm>
          <a:prstGeom prst="rect">
            <a:avLst/>
          </a:prstGeom>
          <a:solidFill>
            <a:srgbClr val="1D23A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317750" y="1565200"/>
            <a:ext cx="65784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Klíčová aktivita projektu: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4.1 – Ředitelská akademie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6C91D4-6A3C-4813-AF68-E81675FDD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D490437-945B-4F53-837A-B9FFC0643844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300"/>
            </a:pPr>
            <a:r>
              <a:rPr lang="cs-CZ" sz="1000" b="1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lang="cs-CZ" sz="1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CZ.02.3.68/0.0/0.0/19_078/0021106</a:t>
            </a:r>
            <a:endParaRPr lang="cs-CZ" sz="1000" b="1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66928A7-0AF0-611F-1916-694937ED78FC}"/>
              </a:ext>
            </a:extLst>
          </p:cNvPr>
          <p:cNvSpPr/>
          <p:nvPr/>
        </p:nvSpPr>
        <p:spPr>
          <a:xfrm>
            <a:off x="6896150" y="4788276"/>
            <a:ext cx="214264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  <a:buSzPts val="1300"/>
            </a:pPr>
            <a:r>
              <a:rPr lang="cs-CZ" sz="10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Zuzana Svobodová</a:t>
            </a:r>
          </a:p>
        </p:txBody>
      </p:sp>
    </p:spTree>
    <p:extLst>
      <p:ext uri="{BB962C8B-B14F-4D97-AF65-F5344CB8AC3E}">
        <p14:creationId xmlns:p14="http://schemas.microsoft.com/office/powerpoint/2010/main" val="25290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Dílčí cíl: reflektivní setkání a webináře</a:t>
            </a:r>
            <a:endParaRPr sz="2600" b="1" dirty="0">
              <a:solidFill>
                <a:srgbClr val="1D23A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223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Aktuální potřeby vedoucích pracovníků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cs-CZ" sz="2400" kern="100" dirty="0">
              <a:effectLst/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kern="100" dirty="0">
                <a:effectLst/>
                <a:latin typeface="Verdana"/>
                <a:ea typeface="Verdana"/>
                <a:cs typeface="Verdana"/>
                <a:sym typeface="Verdana"/>
              </a:rPr>
              <a:t>Celkem 5 webinářů dle aktuálních potřeb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cs-CZ" sz="2400" kern="100" dirty="0">
              <a:effectLst/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kern="100" dirty="0">
                <a:latin typeface="Verdana"/>
                <a:ea typeface="Verdana"/>
                <a:cs typeface="Verdana"/>
                <a:sym typeface="Verdana"/>
              </a:rPr>
              <a:t>Další webináře jako doplněk funkčního studia, </a:t>
            </a:r>
            <a:r>
              <a:rPr lang="cs-CZ" sz="1700" kern="100" dirty="0" err="1">
                <a:latin typeface="Verdana"/>
                <a:ea typeface="Verdana"/>
                <a:cs typeface="Verdana"/>
                <a:sym typeface="Verdana"/>
              </a:rPr>
              <a:t>mentorinku</a:t>
            </a:r>
            <a:r>
              <a:rPr lang="cs-CZ" sz="1700" kern="100" dirty="0"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cs-CZ" sz="1700" kern="100" dirty="0" err="1">
                <a:latin typeface="Verdana"/>
                <a:ea typeface="Verdana"/>
                <a:cs typeface="Verdana"/>
                <a:sym typeface="Verdana"/>
              </a:rPr>
              <a:t>benchlearningu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5ACFDB-689E-40CD-8BFA-694BFDD39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41BCEE-875F-4B22-8D86-FE30DEEC5F3B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300"/>
            </a:pPr>
            <a:r>
              <a:rPr lang="cs-CZ" sz="1000" b="1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lang="cs-CZ" sz="1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CZ.02.3.68/0.0/0.0/19_078/0021106</a:t>
            </a:r>
            <a:endParaRPr lang="cs-CZ" sz="1000" b="1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4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Základní info</a:t>
            </a:r>
            <a:endParaRPr sz="2600" b="1" dirty="0">
              <a:solidFill>
                <a:srgbClr val="1D23A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latin typeface="Verdana"/>
                <a:ea typeface="Verdana"/>
                <a:cs typeface="Verdana"/>
                <a:sym typeface="Verdana"/>
              </a:rPr>
              <a:t>Realizátor: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Pedagogická fakulta - Univerzity Karlovy</a:t>
            </a:r>
            <a:endParaRPr lang="cs" sz="17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b="1" i="1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Katedra andragogiky a managementu vzdělávání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" sz="1700" dirty="0">
              <a:solidFill>
                <a:schemeClr val="bg1">
                  <a:lumMod val="50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i="1" dirty="0">
                <a:latin typeface="Verdana"/>
                <a:ea typeface="Verdana"/>
                <a:cs typeface="Verdana"/>
                <a:sym typeface="Verdana"/>
              </a:rPr>
              <a:t>Hl. </a:t>
            </a:r>
            <a:r>
              <a:rPr lang="cs-CZ" sz="1700" b="1" i="1" dirty="0"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lang="cs" sz="1700" b="1" i="1" dirty="0">
                <a:latin typeface="Verdana"/>
                <a:ea typeface="Verdana"/>
                <a:cs typeface="Verdana"/>
                <a:sym typeface="Verdana"/>
              </a:rPr>
              <a:t>ontakt: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zuzana.svobodova@pedf.cuni.cz</a:t>
            </a:r>
            <a:r>
              <a:rPr lang="cs-CZ" sz="1700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/ +420 607 874 919</a:t>
            </a:r>
          </a:p>
          <a:p>
            <a:r>
              <a:rPr lang="cs-CZ" sz="1800" i="1" kern="100" dirty="0">
                <a:solidFill>
                  <a:schemeClr val="bg1">
                    <a:lumMod val="50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výzkumná pracovnice a realizátorka iKAP2 UK PedF</a:t>
            </a:r>
            <a:endParaRPr lang="cs-CZ" sz="1800" i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43BFB6-C497-4109-A20E-A0E5D1B3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93D90A-70E7-4B17-829F-04C3C1C3AB43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300"/>
            </a:pPr>
            <a:r>
              <a:rPr lang="cs-CZ" sz="1000" b="1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lang="cs-CZ" sz="1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CZ.02.3.68/0.0/0.0/19_078/0021106</a:t>
            </a:r>
            <a:endParaRPr lang="cs-CZ" sz="1000" b="1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E4127AF-0865-9343-BD9D-12BF427B4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642" y="2236106"/>
            <a:ext cx="1329528" cy="13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942973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Cíle aktivity</a:t>
            </a:r>
            <a:endParaRPr sz="2600" b="1" dirty="0">
              <a:solidFill>
                <a:srgbClr val="1D23A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627043"/>
            <a:ext cx="8049600" cy="149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Cílem aktivity je dlouhodobě a kontinuálně vzdělávat a podporovat vedoucí školské pracovníky.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 dirty="0">
                <a:latin typeface="Verdana"/>
                <a:ea typeface="Verdana"/>
                <a:cs typeface="Verdana"/>
                <a:sym typeface="Verdana"/>
              </a:rPr>
              <a:t>Naplnění </a:t>
            </a:r>
            <a:r>
              <a:rPr lang="pl-PL" sz="1700" dirty="0" err="1">
                <a:latin typeface="Verdana"/>
                <a:ea typeface="Verdana"/>
                <a:cs typeface="Verdana"/>
                <a:sym typeface="Verdana"/>
              </a:rPr>
              <a:t>cíle</a:t>
            </a:r>
            <a:r>
              <a:rPr lang="pl-PL" sz="1700" dirty="0">
                <a:latin typeface="Verdana"/>
                <a:ea typeface="Verdana"/>
                <a:cs typeface="Verdana"/>
                <a:sym typeface="Verdana"/>
              </a:rPr>
              <a:t> było  realizováno ucelenou a provázanou nabídkou podpory</a:t>
            </a: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 a prostřednictvím zkušených ředitelů škol a dalších odborníků.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5ACFDB-689E-40CD-8BFA-694BFDD39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41BCEE-875F-4B22-8D86-FE30DEEC5F3B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300"/>
            </a:pPr>
            <a:r>
              <a:rPr lang="cs-CZ" sz="1000" b="1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lang="cs-CZ" sz="1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CZ.02.3.68/0.0/0.0/19_078/0021106</a:t>
            </a:r>
            <a:endParaRPr lang="cs-CZ" sz="1000" b="1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E4127AF-0865-9343-BD9D-12BF427B4F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6324" y="3244301"/>
            <a:ext cx="695513" cy="1044164"/>
          </a:xfrm>
          <a:prstGeom prst="rect">
            <a:avLst/>
          </a:prstGeom>
        </p:spPr>
      </p:pic>
      <p:pic>
        <p:nvPicPr>
          <p:cNvPr id="13" name="Obrázek 12" descr="Obsah obrázku osoba&#10;&#10;Popis byl vytvořen automaticky">
            <a:extLst>
              <a:ext uri="{FF2B5EF4-FFF2-40B4-BE49-F238E27FC236}">
                <a16:creationId xmlns:a16="http://schemas.microsoft.com/office/drawing/2014/main" id="{34598714-BA6F-984E-93E5-E245424E5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889" y="3244301"/>
            <a:ext cx="695512" cy="1042694"/>
          </a:xfrm>
          <a:prstGeom prst="rect">
            <a:avLst/>
          </a:prstGeom>
        </p:spPr>
      </p:pic>
      <p:pic>
        <p:nvPicPr>
          <p:cNvPr id="14" name="Picture 2" descr="PhDr. Roman Liška, Ph.D., MBA - Střední odborná škola pro administrativu v  EU">
            <a:extLst>
              <a:ext uri="{FF2B5EF4-FFF2-40B4-BE49-F238E27FC236}">
                <a16:creationId xmlns:a16="http://schemas.microsoft.com/office/drawing/2014/main" id="{DCAA74D5-CF12-7A45-BBEA-45DA02E4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42" y="3244301"/>
            <a:ext cx="804005" cy="10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tálá konference ředitelů">
            <a:extLst>
              <a:ext uri="{FF2B5EF4-FFF2-40B4-BE49-F238E27FC236}">
                <a16:creationId xmlns:a16="http://schemas.microsoft.com/office/drawing/2014/main" id="{EDFBDFE9-FDE8-DB48-8B21-B4B9EFA9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52" y="3247415"/>
            <a:ext cx="875332" cy="104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9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13853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Dílčí cíl: materiály</a:t>
            </a:r>
            <a:endParaRPr sz="2600" b="1" dirty="0">
              <a:solidFill>
                <a:srgbClr val="1D23A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5" y="1811338"/>
            <a:ext cx="4780001" cy="229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dirty="0" err="1">
                <a:latin typeface="Verdana"/>
                <a:ea typeface="Verdana"/>
                <a:cs typeface="Verdana"/>
                <a:sym typeface="Verdana"/>
              </a:rPr>
              <a:t>Videolekce</a:t>
            </a: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    (Hospitace, ICT, syndrom vyhoření)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Aktuální materiály pro řízení pedagogického procesu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Link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5ACFDB-689E-40CD-8BFA-694BFDD39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41BCEE-875F-4B22-8D86-FE30DEEC5F3B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300"/>
            </a:pPr>
            <a:r>
              <a:rPr lang="cs-CZ" sz="1000" b="1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lang="cs-CZ" sz="1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CZ.02.3.68/0.0/0.0/19_078/0021106</a:t>
            </a:r>
            <a:endParaRPr lang="cs-CZ" sz="1000" b="1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B2FC5DF-E01C-FE46-D051-E33330ABF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176" y="1811338"/>
            <a:ext cx="3581589" cy="21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7D5364-D5BD-10C4-FCBC-77CB2C24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315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Dílčí cíl: inovace funkčního studia</a:t>
            </a:r>
            <a:endParaRPr sz="2600" b="1" dirty="0">
              <a:solidFill>
                <a:srgbClr val="1D23A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227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STOP memorování – aplikace do praxe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kern="100" dirty="0">
                <a:effectLst/>
                <a:latin typeface="Verdana"/>
                <a:ea typeface="Verdana"/>
                <a:cs typeface="Verdana"/>
                <a:sym typeface="Verdana"/>
              </a:rPr>
              <a:t>Modulový flexibilní systém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cs-CZ" sz="1700" kern="100" dirty="0">
              <a:effectLst/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kern="100" dirty="0">
                <a:effectLst/>
                <a:latin typeface="Verdana"/>
                <a:ea typeface="Verdana"/>
                <a:cs typeface="Verdana"/>
                <a:sym typeface="Verdana"/>
              </a:rPr>
              <a:t>Kontinuální zapojení odborník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cs-CZ" sz="1700" kern="100" dirty="0">
              <a:effectLst/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kern="100" dirty="0">
                <a:latin typeface="Verdana"/>
                <a:ea typeface="Verdana"/>
                <a:cs typeface="Verdana"/>
                <a:sym typeface="Verdana"/>
              </a:rPr>
              <a:t>Vzdělávání středního managementu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5ACFDB-689E-40CD-8BFA-694BFDD39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41BCEE-875F-4B22-8D86-FE30DEEC5F3B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300"/>
            </a:pPr>
            <a:r>
              <a:rPr lang="cs-CZ" sz="1000" b="1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lang="cs-CZ" sz="1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CZ.02.3.68/0.0/0.0/19_078/0021106</a:t>
            </a:r>
            <a:endParaRPr lang="cs-CZ" sz="1000" b="1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2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4008F4-BE8E-B10B-9A0C-E7432859D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236"/>
            <a:ext cx="9144000" cy="41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Dílčí cíl: kontinuální podpora</a:t>
            </a:r>
            <a:endParaRPr sz="2600" b="1" dirty="0">
              <a:solidFill>
                <a:srgbClr val="1D23A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dirty="0" err="1">
                <a:latin typeface="Verdana"/>
                <a:ea typeface="Verdana"/>
                <a:cs typeface="Verdana"/>
                <a:sym typeface="Verdana"/>
              </a:rPr>
              <a:t>Benchlearning</a:t>
            </a: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 – školy se učí od sebe navzájem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kern="100" dirty="0" err="1">
                <a:effectLst/>
                <a:latin typeface="Verdana"/>
                <a:ea typeface="Verdana"/>
                <a:cs typeface="Verdana"/>
                <a:sym typeface="Verdana"/>
              </a:rPr>
              <a:t>Mentorink</a:t>
            </a:r>
            <a:r>
              <a:rPr lang="cs-CZ" sz="1700" kern="100" dirty="0">
                <a:effectLst/>
                <a:latin typeface="Verdana"/>
                <a:ea typeface="Verdana"/>
                <a:cs typeface="Verdana"/>
                <a:sym typeface="Verdana"/>
              </a:rPr>
              <a:t> začínajících ředitelů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00" kern="100" dirty="0">
              <a:effectLst/>
              <a:latin typeface="Verdana"/>
              <a:ea typeface="Verdana"/>
              <a:cs typeface="Verdana"/>
              <a:sym typeface="Verdan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700" kern="100" dirty="0" err="1">
                <a:effectLst/>
                <a:latin typeface="Verdana"/>
                <a:ea typeface="Verdana"/>
                <a:cs typeface="Verdana"/>
                <a:sym typeface="Verdana"/>
              </a:rPr>
              <a:t>Mentorink</a:t>
            </a:r>
            <a:r>
              <a:rPr lang="cs-CZ" sz="1700" kern="100" dirty="0">
                <a:effectLst/>
                <a:latin typeface="Verdana"/>
                <a:ea typeface="Verdana"/>
                <a:cs typeface="Verdana"/>
                <a:sym typeface="Verdana"/>
              </a:rPr>
              <a:t> středního managementu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5ACFDB-689E-40CD-8BFA-694BFDD39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41BCEE-875F-4B22-8D86-FE30DEEC5F3B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300"/>
            </a:pPr>
            <a:r>
              <a:rPr lang="cs-CZ" sz="1000" b="1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lang="cs-CZ" sz="1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</a:t>
            </a:r>
          </a:p>
          <a:p>
            <a:pPr>
              <a:buClr>
                <a:srgbClr val="FFFFFF"/>
              </a:buClr>
              <a:buSzPts val="1300"/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</a:rPr>
              <a:t>CZ.02.3.68/0.0/0.0/19_078/0021106</a:t>
            </a:r>
            <a:endParaRPr lang="cs-CZ" sz="1000" b="1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866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62EEFE-140B-EFB7-ECAD-7BA3C428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5" y="159518"/>
            <a:ext cx="3973080" cy="498398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D91A36-552F-D349-CDB9-38E67FF77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15" y="958373"/>
            <a:ext cx="3737405" cy="29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263</Words>
  <Application>Microsoft Office PowerPoint</Application>
  <PresentationFormat>Předvádění na obrazovce (16:9)</PresentationFormat>
  <Paragraphs>63</Paragraphs>
  <Slides>10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Verdana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Igor Cerveny</dc:creator>
  <cp:lastModifiedBy>Igor Cerveny</cp:lastModifiedBy>
  <cp:revision>79</cp:revision>
  <dcterms:modified xsi:type="dcterms:W3CDTF">2023-11-11T13:43:06Z</dcterms:modified>
</cp:coreProperties>
</file>