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0"/>
  </p:notesMasterIdLst>
  <p:sldIdLst>
    <p:sldId id="288" r:id="rId2"/>
    <p:sldId id="289" r:id="rId3"/>
    <p:sldId id="290" r:id="rId4"/>
    <p:sldId id="298" r:id="rId5"/>
    <p:sldId id="291" r:id="rId6"/>
    <p:sldId id="562" r:id="rId7"/>
    <p:sldId id="292" r:id="rId8"/>
    <p:sldId id="294" r:id="rId9"/>
    <p:sldId id="295" r:id="rId10"/>
    <p:sldId id="563" r:id="rId11"/>
    <p:sldId id="297" r:id="rId12"/>
    <p:sldId id="296" r:id="rId13"/>
    <p:sldId id="570" r:id="rId14"/>
    <p:sldId id="564" r:id="rId15"/>
    <p:sldId id="565" r:id="rId16"/>
    <p:sldId id="566" r:id="rId17"/>
    <p:sldId id="567" r:id="rId18"/>
    <p:sldId id="568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3AA"/>
    <a:srgbClr val="93BF44"/>
    <a:srgbClr val="7E7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0526" autoAdjust="0"/>
  </p:normalViewPr>
  <p:slideViewPr>
    <p:cSldViewPr snapToGrid="0">
      <p:cViewPr varScale="1">
        <p:scale>
          <a:sx n="136" d="100"/>
          <a:sy n="136" d="100"/>
        </p:scale>
        <p:origin x="91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0313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5211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819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022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9571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0175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4554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6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36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464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293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068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053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61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738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eda201dca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eda201dca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29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hyperlink" Target="http://www.cppt.cuni.cz/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Veronika.hassingerova@ruk.cuni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Hqe2GzNulyA&amp;list=PLy-hkPbmL206SVozX5X8rLFe_PrV_4MI0" TargetMode="External"/><Relationship Id="rId5" Type="http://schemas.openxmlformats.org/officeDocument/2006/relationships/hyperlink" Target="https://open.spotify.com/show/3nKNVgqTXuUxaX6kWpDdhS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HP1LUy8mR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976775"/>
            <a:ext cx="9144000" cy="3424500"/>
          </a:xfrm>
          <a:prstGeom prst="rect">
            <a:avLst/>
          </a:prstGeom>
          <a:solidFill>
            <a:srgbClr val="1D23A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17750" y="1565200"/>
            <a:ext cx="6578400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Klíčová aktivita projektu: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6.3 - Podnikavost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86C91D4-6A3C-4813-AF68-E81675FDD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D490437-945B-4F53-837A-B9FFC0643844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66928A7-0AF0-611F-1916-694937ED78FC}"/>
              </a:ext>
            </a:extLst>
          </p:cNvPr>
          <p:cNvSpPr/>
          <p:nvPr/>
        </p:nvSpPr>
        <p:spPr>
          <a:xfrm>
            <a:off x="6896150" y="4788276"/>
            <a:ext cx="2142643" cy="24622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Veronika </a:t>
            </a:r>
            <a:r>
              <a:rPr kumimoji="0" lang="cs-CZ" sz="1000" b="0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Haissingerová</a:t>
            </a:r>
            <a:endParaRPr kumimoji="0" lang="cs-CZ" sz="1000" b="0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Stáže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2054425"/>
            <a:ext cx="572251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Během realizačního období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lang="cs-CZ" sz="2000" dirty="0">
              <a:latin typeface="Verdana"/>
              <a:ea typeface="Verdana"/>
              <a:cs typeface="Verdana"/>
              <a:sym typeface="Verdana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absolvovali studenti stáž v CPPT UK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EDBD1-8639-5E45-9134-F1F2ADEC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70" y="1898634"/>
            <a:ext cx="2101007" cy="1911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88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Stáže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8" name="Content Placeholder 8" descr="A picture containing person, wall, indoor, floor&#10;&#10;Description automatically generated">
            <a:extLst>
              <a:ext uri="{FF2B5EF4-FFF2-40B4-BE49-F238E27FC236}">
                <a16:creationId xmlns:a16="http://schemas.microsoft.com/office/drawing/2014/main" id="{39D48D10-BAD0-2640-BC48-82F073A9B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5" y="1647375"/>
            <a:ext cx="3558760" cy="265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ontent Placeholder 10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B327CB0F-D73E-0E4A-86C9-A9FF9F920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314" y="1647375"/>
            <a:ext cx="3528318" cy="263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14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Expertizy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64031" y="1952730"/>
            <a:ext cx="5722515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Expertiza k přenosu tématu podnikavosti žáků s odlišným mateřským jazykem s ohledem na jejich kulturní odlišnosti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cs-CZ" sz="1700" dirty="0"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Rozvoj kompetencí k podnikavosti v </a:t>
            </a:r>
            <a:r>
              <a:rPr kumimoji="0" lang="cs-CZ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Něme</a:t>
            </a:r>
            <a:r>
              <a:rPr lang="cs-CZ" sz="1700" dirty="0" err="1">
                <a:latin typeface="Verdana"/>
                <a:ea typeface="Verdana"/>
                <a:cs typeface="Verdana"/>
                <a:sym typeface="Verdana"/>
              </a:rPr>
              <a:t>cku</a:t>
            </a: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EDBD1-8639-5E45-9134-F1F2ADEC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070" y="1898634"/>
            <a:ext cx="2101007" cy="19119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96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 descr="A brochure with text and images&#10;&#10;Description automatically generated">
            <a:extLst>
              <a:ext uri="{FF2B5EF4-FFF2-40B4-BE49-F238E27FC236}">
                <a16:creationId xmlns:a16="http://schemas.microsoft.com/office/drawing/2014/main" id="{5CCCF969-3D21-4FE3-83A7-59FC84ABC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0" b="10489"/>
          <a:stretch/>
        </p:blipFill>
        <p:spPr>
          <a:xfrm>
            <a:off x="244175" y="900601"/>
            <a:ext cx="8467433" cy="4188850"/>
          </a:xfrm>
          <a:prstGeom prst="rect">
            <a:avLst/>
          </a:prstGeom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F9066D95-66FC-47D6-BA78-282E0EB9BB8E}"/>
              </a:ext>
            </a:extLst>
          </p:cNvPr>
          <p:cNvSpPr/>
          <p:nvPr/>
        </p:nvSpPr>
        <p:spPr>
          <a:xfrm>
            <a:off x="7077307" y="4650923"/>
            <a:ext cx="1698038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6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600" b="1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3128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886262"/>
            <a:ext cx="8049600" cy="5847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 err="1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EntreComp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2" name="Obrázek 8">
            <a:extLst>
              <a:ext uri="{FF2B5EF4-FFF2-40B4-BE49-F238E27FC236}">
                <a16:creationId xmlns:a16="http://schemas.microsoft.com/office/drawing/2014/main" id="{F57D3B5C-A562-BC41-2D8B-DC9190FD24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745005"/>
            <a:ext cx="6117265" cy="43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4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black text&#10;&#10;Description automatically generated">
            <a:extLst>
              <a:ext uri="{FF2B5EF4-FFF2-40B4-BE49-F238E27FC236}">
                <a16:creationId xmlns:a16="http://schemas.microsoft.com/office/drawing/2014/main" id="{E90CB425-C81E-E9BC-5FAC-D0D456B8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732826"/>
            <a:ext cx="3784022" cy="4032738"/>
          </a:xfrm>
          <a:prstGeom prst="rect">
            <a:avLst/>
          </a:prstGeom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6DD8C55C-9EAF-8892-0728-A974530C8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8929" y="900600"/>
            <a:ext cx="3330429" cy="40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3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90411" y="1252655"/>
            <a:ext cx="8049600" cy="5847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pic>
        <p:nvPicPr>
          <p:cNvPr id="3" name="Picture 2" descr="A white paper with black text&#10;&#10;Description automatically generated">
            <a:extLst>
              <a:ext uri="{FF2B5EF4-FFF2-40B4-BE49-F238E27FC236}">
                <a16:creationId xmlns:a16="http://schemas.microsoft.com/office/drawing/2014/main" id="{036C787B-C56C-4D72-9129-6C0E0D9C9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84" y="813304"/>
            <a:ext cx="3668606" cy="3778495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7" name="Picture 6" descr="A collage of people in a room&#10;&#10;Description automatically generated">
            <a:extLst>
              <a:ext uri="{FF2B5EF4-FFF2-40B4-BE49-F238E27FC236}">
                <a16:creationId xmlns:a16="http://schemas.microsoft.com/office/drawing/2014/main" id="{364B49FA-B0F0-217A-DD0D-D0FD844CE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002" y="900600"/>
            <a:ext cx="3079710" cy="398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90411" y="1252655"/>
            <a:ext cx="8049600" cy="5847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4" name="Picture 3" descr="A group of people with red and white text&#10;&#10;Description automatically generated">
            <a:extLst>
              <a:ext uri="{FF2B5EF4-FFF2-40B4-BE49-F238E27FC236}">
                <a16:creationId xmlns:a16="http://schemas.microsoft.com/office/drawing/2014/main" id="{33122341-540F-4747-8BB1-B9F15D0D1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5523" y="969849"/>
            <a:ext cx="4229822" cy="4021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1316DC-1D02-6B5F-6602-9A546A6A24BB}"/>
              </a:ext>
            </a:extLst>
          </p:cNvPr>
          <p:cNvSpPr txBox="1"/>
          <p:nvPr/>
        </p:nvSpPr>
        <p:spPr>
          <a:xfrm>
            <a:off x="244176" y="969849"/>
            <a:ext cx="44541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17. 10. 2023  </a:t>
            </a:r>
          </a:p>
          <a:p>
            <a:pPr marL="0" indent="0">
              <a:buNone/>
            </a:pP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vytvořit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svůj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nápad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(Martin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Vítek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21. 11. 2023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Lean Canvas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(Jan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Veselý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28. 11. 2023</a:t>
            </a:r>
          </a:p>
          <a:p>
            <a:pPr marL="0" indent="0">
              <a:buNone/>
            </a:pPr>
            <a:r>
              <a:rPr lang="en-GB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Sociální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podnikání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GB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sociální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inovace</a:t>
            </a:r>
            <a:r>
              <a:rPr lang="en-GB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cs-CZ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(MPSV)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GB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GB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19. 12. 2023 </a:t>
            </a:r>
          </a:p>
          <a:p>
            <a:pPr marL="0" indent="0">
              <a:buNone/>
            </a:pP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Společenský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dopad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řetězec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výsledků</a:t>
            </a:r>
            <a:r>
              <a:rPr lang="en-GB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(Jan </a:t>
            </a:r>
            <a:r>
              <a:rPr lang="en-GB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Veselý</a:t>
            </a: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cs-CZ" sz="1400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61317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990411" y="1252655"/>
            <a:ext cx="8049600" cy="58474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0355D9D-3F82-4E68-818B-B0CC00A2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0C5B496E-5EC6-44E0-B772-6CC4F56852F6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1316DC-1D02-6B5F-6602-9A546A6A24BB}"/>
              </a:ext>
            </a:extLst>
          </p:cNvPr>
          <p:cNvSpPr txBox="1"/>
          <p:nvPr/>
        </p:nvSpPr>
        <p:spPr>
          <a:xfrm>
            <a:off x="244176" y="1037181"/>
            <a:ext cx="33556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1800" b="1" dirty="0" err="1">
                <a:solidFill>
                  <a:srgbClr val="1D23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Inovační</a:t>
            </a:r>
            <a:r>
              <a:rPr lang="en-GB" sz="1800" b="1" dirty="0">
                <a:solidFill>
                  <a:srgbClr val="1D23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sz="1800" b="1" dirty="0" err="1">
                <a:solidFill>
                  <a:srgbClr val="1D23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laboratoř</a:t>
            </a:r>
            <a:r>
              <a:rPr lang="en-GB" sz="1800" b="1" dirty="0">
                <a:solidFill>
                  <a:srgbClr val="1D23A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CPPT</a:t>
            </a:r>
            <a:endParaRPr lang="cs-CZ" sz="1800" b="1" dirty="0">
              <a:solidFill>
                <a:srgbClr val="1D23A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1D23A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1D23A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cs-CZ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více informací na: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dirty="0">
                <a:solidFill>
                  <a:srgbClr val="1D23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www.cppt.cuni.cz</a:t>
            </a:r>
            <a:r>
              <a:rPr lang="cs-CZ" sz="1800" dirty="0">
                <a:solidFill>
                  <a:srgbClr val="1D23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GB" sz="1800" dirty="0">
              <a:solidFill>
                <a:srgbClr val="1D23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cs-CZ" sz="1400" dirty="0">
              <a:latin typeface="Gill Sans MT" panose="020B0502020104020203" pitchFamily="34" charset="77"/>
              <a:cs typeface="Arial" panose="020B0604020202020204" pitchFamily="34" charset="0"/>
            </a:endParaRPr>
          </a:p>
          <a:p>
            <a:endParaRPr lang="en-CZ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0EE7106-710A-63AF-BF21-079DC1765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675" y="722158"/>
            <a:ext cx="4243246" cy="428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4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Základní info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201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Realizátor: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Pedagogická fakulta - Univerzity Karlovy</a:t>
            </a:r>
            <a:endParaRPr kumimoji="0" lang="cs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ve spolupráci s CPPT i s externími partnery</a:t>
            </a:r>
            <a:endParaRPr kumimoji="0" lang="cs" sz="1700" b="0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" sz="17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" sz="17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Hl. </a:t>
            </a:r>
            <a:r>
              <a:rPr kumimoji="0" lang="cs-CZ" sz="17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k</a:t>
            </a:r>
            <a:r>
              <a:rPr kumimoji="0" lang="cs" sz="17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ontakt: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Veronika.hassingerova@ruk.cuni.cz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/ +420 728 444 728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1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projektová manažerka a realizátorka iKAP2 CPPT UK</a:t>
            </a:r>
            <a:endParaRPr kumimoji="0" sz="1700" b="0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543BFB6-C497-4109-A20E-A0E5D1B37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2F93D90A-70E7-4B17-829F-04C3C1C3AB43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dirty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 dirty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 dirty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ED8CD-F52F-8540-9F8F-F256D0339F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7111" y="1689792"/>
            <a:ext cx="2208234" cy="2258998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Cíl aktivity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Hlavním c</a:t>
            </a:r>
            <a:r>
              <a:rPr kumimoji="0" lang="cs-CZ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ílem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aktivity je inspirovat stávající a budoucí pedagogy v oblasti podnikavosti.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Výstupy: </a:t>
            </a:r>
            <a:r>
              <a:rPr kumimoji="0" lang="cs-CZ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podcasty</a:t>
            </a:r>
            <a:r>
              <a:rPr kumimoji="0" lang="cs-CZ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workshopy, stáže studentů, expertizy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25ACFDB-689E-40CD-8BFA-694BFDD39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6C41BCEE-875F-4B22-8D86-FE30DEEC5F3B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FD785-50D1-B945-BA9C-91E3F36337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105" y="3202868"/>
            <a:ext cx="1059895" cy="1073780"/>
          </a:xfrm>
          <a:prstGeom prst="ellipse">
            <a:avLst/>
          </a:prstGeom>
        </p:spPr>
      </p:pic>
      <p:pic>
        <p:nvPicPr>
          <p:cNvPr id="8" name="Obrázek 13">
            <a:extLst>
              <a:ext uri="{FF2B5EF4-FFF2-40B4-BE49-F238E27FC236}">
                <a16:creationId xmlns:a16="http://schemas.microsoft.com/office/drawing/2014/main" id="{CEE3DDAC-9546-204E-87BE-8BE03742F4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276" y="3205282"/>
            <a:ext cx="1071365" cy="1071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A014C5-88A0-D64D-B755-34C6096612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75" y="3201790"/>
            <a:ext cx="1209573" cy="110073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02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Výstupy KA 6.3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5715190" cy="22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kumimoji="0" lang="cs-CZ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20 ks </a:t>
            </a:r>
            <a:r>
              <a:rPr kumimoji="0" lang="cs-CZ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podcastů</a:t>
            </a:r>
            <a:endParaRPr kumimoji="0" lang="cs-CZ" sz="1700" b="1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  </a:t>
            </a:r>
            <a:r>
              <a:rPr kumimoji="0" lang="cs-CZ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4 ks workshopů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sz="1700" b="1" dirty="0">
                <a:latin typeface="Verdana"/>
                <a:ea typeface="Verdana"/>
                <a:cs typeface="Verdana"/>
                <a:sym typeface="Verdana"/>
              </a:rPr>
              <a:t>    2 ks expertiz</a:t>
            </a:r>
          </a:p>
          <a:p>
            <a:pPr>
              <a:lnSpc>
                <a:spcPct val="150000"/>
              </a:lnSpc>
              <a:defRPr/>
            </a:pPr>
            <a:r>
              <a:rPr kumimoji="0" lang="cs-CZ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  stáže studentů 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b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</a:br>
            <a:endParaRPr kumimoji="0" lang="cs-CZ" sz="1700" b="0" i="1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9DAD29-770D-4495-B029-B8925A1B7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922714-CB83-4762-BB9F-B70116198649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C1E2E8-2AFA-3D48-B166-23C5CE5B9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104" y="1572760"/>
            <a:ext cx="2373241" cy="19979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19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992589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 err="1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Podcasty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778138"/>
            <a:ext cx="5888995" cy="252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Výstupem klíčové aktivity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Přinášejí inspiraci z podnikavé výuky, metody, přístupy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Příklady dobré praxe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Zkušenosti pedagogů, žáků, odborníků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88B43CB-C43C-4F00-AAB0-D2C70362C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C6ABF1EF-A0F7-44A3-8D5E-7D4F964E3259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6CF9D-E475-A04C-87C3-48227B9D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686" y="1811338"/>
            <a:ext cx="1829627" cy="185359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296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872086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cs-CZ" sz="2600" b="1" dirty="0">
                <a:solidFill>
                  <a:srgbClr val="1D23AA"/>
                </a:solidFill>
                <a:latin typeface="Verdana"/>
                <a:ea typeface="Verdana"/>
                <a:cs typeface="Verdana"/>
                <a:sym typeface="Verdana"/>
              </a:rPr>
              <a:t>Témata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88B43CB-C43C-4F00-AAB0-D2C70362C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C6ABF1EF-A0F7-44A3-8D5E-7D4F964E3259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C6CF9D-E475-A04C-87C3-48227B9D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5718" y="2173064"/>
            <a:ext cx="1829627" cy="1853596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EABE98-8474-80CA-066A-18DFF0E39060}"/>
              </a:ext>
            </a:extLst>
          </p:cNvPr>
          <p:cNvSpPr txBox="1"/>
          <p:nvPr/>
        </p:nvSpPr>
        <p:spPr>
          <a:xfrm>
            <a:off x="336330" y="1414558"/>
            <a:ext cx="6787483" cy="2634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Podnikavost umožní dětem obstát v nestabilním světě budoucnosti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Změna začala od spodu a teď je za námi celá škola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na tandemovou výuku a představení alternativního programu EVA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nestíhání můžeme nahradit iniciativou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podpořit ambice studentů a jak pracovat s jejich motivací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Nová role učitele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Jak používat hry pro rozvoj podnikavosti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Z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 může studentovi přinést účast v mimoškolní soutěži /aktivitě/</a:t>
            </a:r>
          </a:p>
        </p:txBody>
      </p:sp>
    </p:spTree>
    <p:extLst>
      <p:ext uri="{BB962C8B-B14F-4D97-AF65-F5344CB8AC3E}">
        <p14:creationId xmlns:p14="http://schemas.microsoft.com/office/powerpoint/2010/main" val="235071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830896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Výstupy KA 6.3</a:t>
            </a:r>
            <a:endParaRPr kumimoji="0" sz="2600" b="1" i="0" u="none" strike="noStrike" kern="0" cap="none" spc="0" normalizeH="0" baseline="0" noProof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</a:t>
            </a:r>
            <a:endParaRPr kumimoji="0" lang="cs-CZ" sz="1700" b="0" i="1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9DAD29-770D-4495-B029-B8925A1B7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922714-CB83-4762-BB9F-B70116198649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DD847D-2593-7D4B-8812-8CB0CD851E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557" y="1547710"/>
            <a:ext cx="3602435" cy="2799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E3A705-A281-D94D-B9F4-67771A4989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582147"/>
            <a:ext cx="3942837" cy="27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1063469"/>
            <a:ext cx="8049600" cy="98485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Výstupy KA 6.3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Z lavice do akce! 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811338"/>
            <a:ext cx="8049600" cy="44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  </a:t>
            </a:r>
            <a:endParaRPr kumimoji="0" lang="cs-CZ" sz="1700" b="0" i="1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A9DAD29-770D-4495-B029-B8925A1B7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9922714-CB83-4762-BB9F-B70116198649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6056EFB-C5F3-CCB2-0AC4-97E1510DA2A3}"/>
              </a:ext>
            </a:extLst>
          </p:cNvPr>
          <p:cNvSpPr txBox="1"/>
          <p:nvPr/>
        </p:nvSpPr>
        <p:spPr>
          <a:xfrm>
            <a:off x="244176" y="2415806"/>
            <a:ext cx="84461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800" b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5"/>
              </a:rPr>
              <a:t>https://open.spotify.com/show/3nKNVgqTXuUxaX6kWpDdhS</a:t>
            </a:r>
            <a:endParaRPr kumimoji="0" lang="cs-CZ" sz="1800" b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800" b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800" b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1800" b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  <a:hlinkClick r:id="rId6"/>
              </a:rPr>
              <a:t>https://www.youtube.com/watch?v=Hqe2GzNulyA&amp;list=PLy-hkPbmL206SVozX5X8rLFe_PrV_4MI0</a:t>
            </a:r>
            <a:endParaRPr lang="cs-CZ" sz="1800" dirty="0">
              <a:solidFill>
                <a:srgbClr val="1D23A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cs-CZ" sz="1400" b="0" i="1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8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954751" cy="7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244176" y="893350"/>
            <a:ext cx="8049600" cy="585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cs-CZ" sz="2600" b="1" i="0" u="none" strike="noStrike" kern="0" cap="none" spc="0" normalizeH="0" baseline="0" noProof="0" dirty="0">
                <a:ln>
                  <a:noFill/>
                </a:ln>
                <a:solidFill>
                  <a:srgbClr val="1D23AA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Workshopy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1D23AA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244176" y="1636366"/>
            <a:ext cx="669534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Inspirace, nové metody, přístupy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09. 02. 2022 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– Podnikavost z lavice (tandemová výuka, formativní hodnocení, projektová výuka, </a:t>
            </a:r>
            <a:r>
              <a:rPr kumimoji="0" lang="cs-CZ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Prototýpci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NPI)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  <a:hlinkClick r:id="rId4"/>
              </a:rPr>
              <a:t>https://www.youtube.com/watch?v=HP1LUy8mRDU</a:t>
            </a: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08. 06. 2022 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– Speed </a:t>
            </a:r>
            <a:r>
              <a:rPr kumimoji="0" lang="cs-CZ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Dating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kumimoji="0" lang="cs-CZ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Mastermind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, Reflexe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Verdana"/>
                <a:cs typeface="Verdana"/>
                <a:sym typeface="Verdana"/>
              </a:rPr>
              <a:t>09. 11. 2022 </a:t>
            </a:r>
            <a:r>
              <a:rPr kumimoji="0" lang="cs-CZ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– Komunikace v kruhu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22. 09. 2023 </a:t>
            </a:r>
            <a:r>
              <a:rPr lang="cs-CZ" sz="1700" dirty="0">
                <a:latin typeface="Verdana"/>
                <a:ea typeface="Verdana"/>
                <a:cs typeface="Verdana"/>
                <a:sym typeface="Verdana"/>
              </a:rPr>
              <a:t>– Svoboda a zodpovědnost - zdroj vnitřní motivace</a:t>
            </a:r>
            <a:endParaRPr kumimoji="0" lang="cs-CZ" sz="1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07D1AB01-0730-4545-B89A-DF7735FD1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965" y="2367740"/>
            <a:ext cx="1950380" cy="195038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9CE0FCD-0529-4508-8B33-49D4A136F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3434" y="189196"/>
            <a:ext cx="1461911" cy="624108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ED398913-4CFB-41EB-A478-88C0FBFC5BA2}"/>
              </a:ext>
            </a:extLst>
          </p:cNvPr>
          <p:cNvSpPr/>
          <p:nvPr/>
        </p:nvSpPr>
        <p:spPr>
          <a:xfrm>
            <a:off x="244176" y="4437102"/>
            <a:ext cx="4454138" cy="55399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1" i="0" u="none" strike="noStrike" kern="0" cap="none" spc="0" normalizeH="0" baseline="0" noProof="0" err="1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iKAP</a:t>
            </a:r>
            <a:r>
              <a:rPr kumimoji="0" lang="cs-CZ" sz="1000" b="1" i="0" u="none" strike="noStrike" kern="0" cap="none" spc="0" normalizeH="0" baseline="0" noProof="0">
                <a:ln>
                  <a:noFill/>
                </a:ln>
                <a:solidFill>
                  <a:srgbClr val="EEEEEE">
                    <a:lumMod val="1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Helvetica Neue"/>
                <a:sym typeface="Helvetica Neue"/>
              </a:rPr>
              <a:t> II – Inovace ve vzdělávání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Registrační číslo projektu: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tabLst/>
              <a:defRPr/>
            </a:pPr>
            <a:r>
              <a:rPr kumimoji="0" lang="cs-CZ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CZ.02.3.68/0.0/0.0/19_078/0021106</a:t>
            </a:r>
            <a:endParaRPr kumimoji="0" lang="cs-CZ" sz="1000" b="1" i="0" u="none" strike="noStrike" kern="0" cap="none" spc="0" normalizeH="0" baseline="0" noProof="0">
              <a:ln>
                <a:noFill/>
              </a:ln>
              <a:solidFill>
                <a:srgbClr val="EEEEEE">
                  <a:lumMod val="1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904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640</Words>
  <Application>Microsoft Office PowerPoint</Application>
  <PresentationFormat>Předvádění na obrazovce (16:9)</PresentationFormat>
  <Paragraphs>136</Paragraphs>
  <Slides>18</Slides>
  <Notes>18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Gill Sans MT</vt:lpstr>
      <vt:lpstr>Verdana</vt:lpstr>
      <vt:lpstr>Simple Light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Igor Cerveny</dc:creator>
  <cp:lastModifiedBy>Igor Cerveny</cp:lastModifiedBy>
  <cp:revision>79</cp:revision>
  <dcterms:modified xsi:type="dcterms:W3CDTF">2023-11-11T13:43:32Z</dcterms:modified>
</cp:coreProperties>
</file>