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A714B5-C8FC-4A98-8BD5-6ABB99160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0FD6107-B253-4EF0-B542-7E78B53CB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46400D-4CA4-4103-A348-108C1F34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4E6532-5684-4D11-A3B2-07F4A706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D7EBC1-34CF-43D0-B2D8-DC6A0909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08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7D440-5FA7-4DF8-8AAB-DEC12A06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B0F99F0-EDAF-41D7-BF0E-C5129FBE6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8BB8E7-D4D9-478F-956D-73779474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FA205A-857D-45F0-A930-7A04823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3F6A7E-42D3-408A-B8C3-3DF9C138F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16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4A1A5D7-0B54-429D-A237-C6FE45C88A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ACCBD1D-9133-4A47-8A2F-E16E4814B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260A88-2C7A-4D07-9B7B-73B3EC3FE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C6E919-ED21-4E0E-B1A7-EBA886011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EE83A6-0564-456B-BDF6-C7432DED3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7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562DFF-788A-46AC-8C03-6F4C05FB4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2B836-02B9-4AE1-81AB-9AB7CDAE8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CBDB90-0B91-4845-92A4-B6C25BB1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571AC6-F50A-4251-87DA-2A86ABDD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F44E88-EA1F-445B-AFF8-98490EF2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58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8E356E-FA1F-4BF1-BB8A-BFD239CBE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67A89D6-ADB4-49A7-BA8E-C3AC95985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C6939E-C21F-4FAD-BFB5-7723EB173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310AC8-0A98-4E08-B77D-B067D44B6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A0D513-0CC8-49D9-8227-0CE410E98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97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B217A-AC85-4723-92D4-A2C4A60A1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88785B-4789-4D38-B3CE-841ADC1B7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0890BD6-DFDB-4274-BAE4-147B9A8AC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6664658-A135-4941-B83B-B086AD689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FFDE15-E0C7-4979-82F5-905CD2261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46B307-1466-4B4D-8E22-211B49D5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41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AA35F-01E8-4376-B694-5F6493CF8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9B8CE7-0E07-44A1-8353-5ACCCA960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D46E167-2F73-4978-AAE5-5F00C36BC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9FC920E-C93E-46DB-8956-B66159B39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3A1512-AAA2-4AA8-B6AD-B9D6EB985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9CCB872-6AFF-4216-B3DA-83C841389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A955198-12F9-4586-9739-35819FF1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2F8A189-E92C-46E4-AC64-473398D1F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67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E7AEAD-9951-466F-A6F1-98F56CFD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1EB6775-B099-414B-9253-3DA5C0D5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C2DC98-F774-4CFE-AEB7-EACBCFCA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D85519C-A2A6-48BC-992A-9D86B9940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6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7BEAB02-8F18-4EC7-9834-3E92E8EE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26D5BC0-5B3A-4B4F-9555-878DBAEB8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03B6C79-12D1-4D49-84CF-72A571288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8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853515-ECF1-4A6D-A5FE-962749DBA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73AE58-5AF7-4C43-BCBA-54B67B15E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C2410D-88FD-4CAB-BD5D-6D1E3AEEA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9B7E142-D049-49E3-9201-8E1788762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8F3F368-045C-4311-9136-A4DD4B13E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347DD6A-45AF-4E26-B0AB-ADECF5A23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0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F5A6B-B61C-42BB-97E9-EDA709BD4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D31B806-F8DA-4D6E-88C5-3F04C2BF6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F9F0A06-2699-487E-8729-63AAFF591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38E9809-2630-4789-9294-E655A585A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50CACA-9C4D-4C87-AE94-2C4EDA7F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0F32CC7-C06F-4D0D-9511-78AFCE9F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67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394C05C-7A4D-463D-84F6-DB7C8396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71F8AA-3E86-45B1-A802-B7E6AE213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13BE5F-998C-45E0-8865-BFECD50DD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41B99-F572-4B33-92E1-F3594441E1CC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0C1CB6-6F86-4C27-979D-D15BB28B0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B11ACC-754C-46BE-86F7-2D8380644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984A-1CC2-4C66-816D-3C83EEFB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7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smt.gov.cz/uploads/Odd_320_2025/Programy_do_vlady_NLZSP_a_ucitelske_SP/Program_na_podporu_ucitelskych_SP.pdf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1C799-07B4-4AF4-9ED9-0A7CA33CBF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Deficitní aprobace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C92671-9307-4CB4-9E59-D8901A0164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PedF</a:t>
            </a:r>
            <a:r>
              <a:rPr lang="cs-CZ" dirty="0"/>
              <a:t> UK, 11. 02.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55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C814DDA-7323-450D-87DC-348B1EAD8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400" dirty="0">
                <a:hlinkClick r:id="rId2"/>
              </a:rPr>
              <a:t>Program na podporu navýšení kapacit veřejných vysokých škol v učitelských, speciálně pedagogických a psychologických studijních programech na období 2026–2037</a:t>
            </a:r>
            <a:endParaRPr lang="en-GB" sz="4400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6DF0EFF-6F79-4CEB-AE71-604C55952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3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9993D2F0-9514-4BB2-81CF-0F296ABB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parametry</a:t>
            </a:r>
            <a:endParaRPr lang="en-GB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B1DED26B-F3D5-4D41-BE2F-1D71ECB04B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Pedagogika, SP speciální pedagogiky, logopedie </a:t>
            </a:r>
          </a:p>
          <a:p>
            <a:r>
              <a:rPr lang="cs-CZ" dirty="0"/>
              <a:t>Příprava učitelů s předmětovou specializací (2. st. ZŠ a SŠ)</a:t>
            </a:r>
          </a:p>
          <a:p>
            <a:r>
              <a:rPr lang="cs-CZ" dirty="0"/>
              <a:t>Příprava učitelů s předmětovou specializací (2. st. ZŠ a SŠ) – Matematika, Fyzika, Informatika, Chemie, Anglický jazyk, Německý jazyk, Francouzský jazyk a Španělský jazyk</a:t>
            </a:r>
          </a:p>
          <a:p>
            <a:r>
              <a:rPr lang="cs-CZ" dirty="0"/>
              <a:t>Psychologie</a:t>
            </a:r>
            <a:endParaRPr lang="en-GB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951B154F-46CE-498A-B805-9E5F986C61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Celkové výdaje 16 229 400 000 Kč</a:t>
            </a:r>
          </a:p>
          <a:p>
            <a:r>
              <a:rPr lang="cs-CZ" dirty="0"/>
              <a:t>2026 – 320,1 mil. Kč</a:t>
            </a:r>
          </a:p>
          <a:p>
            <a:r>
              <a:rPr lang="cs-CZ" dirty="0"/>
              <a:t>2027 – 480 mil. Kč</a:t>
            </a:r>
          </a:p>
          <a:p>
            <a:r>
              <a:rPr lang="cs-CZ" dirty="0"/>
              <a:t>2028 – 680,3 mil. Kč</a:t>
            </a:r>
          </a:p>
          <a:p>
            <a:r>
              <a:rPr lang="cs-CZ" dirty="0"/>
              <a:t>2029 – 919,1 mil. Kč</a:t>
            </a:r>
          </a:p>
          <a:p>
            <a:endParaRPr lang="cs-CZ" dirty="0"/>
          </a:p>
          <a:p>
            <a:r>
              <a:rPr lang="cs-CZ" dirty="0"/>
              <a:t>Cílové navýšení pro deficitní aprobace je 24,3 mil. Kč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678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9CE2DDBC-5504-403F-8E0D-47F4BD52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Podíl nekvalifikovaných učitelů na výuce</a:t>
            </a:r>
            <a:endParaRPr lang="en-GB" dirty="0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C8089021-0529-4B0D-81DB-411587D05C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1280" y="1825625"/>
            <a:ext cx="7129440" cy="4351338"/>
          </a:xfrm>
        </p:spPr>
      </p:pic>
    </p:spTree>
    <p:extLst>
      <p:ext uri="{BB962C8B-B14F-4D97-AF65-F5344CB8AC3E}">
        <p14:creationId xmlns:p14="http://schemas.microsoft.com/office/powerpoint/2010/main" val="14552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65B449-1B77-43F4-8E0C-1DBACDD37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Univerzita Karlova?</a:t>
            </a:r>
            <a:endParaRPr lang="en-GB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6B571FB-B963-4CDF-BA11-09B3361948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55134"/>
            <a:ext cx="7162800" cy="4983851"/>
          </a:xfrm>
        </p:spPr>
      </p:pic>
    </p:spTree>
    <p:extLst>
      <p:ext uri="{BB962C8B-B14F-4D97-AF65-F5344CB8AC3E}">
        <p14:creationId xmlns:p14="http://schemas.microsoft.com/office/powerpoint/2010/main" val="71347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7831D7-A554-417F-9ED1-6556E37D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Neaprobovaná a nekvalifikovaná výuka</a:t>
            </a:r>
            <a:endParaRPr lang="en-GB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17EEE6F-51D7-4C2C-AF41-DB6813CA2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2669" y="1825625"/>
            <a:ext cx="7126661" cy="4351338"/>
          </a:xfrm>
        </p:spPr>
      </p:pic>
    </p:spTree>
    <p:extLst>
      <p:ext uri="{BB962C8B-B14F-4D97-AF65-F5344CB8AC3E}">
        <p14:creationId xmlns:p14="http://schemas.microsoft.com/office/powerpoint/2010/main" val="291736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989BB-C952-40A9-A23E-55B82EBF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Deficitní aprobace – přírodní vědy </a:t>
            </a:r>
            <a:br>
              <a:rPr lang="cs-CZ" dirty="0"/>
            </a:br>
            <a:r>
              <a:rPr lang="cs-CZ" sz="2400" dirty="0"/>
              <a:t>(Mimořádného šetření ke stavu zajištění výuky, MŠMT, 2025)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4EECAC-CB98-43E7-B0FA-7A454C55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Matematika – potřeba 671,8 úvazků, z toho 50,3 % je kritický problém zajistit, průměrný věk je 49,2 roku</a:t>
            </a:r>
          </a:p>
          <a:p>
            <a:r>
              <a:rPr lang="cs-CZ" dirty="0"/>
              <a:t>Fyzika – potřeba 468,2 úvazků, z toho 69,3 % je kritický problém zajistit, navíc průměrný věk je 49,5 roku</a:t>
            </a:r>
          </a:p>
          <a:p>
            <a:r>
              <a:rPr lang="cs-CZ" dirty="0"/>
              <a:t>Informatika – potřeba 412,9 úvazků, z toho 59,6 % je kritický problém zajistit,</a:t>
            </a:r>
          </a:p>
          <a:p>
            <a:r>
              <a:rPr lang="cs-CZ" dirty="0"/>
              <a:t>Chemie – 121,8 úvazků, z toho 51,1 % je kritický problém zajistit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15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D9A553-6418-4236-B672-7EB00A57F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Absolventi</a:t>
            </a:r>
            <a:endParaRPr lang="en-GB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ECBA7F8-13C1-4603-9BBF-14FDB23E9A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0624" y="1825625"/>
            <a:ext cx="5390752" cy="4351338"/>
          </a:xfrm>
        </p:spPr>
      </p:pic>
    </p:spTree>
    <p:extLst>
      <p:ext uri="{BB962C8B-B14F-4D97-AF65-F5344CB8AC3E}">
        <p14:creationId xmlns:p14="http://schemas.microsoft.com/office/powerpoint/2010/main" val="385253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AAA24-B9E6-4BA6-B9FE-242E2FC0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Deficitní aprobace na UK</a:t>
            </a:r>
            <a:endParaRPr lang="en-GB" dirty="0"/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F4C3DFED-5017-41AD-B6A9-4C0FEE5767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285414"/>
              </p:ext>
            </p:extLst>
          </p:nvPr>
        </p:nvGraphicFramePr>
        <p:xfrm>
          <a:off x="945931" y="1690689"/>
          <a:ext cx="9183409" cy="3843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7051">
                  <a:extLst>
                    <a:ext uri="{9D8B030D-6E8A-4147-A177-3AD203B41FA5}">
                      <a16:colId xmlns:a16="http://schemas.microsoft.com/office/drawing/2014/main" val="2999607783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1612546429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3286107587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2771028379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3882735334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2229270153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3497031540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706345383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3437571097"/>
                    </a:ext>
                  </a:extLst>
                </a:gridCol>
                <a:gridCol w="860289">
                  <a:extLst>
                    <a:ext uri="{9D8B030D-6E8A-4147-A177-3AD203B41FA5}">
                      <a16:colId xmlns:a16="http://schemas.microsoft.com/office/drawing/2014/main" val="141507776"/>
                    </a:ext>
                  </a:extLst>
                </a:gridCol>
                <a:gridCol w="797341">
                  <a:extLst>
                    <a:ext uri="{9D8B030D-6E8A-4147-A177-3AD203B41FA5}">
                      <a16:colId xmlns:a16="http://schemas.microsoft.com/office/drawing/2014/main" val="2350556015"/>
                    </a:ext>
                  </a:extLst>
                </a:gridCol>
              </a:tblGrid>
              <a:tr h="545107"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MAT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ICT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Che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Fyz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Celkem def.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4162"/>
                  </a:ext>
                </a:extLst>
              </a:tr>
              <a:tr h="54510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2025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Vše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1. r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Vše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1. r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Vše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1. r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Vše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1. r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Vše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1. r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4667744"/>
                  </a:ext>
                </a:extLst>
              </a:tr>
              <a:tr h="54510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FTVS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13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4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4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31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18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5637426"/>
                  </a:ext>
                </a:extLst>
              </a:tr>
              <a:tr h="54510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MFF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70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31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86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156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56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5279836"/>
                  </a:ext>
                </a:extLst>
              </a:tr>
              <a:tr h="54510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PedF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296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117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195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127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41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618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223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9703075"/>
                  </a:ext>
                </a:extLst>
              </a:tr>
              <a:tr h="5723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PřF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32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7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101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50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134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57</a:t>
                      </a:r>
                      <a:endParaRPr lang="cs-CZ" sz="24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3166062"/>
                  </a:ext>
                </a:extLst>
              </a:tr>
              <a:tr h="54510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Celkem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419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168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201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69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232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92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87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25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939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354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7107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3805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317</Words>
  <Application>Microsoft Office PowerPoint</Application>
  <PresentationFormat>Širokoúhlá obrazovka</PresentationFormat>
  <Paragraphs>96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Aptos Narrow</vt:lpstr>
      <vt:lpstr>Arial</vt:lpstr>
      <vt:lpstr>Calibri</vt:lpstr>
      <vt:lpstr>Calibri Light</vt:lpstr>
      <vt:lpstr>Motiv Office</vt:lpstr>
      <vt:lpstr>Deficitní aprobace</vt:lpstr>
      <vt:lpstr>Program na podporu navýšení kapacit veřejných vysokých škol v učitelských, speciálně pedagogických a psychologických studijních programech na období 2026–2037</vt:lpstr>
      <vt:lpstr>Základní parametry</vt:lpstr>
      <vt:lpstr>Podíl nekvalifikovaných učitelů na výuce</vt:lpstr>
      <vt:lpstr>Proč Univerzita Karlova?</vt:lpstr>
      <vt:lpstr>Neaprobovaná a nekvalifikovaná výuka</vt:lpstr>
      <vt:lpstr>Deficitní aprobace – přírodní vědy  (Mimořádného šetření ke stavu zajištění výuky, MŠMT, 2025)</vt:lpstr>
      <vt:lpstr>Absolventi</vt:lpstr>
      <vt:lpstr>Deficitní aprobace na 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Deficitní aprobace</dc:title>
  <dc:creator>Antonín Jančařík</dc:creator>
  <cp:lastModifiedBy>Antonín Jančařík</cp:lastModifiedBy>
  <cp:revision>7</cp:revision>
  <cp:lastPrinted>2026-02-11T07:56:52Z</cp:lastPrinted>
  <dcterms:created xsi:type="dcterms:W3CDTF">2026-02-11T07:05:46Z</dcterms:created>
  <dcterms:modified xsi:type="dcterms:W3CDTF">2026-02-11T08:14:20Z</dcterms:modified>
</cp:coreProperties>
</file>